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8" autoAdjust="0"/>
    <p:restoredTop sz="93712" autoAdjust="0"/>
  </p:normalViewPr>
  <p:slideViewPr>
    <p:cSldViewPr snapToGrid="0">
      <p:cViewPr varScale="1">
        <p:scale>
          <a:sx n="69" d="100"/>
          <a:sy n="69" d="100"/>
        </p:scale>
        <p:origin x="-5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6B1E3-DE35-4C31-A5F2-57E50F0C5F4C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AF2C4-6592-419D-8DF5-6D57C70D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37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AF2C4-6592-419D-8DF5-6D57C70DEB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3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gamétogenèse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10125452" y="5080311"/>
            <a:ext cx="1173292" cy="6980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Dr. Adjouri.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Dr. Mammeri.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8686" y="435429"/>
            <a:ext cx="11350171" cy="4939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LA </a:t>
            </a:r>
            <a:r>
              <a:rPr lang="fr-FR" u="sng" dirty="0" err="1" smtClean="0"/>
              <a:t>DURéE</a:t>
            </a:r>
            <a:r>
              <a:rPr lang="fr-FR" u="sng" dirty="0" smtClean="0"/>
              <a:t> DES Différentes étapes de la spermatogenèse:</a:t>
            </a: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Phase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multiplication + Phase de croissance</a:t>
            </a:r>
            <a:r>
              <a:rPr lang="fr-FR" b="1" dirty="0" smtClean="0">
                <a:solidFill>
                  <a:srgbClr val="00B0F0"/>
                </a:solidFill>
              </a:rPr>
              <a:t>: </a:t>
            </a:r>
            <a:r>
              <a:rPr lang="fr-FR" dirty="0" smtClean="0">
                <a:solidFill>
                  <a:srgbClr val="00B0F0"/>
                </a:solidFill>
              </a:rPr>
              <a:t>27 jours</a:t>
            </a:r>
            <a:r>
              <a:rPr lang="fr-FR" dirty="0" smtClean="0"/>
              <a:t>, (</a:t>
            </a:r>
            <a:r>
              <a:rPr lang="fr-FR" sz="1800" dirty="0" smtClean="0"/>
              <a:t>la phase de croissance est relativement courte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Phase </a:t>
            </a:r>
            <a:r>
              <a:rPr lang="fr-FR" dirty="0">
                <a:solidFill>
                  <a:srgbClr val="FF0000"/>
                </a:solidFill>
              </a:rPr>
              <a:t>de maturation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correspondant a la méiose, </a:t>
            </a:r>
          </a:p>
          <a:p>
            <a:pPr>
              <a:buFontTx/>
              <a:buChar char="-"/>
            </a:pPr>
            <a:r>
              <a:rPr lang="fr-FR" dirty="0" smtClean="0"/>
              <a:t>La méiose I dure </a:t>
            </a:r>
            <a:r>
              <a:rPr lang="fr-FR" dirty="0" smtClean="0">
                <a:solidFill>
                  <a:srgbClr val="00B0F0"/>
                </a:solidFill>
              </a:rPr>
              <a:t>22 jours</a:t>
            </a:r>
            <a:r>
              <a:rPr lang="fr-FR" dirty="0" smtClean="0"/>
              <a:t>, </a:t>
            </a:r>
          </a:p>
          <a:p>
            <a:pPr>
              <a:buFontTx/>
              <a:buChar char="-"/>
            </a:pPr>
            <a:r>
              <a:rPr lang="fr-FR" dirty="0" smtClean="0"/>
              <a:t>La méiose II dure </a:t>
            </a:r>
            <a:r>
              <a:rPr lang="fr-FR" dirty="0" smtClean="0">
                <a:solidFill>
                  <a:srgbClr val="00B0F0"/>
                </a:solidFill>
              </a:rPr>
              <a:t>moins de 24H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sz="1800" dirty="0" smtClean="0">
                <a:solidFill>
                  <a:srgbClr val="FF0000"/>
                </a:solidFill>
              </a:rPr>
              <a:t>spermiogénèse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00B0F0"/>
                </a:solidFill>
              </a:rPr>
              <a:t>23 jours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7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87" y="119744"/>
            <a:ext cx="2971799" cy="649514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00B0F0"/>
                </a:solidFill>
              </a:rPr>
              <a:t>Régulation spermatogenèse</a:t>
            </a:r>
            <a:endParaRPr lang="fr-FR" sz="1800" dirty="0">
              <a:solidFill>
                <a:srgbClr val="00B0F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34743" y="0"/>
            <a:ext cx="6357257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74514" y="2295234"/>
            <a:ext cx="99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</a:rPr>
              <a:t>H</a:t>
            </a:r>
            <a:r>
              <a:rPr lang="fr-FR" sz="1400" dirty="0" smtClean="0">
                <a:latin typeface="Calibri" panose="020F0502020204030204" pitchFamily="34" charset="0"/>
              </a:rPr>
              <a:t>ypophyse</a:t>
            </a:r>
            <a:endParaRPr lang="fr-FR" sz="1400" dirty="0">
              <a:latin typeface="Calibri" panose="020F050202020403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0033523" y="4898245"/>
            <a:ext cx="493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527008" y="4744356"/>
            <a:ext cx="85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Testicule </a:t>
            </a:r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50375" y="489857"/>
            <a:ext cx="5337626" cy="587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L’hypothalamus stimule par l’intermédiaire de la </a:t>
            </a:r>
            <a:r>
              <a:rPr lang="fr-FR" dirty="0" err="1" smtClean="0"/>
              <a:t>gnrh</a:t>
            </a:r>
            <a:r>
              <a:rPr lang="fr-FR" dirty="0" smtClean="0"/>
              <a:t> (</a:t>
            </a:r>
            <a:r>
              <a:rPr lang="fr-FR" sz="1800" dirty="0" err="1" smtClean="0"/>
              <a:t>fsh</a:t>
            </a:r>
            <a:r>
              <a:rPr lang="fr-FR" sz="1800" dirty="0" smtClean="0"/>
              <a:t> </a:t>
            </a:r>
            <a:r>
              <a:rPr lang="fr-FR" sz="1800" dirty="0" err="1" smtClean="0"/>
              <a:t>rh</a:t>
            </a:r>
            <a:r>
              <a:rPr lang="fr-FR" sz="1800" dirty="0" smtClean="0"/>
              <a:t> et </a:t>
            </a:r>
            <a:r>
              <a:rPr lang="fr-FR" sz="1800" dirty="0" err="1" smtClean="0"/>
              <a:t>lh</a:t>
            </a:r>
            <a:r>
              <a:rPr lang="fr-FR" sz="1800" dirty="0" smtClean="0"/>
              <a:t> </a:t>
            </a:r>
            <a:r>
              <a:rPr lang="fr-FR" sz="1800" dirty="0" err="1" smtClean="0"/>
              <a:t>rh</a:t>
            </a:r>
            <a:r>
              <a:rPr lang="fr-FR" dirty="0" smtClean="0"/>
              <a:t>) l’hypophyse.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l’hypophyse secrète à son tour deux hormones </a:t>
            </a:r>
            <a:r>
              <a:rPr lang="fr-FR" dirty="0" err="1" smtClean="0"/>
              <a:t>fsh</a:t>
            </a:r>
            <a:r>
              <a:rPr lang="fr-FR" dirty="0" smtClean="0"/>
              <a:t> et </a:t>
            </a:r>
            <a:r>
              <a:rPr lang="fr-FR" dirty="0" err="1" smtClean="0"/>
              <a:t>lh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 err="1" smtClean="0"/>
              <a:t>lh</a:t>
            </a:r>
            <a:r>
              <a:rPr lang="fr-FR" dirty="0" smtClean="0"/>
              <a:t> stimule la sécrétion de testostérone par les cellules de </a:t>
            </a:r>
            <a:r>
              <a:rPr lang="fr-FR" dirty="0" err="1" smtClean="0"/>
              <a:t>leydig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 err="1" smtClean="0"/>
              <a:t>fsh</a:t>
            </a:r>
            <a:r>
              <a:rPr lang="fr-FR" dirty="0" smtClean="0"/>
              <a:t> stimule les cellules de </a:t>
            </a:r>
            <a:r>
              <a:rPr lang="fr-FR" dirty="0" err="1" smtClean="0"/>
              <a:t>sertoli</a:t>
            </a:r>
            <a:r>
              <a:rPr lang="fr-FR" dirty="0" smtClean="0"/>
              <a:t> qui ont un rôle de soutien des cellules germinales.</a:t>
            </a:r>
          </a:p>
        </p:txBody>
      </p:sp>
    </p:spTree>
    <p:extLst>
      <p:ext uri="{BB962C8B-B14F-4D97-AF65-F5344CB8AC3E}">
        <p14:creationId xmlns:p14="http://schemas.microsoft.com/office/powerpoint/2010/main" val="8529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87" y="119744"/>
            <a:ext cx="2971799" cy="649514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00B0F0"/>
                </a:solidFill>
              </a:rPr>
              <a:t>Régulation spermatogenèse</a:t>
            </a:r>
            <a:endParaRPr lang="fr-FR" sz="1800" dirty="0">
              <a:solidFill>
                <a:srgbClr val="00B0F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34743" y="0"/>
            <a:ext cx="6357257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276114" y="2365829"/>
            <a:ext cx="993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</a:rPr>
              <a:t>H</a:t>
            </a:r>
            <a:r>
              <a:rPr lang="fr-FR" sz="1400" dirty="0" smtClean="0">
                <a:latin typeface="Calibri" panose="020F0502020204030204" pitchFamily="34" charset="0"/>
              </a:rPr>
              <a:t>ypophyse</a:t>
            </a:r>
            <a:endParaRPr lang="fr-FR" sz="1400" dirty="0">
              <a:latin typeface="Calibri" panose="020F0502020204030204" pitchFamily="34" charset="0"/>
            </a:endParaRPr>
          </a:p>
        </p:txBody>
      </p:sp>
      <p:cxnSp>
        <p:nvCxnSpPr>
          <p:cNvPr id="9" name="Connecteur droit 8"/>
          <p:cNvCxnSpPr>
            <a:endCxn id="10" idx="1"/>
          </p:cNvCxnSpPr>
          <p:nvPr/>
        </p:nvCxnSpPr>
        <p:spPr>
          <a:xfrm>
            <a:off x="9797143" y="4765802"/>
            <a:ext cx="61375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410894" y="4611914"/>
            <a:ext cx="85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Testicule </a:t>
            </a:r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3287" y="899887"/>
            <a:ext cx="5540827" cy="484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1/</a:t>
            </a:r>
            <a:r>
              <a:rPr lang="fr-FR" dirty="0" smtClean="0"/>
              <a:t>La sécrétion de </a:t>
            </a:r>
            <a:r>
              <a:rPr lang="fr-FR" dirty="0" err="1" smtClean="0"/>
              <a:t>fsh</a:t>
            </a:r>
            <a:r>
              <a:rPr lang="fr-FR" dirty="0" smtClean="0"/>
              <a:t> et </a:t>
            </a:r>
            <a:r>
              <a:rPr lang="fr-FR" dirty="0" err="1" smtClean="0"/>
              <a:t>lh</a:t>
            </a:r>
            <a:r>
              <a:rPr lang="fr-FR" dirty="0" smtClean="0"/>
              <a:t> est soumise à un </a:t>
            </a:r>
            <a:r>
              <a:rPr lang="fr-FR" dirty="0"/>
              <a:t>retro contrôle (feed-back) </a:t>
            </a:r>
            <a:r>
              <a:rPr lang="fr-FR" dirty="0" smtClean="0"/>
              <a:t> qui peut être positif ou négatif:</a:t>
            </a:r>
          </a:p>
          <a:p>
            <a:pPr>
              <a:buFontTx/>
              <a:buChar char="-"/>
            </a:pPr>
            <a:r>
              <a:rPr lang="fr-FR" dirty="0" smtClean="0"/>
              <a:t>Une concentration élevée de testostérone exerce un </a:t>
            </a:r>
            <a:r>
              <a:rPr lang="fr-FR" dirty="0"/>
              <a:t>retro </a:t>
            </a:r>
            <a:r>
              <a:rPr lang="fr-FR" dirty="0" smtClean="0"/>
              <a:t>contrôle négatif sur l’hypophyse et l’hypothalamus.</a:t>
            </a:r>
          </a:p>
          <a:p>
            <a:pPr>
              <a:buFontTx/>
              <a:buChar char="-"/>
            </a:pPr>
            <a:r>
              <a:rPr lang="fr-FR" dirty="0" smtClean="0"/>
              <a:t>Une concentration basse de testostérone exerce un retro contrôle positif sur l’hypophyse et l’hypothalamus.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2/</a:t>
            </a:r>
            <a:r>
              <a:rPr lang="fr-FR" dirty="0" smtClean="0"/>
              <a:t>La cellule de </a:t>
            </a:r>
            <a:r>
              <a:rPr lang="fr-FR" dirty="0" err="1" smtClean="0"/>
              <a:t>sertoli</a:t>
            </a:r>
            <a:r>
              <a:rPr lang="fr-FR" dirty="0" smtClean="0"/>
              <a:t> secrète l’inhibine qui inhibe la sécrétion de </a:t>
            </a:r>
            <a:r>
              <a:rPr lang="fr-FR" dirty="0" err="1" smtClean="0"/>
              <a:t>fsh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9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6086" y="2090059"/>
            <a:ext cx="4176485" cy="1707136"/>
          </a:xfrm>
        </p:spPr>
        <p:txBody>
          <a:bodyPr>
            <a:noAutofit/>
          </a:bodyPr>
          <a:lstStyle/>
          <a:p>
            <a:r>
              <a:rPr lang="fr-FR" dirty="0"/>
              <a:t>L’ovogenèse.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4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49942" y="624113"/>
            <a:ext cx="10653486" cy="5302015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 </a:t>
            </a: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c’est la formation des ovocytes II </a:t>
            </a:r>
            <a:r>
              <a:rPr lang="fr-FR" sz="2400" dirty="0"/>
              <a:t>à partir des </a:t>
            </a:r>
            <a:r>
              <a:rPr lang="fr-FR" sz="2400" dirty="0" smtClean="0"/>
              <a:t>ovogonies.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u="sng" dirty="0"/>
              <a:t>Lieu: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dans </a:t>
            </a:r>
            <a:r>
              <a:rPr lang="fr-FR" sz="2400" dirty="0"/>
              <a:t>les ovaires au niveau </a:t>
            </a:r>
            <a:r>
              <a:rPr lang="fr-FR" sz="2400" dirty="0" smtClean="0"/>
              <a:t>de la région corticale.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u="sng" dirty="0"/>
              <a:t>Déroulement: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débute </a:t>
            </a:r>
            <a:r>
              <a:rPr lang="fr-FR" sz="2400" dirty="0"/>
              <a:t>pendant la vie </a:t>
            </a:r>
            <a:r>
              <a:rPr lang="fr-FR" sz="2400" dirty="0" smtClean="0"/>
              <a:t>fœtale, Elle </a:t>
            </a:r>
            <a:r>
              <a:rPr lang="fr-FR" sz="2400" dirty="0"/>
              <a:t>entre dans une phase de quiescence après la naissance </a:t>
            </a:r>
            <a:r>
              <a:rPr lang="fr-FR" sz="2400" dirty="0" smtClean="0"/>
              <a:t>puis reprend </a:t>
            </a:r>
            <a:r>
              <a:rPr lang="fr-FR" sz="2400" dirty="0"/>
              <a:t>à la </a:t>
            </a:r>
            <a:r>
              <a:rPr lang="fr-FR" sz="2400" dirty="0" smtClean="0"/>
              <a:t>puberté, Pour S’arrêter </a:t>
            </a:r>
            <a:r>
              <a:rPr lang="fr-FR" sz="2400" dirty="0"/>
              <a:t>à la ménopause</a:t>
            </a:r>
            <a:r>
              <a:rPr lang="fr-FR" sz="2400" dirty="0" smtClean="0"/>
              <a:t>.</a:t>
            </a:r>
          </a:p>
          <a:p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783772" y="5675086"/>
            <a:ext cx="718457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IMPORTANT!: L’OVOGENÈSE EST INDISSOCIABLE DE LA FOLLICULOGÉNÈSE.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161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agogie.ac-toulouse.fr/svt/serveur/college/vergez/communication/ovaire_femm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9143" y="1059544"/>
            <a:ext cx="8723086" cy="4818742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 flipH="1">
            <a:off x="5704114" y="740229"/>
            <a:ext cx="1161143" cy="711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030687" y="2866572"/>
            <a:ext cx="4463142" cy="12990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669143" y="943429"/>
            <a:ext cx="965201" cy="6749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669143" y="943429"/>
            <a:ext cx="2129972" cy="5479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669143" y="943429"/>
            <a:ext cx="965201" cy="18505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865257" y="447489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corticale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493829" y="3867780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 </a:t>
            </a:r>
          </a:p>
          <a:p>
            <a:r>
              <a:rPr lang="fr-FR" dirty="0" smtClean="0"/>
              <a:t>médullaire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60" y="653143"/>
            <a:ext cx="1480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Follicules ovariens à différents stades de maturation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799115" y="5972628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 longitudinale de l’ovaire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982857" y="5007429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Corps jaune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7376886" y="4343401"/>
            <a:ext cx="885372" cy="6640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4460" y="5007429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Ovocyte II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578676" y="5192095"/>
            <a:ext cx="1701554" cy="327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9142" y="0"/>
            <a:ext cx="798285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61257" y="130629"/>
            <a:ext cx="290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CHRONOLOGIE DE L’OVOGENÈSE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(03 PHASES)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3641" y="776960"/>
            <a:ext cx="41055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-DÉBUTE PENDANT LA VIE FŒTALE: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1/PHASE DE MULTIPLICATION:</a:t>
            </a:r>
          </a:p>
          <a:p>
            <a:r>
              <a:rPr lang="fr-FR" dirty="0" smtClean="0"/>
              <a:t>LES OVOGONIES SE MULTIPLIENT PAR MITOSE POUR AUGMENTER LEUR STOCK.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2/PHASE DE CROISSANCE:</a:t>
            </a:r>
          </a:p>
          <a:p>
            <a:r>
              <a:rPr lang="fr-FR" dirty="0" smtClean="0"/>
              <a:t>UN CERTAIN NOMBRE D’OVOGONIES SE DIFFÉRENCIENT EN OVOCYTES I.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3/PHASE DE MATURATION:</a:t>
            </a:r>
          </a:p>
          <a:p>
            <a:r>
              <a:rPr lang="fr-FR" dirty="0" smtClean="0"/>
              <a:t>CES OVOCYTES I ENTAMENT LA MÉIOSE I ET RESTENT BLOQUÉS EN PROPHASE I (</a:t>
            </a:r>
            <a:r>
              <a:rPr lang="fr-FR" sz="1600" dirty="0" smtClean="0"/>
              <a:t>LE RESTE DES OVOGONIES DÉGÉNÈRENT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r>
              <a:rPr lang="fr-FR" dirty="0" smtClean="0"/>
              <a:t>-À LA NAISSANCE: IL N Y A PLUS D’OVOGONIES. PRÉSENCE UNIQUEMENT D’OVOCYTES I BLOQUÉS EN PROPHASE I.</a:t>
            </a:r>
          </a:p>
          <a:p>
            <a:endParaRPr lang="fr-FR" dirty="0" smtClean="0"/>
          </a:p>
          <a:p>
            <a:r>
              <a:rPr lang="fr-FR" dirty="0" smtClean="0"/>
              <a:t>-À LA PUBERTÉ: C’EST LA REPRISE DE LA MÉIOSE.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810171" y="2855795"/>
            <a:ext cx="1618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Division réductionnelle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55200" y="2670629"/>
            <a:ext cx="130629" cy="1618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855200" y="2720520"/>
            <a:ext cx="246743" cy="223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855200" y="4718397"/>
            <a:ext cx="1669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Division réductionnelle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00904" y="5195067"/>
            <a:ext cx="16189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Division réductionnelle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17" y="158685"/>
            <a:ext cx="1895238" cy="16257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41" y="1800850"/>
            <a:ext cx="1342857" cy="2571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363" y="158685"/>
            <a:ext cx="1885714" cy="1580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921" y="1784448"/>
            <a:ext cx="1142857" cy="1904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817" y="2352519"/>
            <a:ext cx="1895238" cy="16285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950" y="4043452"/>
            <a:ext cx="1200000" cy="2190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3410" y="2328010"/>
            <a:ext cx="1866667" cy="16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0553" y="4012112"/>
            <a:ext cx="1133333" cy="1809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7161" y="4471571"/>
            <a:ext cx="1828571" cy="1561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2607" y="6098478"/>
            <a:ext cx="1171429" cy="2095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4056" y="559959"/>
            <a:ext cx="6115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fr-FR" dirty="0" smtClean="0"/>
              <a:t>La prophase de la méiose I est longue et se compose de </a:t>
            </a:r>
            <a:r>
              <a:rPr lang="fr-FR" dirty="0"/>
              <a:t>cinq </a:t>
            </a:r>
            <a:r>
              <a:rPr lang="fr-FR" dirty="0" smtClean="0"/>
              <a:t>stades:</a:t>
            </a:r>
          </a:p>
          <a:p>
            <a:pPr lvl="0">
              <a:buNone/>
            </a:pPr>
            <a:endParaRPr lang="fr-FR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stade</a:t>
            </a:r>
            <a:r>
              <a:rPr lang="fr-FR" dirty="0" smtClean="0">
                <a:solidFill>
                  <a:srgbClr val="FFC000"/>
                </a:solidFill>
              </a:rPr>
              <a:t> leptotène</a:t>
            </a:r>
            <a:r>
              <a:rPr lang="fr-FR" dirty="0" smtClean="0"/>
              <a:t>: </a:t>
            </a:r>
            <a:r>
              <a:rPr lang="fr-FR" dirty="0"/>
              <a:t>apparition des filaments </a:t>
            </a:r>
            <a:r>
              <a:rPr lang="fr-FR" dirty="0" smtClean="0"/>
              <a:t>chromatiques.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stade </a:t>
            </a:r>
            <a:r>
              <a:rPr lang="fr-FR" dirty="0" err="1" smtClean="0">
                <a:solidFill>
                  <a:srgbClr val="FFC000"/>
                </a:solidFill>
              </a:rPr>
              <a:t>zygotène</a:t>
            </a:r>
            <a:r>
              <a:rPr lang="fr-FR" dirty="0"/>
              <a:t>: apparition des chromosomes </a:t>
            </a:r>
            <a:r>
              <a:rPr lang="fr-FR" dirty="0" smtClean="0"/>
              <a:t>homologues.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stade </a:t>
            </a:r>
            <a:r>
              <a:rPr lang="fr-FR" dirty="0" smtClean="0">
                <a:solidFill>
                  <a:srgbClr val="FFC000"/>
                </a:solidFill>
              </a:rPr>
              <a:t>pachytène</a:t>
            </a:r>
            <a:r>
              <a:rPr lang="fr-FR" dirty="0" smtClean="0"/>
              <a:t>: </a:t>
            </a:r>
            <a:r>
              <a:rPr lang="fr-FR" dirty="0"/>
              <a:t>clivage des </a:t>
            </a:r>
            <a:r>
              <a:rPr lang="fr-FR" dirty="0" smtClean="0"/>
              <a:t>chromosomes.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stade </a:t>
            </a:r>
            <a:r>
              <a:rPr lang="fr-FR" dirty="0" smtClean="0">
                <a:solidFill>
                  <a:srgbClr val="FFC000"/>
                </a:solidFill>
              </a:rPr>
              <a:t>diplotène</a:t>
            </a:r>
            <a:r>
              <a:rPr lang="fr-FR" dirty="0" smtClean="0"/>
              <a:t>: </a:t>
            </a:r>
            <a:r>
              <a:rPr lang="fr-FR" dirty="0"/>
              <a:t>apparition des </a:t>
            </a:r>
            <a:r>
              <a:rPr lang="fr-FR" dirty="0" smtClean="0"/>
              <a:t>chiasmas.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stade </a:t>
            </a:r>
            <a:r>
              <a:rPr lang="fr-FR" dirty="0" err="1" smtClean="0">
                <a:solidFill>
                  <a:srgbClr val="FFC000"/>
                </a:solidFill>
              </a:rPr>
              <a:t>diacinese</a:t>
            </a:r>
            <a:r>
              <a:rPr lang="fr-FR" dirty="0"/>
              <a:t>: </a:t>
            </a:r>
            <a:r>
              <a:rPr lang="fr-FR" dirty="0" err="1"/>
              <a:t>terminalisation</a:t>
            </a:r>
            <a:r>
              <a:rPr lang="fr-FR" dirty="0"/>
              <a:t> des </a:t>
            </a:r>
            <a:r>
              <a:rPr lang="fr-FR" dirty="0" smtClean="0"/>
              <a:t>chiasmas.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0285" y="190627"/>
            <a:ext cx="211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RAPPEL IMPORTANT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4056" y="366233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ovocytes I entament la prophase I de la première division méiotique et s’arrêtent au stade diplotène ou </a:t>
            </a:r>
            <a:r>
              <a:rPr lang="fr-FR" dirty="0" err="1" smtClean="0"/>
              <a:t>diacinèse</a:t>
            </a:r>
            <a:r>
              <a:rPr lang="fr-FR" dirty="0" smtClean="0"/>
              <a:t> (suivant les auteurs)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1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798286"/>
            <a:ext cx="10394707" cy="4576299"/>
          </a:xfrm>
        </p:spPr>
        <p:txBody>
          <a:bodyPr/>
          <a:lstStyle/>
          <a:p>
            <a:r>
              <a:rPr lang="fr-FR" dirty="0" smtClean="0"/>
              <a:t>Les ovocytes I ne </a:t>
            </a:r>
            <a:r>
              <a:rPr lang="fr-FR" dirty="0"/>
              <a:t>reprennent leur division méiotique qu’a la puberté pour donner un ovocyte </a:t>
            </a:r>
            <a:r>
              <a:rPr lang="fr-FR" dirty="0" smtClean="0"/>
              <a:t>II (</a:t>
            </a:r>
            <a:r>
              <a:rPr lang="fr-FR" sz="1800" dirty="0" smtClean="0"/>
              <a:t>le gamète femelle</a:t>
            </a:r>
            <a:r>
              <a:rPr lang="fr-FR" dirty="0" smtClean="0"/>
              <a:t>) </a:t>
            </a:r>
            <a:r>
              <a:rPr lang="fr-FR" dirty="0"/>
              <a:t>et le 1</a:t>
            </a:r>
            <a:r>
              <a:rPr lang="fr-FR" baseline="30000" dirty="0"/>
              <a:t>er</a:t>
            </a:r>
            <a:r>
              <a:rPr lang="fr-FR" dirty="0"/>
              <a:t> globule polaire.</a:t>
            </a:r>
          </a:p>
          <a:p>
            <a:endParaRPr lang="fr-FR" dirty="0"/>
          </a:p>
          <a:p>
            <a:r>
              <a:rPr lang="fr-FR" dirty="0"/>
              <a:t>L’ovocyte II lui aussi va </a:t>
            </a:r>
            <a:r>
              <a:rPr lang="fr-FR" dirty="0" smtClean="0"/>
              <a:t>s’arrêter </a:t>
            </a:r>
            <a:r>
              <a:rPr lang="fr-FR" dirty="0"/>
              <a:t>en métaphase de la </a:t>
            </a:r>
            <a:r>
              <a:rPr lang="fr-FR" dirty="0" smtClean="0"/>
              <a:t>deuxième </a:t>
            </a:r>
            <a:r>
              <a:rPr lang="fr-FR" dirty="0"/>
              <a:t>division </a:t>
            </a:r>
            <a:r>
              <a:rPr lang="fr-FR" dirty="0" smtClean="0"/>
              <a:t>méiotique, son évolution sera fonction d’une éventuelle fécondation:</a:t>
            </a:r>
          </a:p>
          <a:p>
            <a:pPr>
              <a:buFontTx/>
              <a:buChar char="-"/>
            </a:pPr>
            <a:r>
              <a:rPr lang="fr-FR" dirty="0" smtClean="0"/>
              <a:t>En l’absence de fécondation: dégénère dans les 24, 48H.</a:t>
            </a:r>
          </a:p>
          <a:p>
            <a:pPr>
              <a:buFontTx/>
              <a:buChar char="-"/>
            </a:pPr>
            <a:r>
              <a:rPr lang="fr-FR" dirty="0" smtClean="0"/>
              <a:t>En cas de fécondation: achèvement de la deuxième division méiotique, avec libération du 2eme globule polaire.</a:t>
            </a:r>
          </a:p>
        </p:txBody>
      </p:sp>
    </p:spTree>
    <p:extLst>
      <p:ext uri="{BB962C8B-B14F-4D97-AF65-F5344CB8AC3E}">
        <p14:creationId xmlns:p14="http://schemas.microsoft.com/office/powerpoint/2010/main" val="14085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cagy.org/infocancer/img/65_popup_cycle-ovarien-18766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3" y="0"/>
            <a:ext cx="82876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6116" y="1244599"/>
            <a:ext cx="3497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PARTIR DE LA PUBERTÉ, </a:t>
            </a:r>
            <a:r>
              <a:rPr lang="fr-FR" sz="2000" dirty="0" smtClean="0">
                <a:solidFill>
                  <a:srgbClr val="FF0000"/>
                </a:solidFill>
              </a:rPr>
              <a:t>LE 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FOLLICULE PRIMORDIAL </a:t>
            </a:r>
            <a:r>
              <a:rPr lang="fr-FR" sz="2000" dirty="0" smtClean="0"/>
              <a:t>(</a:t>
            </a:r>
            <a:r>
              <a:rPr lang="fr-FR" dirty="0" smtClean="0"/>
              <a:t>OVOCYTE I BLOQUÉ EN PROPHASE I ENTOURÉ D’UNE COUCHE DE CELLULES FOLLICULEUSES APLATIES</a:t>
            </a:r>
            <a:r>
              <a:rPr lang="fr-FR" sz="2000" dirty="0" smtClean="0"/>
              <a:t>) ENTAME SA MATURATION PASSANT PAR DIFFÉRENTS STADES: </a:t>
            </a:r>
            <a:r>
              <a:rPr lang="fr-FR" sz="2000" dirty="0" smtClean="0">
                <a:solidFill>
                  <a:srgbClr val="FF0000"/>
                </a:solidFill>
              </a:rPr>
              <a:t>C’EST LA FOLLICULOGENÈSE</a:t>
            </a:r>
            <a:r>
              <a:rPr lang="fr-FR" sz="2000" dirty="0" smtClean="0"/>
              <a:t>, QUI SE DÉROULE DE MANIÈRE CYCLIQUE.</a:t>
            </a: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10655938" y="3676034"/>
            <a:ext cx="153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(Follicule mûr)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69485" y="55444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II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640114"/>
            <a:ext cx="10394707" cy="4368800"/>
          </a:xfrm>
        </p:spPr>
        <p:txBody>
          <a:bodyPr>
            <a:noAutofit/>
          </a:bodyPr>
          <a:lstStyle/>
          <a:p>
            <a:r>
              <a:rPr lang="fr-FR" sz="3200" dirty="0" smtClean="0"/>
              <a:t>généralités/définitions.</a:t>
            </a:r>
          </a:p>
          <a:p>
            <a:r>
              <a:rPr lang="fr-FR" sz="3200" dirty="0" smtClean="0"/>
              <a:t>La spermatogenèse.</a:t>
            </a:r>
          </a:p>
          <a:p>
            <a:r>
              <a:rPr lang="fr-FR" sz="3200" dirty="0" smtClean="0"/>
              <a:t>L’ovogenèse.</a:t>
            </a:r>
          </a:p>
          <a:p>
            <a:r>
              <a:rPr lang="fr-FR" sz="3200" dirty="0" smtClean="0"/>
              <a:t>Etude comparative.</a:t>
            </a:r>
          </a:p>
        </p:txBody>
      </p:sp>
    </p:spTree>
    <p:extLst>
      <p:ext uri="{BB962C8B-B14F-4D97-AF65-F5344CB8AC3E}">
        <p14:creationId xmlns:p14="http://schemas.microsoft.com/office/powerpoint/2010/main" val="137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6/66/Cycle_menstruel.svg/350px-Cycle_menstruel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0686" y="0"/>
            <a:ext cx="7431314" cy="6858000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260764"/>
            <a:ext cx="4760686" cy="53795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Le cycle menstruel</a:t>
            </a:r>
            <a:r>
              <a:rPr lang="fr-FR" b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dirty="0" smtClean="0"/>
              <a:t>Le cycle menstruel est l'ensemble des phénomènes physiologiques, survenant de façon périodique, qui préparent l'organisme de la femme à une éventuelle fécondation.</a:t>
            </a:r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r>
              <a:rPr lang="fr-FR" dirty="0" smtClean="0"/>
              <a:t>Le cycle menstruel commence à la puberté et se termine à la ménopause.</a:t>
            </a:r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r>
              <a:rPr lang="fr-FR" dirty="0" smtClean="0"/>
              <a:t>Ce cycle dure en moyenne 28 jours.</a:t>
            </a:r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/>
              <a:t> </a:t>
            </a:r>
            <a:r>
              <a:rPr lang="fr-FR" dirty="0" smtClean="0"/>
              <a:t>jour des règles correspond au 1</a:t>
            </a:r>
            <a:r>
              <a:rPr lang="fr-FR" baseline="30000" dirty="0" smtClean="0"/>
              <a:t>er</a:t>
            </a:r>
            <a:r>
              <a:rPr lang="fr-FR" dirty="0" smtClean="0"/>
              <a:t> jour du cycle.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3287" y="119744"/>
            <a:ext cx="2971799" cy="649514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00B0F0"/>
                </a:solidFill>
              </a:rPr>
              <a:t>Régulation ovogenèse</a:t>
            </a:r>
            <a:endParaRPr lang="fr-FR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questmachine.org/picture/cycle_menstruel12893401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6171" y="0"/>
            <a:ext cx="7445829" cy="6857999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333664"/>
            <a:ext cx="4746171" cy="6415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1800" dirty="0" smtClean="0"/>
              <a:t>Le cycle menstruel féminin est contrôlé par le système </a:t>
            </a:r>
            <a:r>
              <a:rPr lang="fr-FR" sz="1800" dirty="0" err="1" smtClean="0"/>
              <a:t>hypothalamo</a:t>
            </a:r>
            <a:r>
              <a:rPr lang="fr-FR" sz="1800" dirty="0" smtClean="0"/>
              <a:t>-hypophysaire.</a:t>
            </a:r>
          </a:p>
          <a:p>
            <a:pPr>
              <a:buFont typeface="Arial" panose="020B0604020202020204" pitchFamily="34" charset="0"/>
              <a:buNone/>
            </a:pPr>
            <a:endParaRPr lang="fr-FR" sz="1800" dirty="0" smtClean="0"/>
          </a:p>
          <a:p>
            <a:pPr>
              <a:buFont typeface="Arial" panose="020B0604020202020204" pitchFamily="34" charset="0"/>
              <a:buNone/>
            </a:pPr>
            <a:r>
              <a:rPr lang="fr-FR" sz="1800" dirty="0" smtClean="0"/>
              <a:t>L’hypophyse produit la FSH et LH, dont les taux varient au cours du cycle.   </a:t>
            </a:r>
          </a:p>
          <a:p>
            <a:pPr>
              <a:buFont typeface="Arial" panose="020B0604020202020204" pitchFamily="34" charset="0"/>
              <a:buNone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/>
              <a:t>La FSH induit la maturation des follicules et la stimulation des cellules de la thèque interne qui secrètent des œstrogènes.</a:t>
            </a:r>
          </a:p>
          <a:p>
            <a:pPr>
              <a:buFontTx/>
              <a:buChar char="-"/>
            </a:pPr>
            <a:r>
              <a:rPr lang="fr-FR" sz="1800" dirty="0"/>
              <a:t>Le pic de LH entraine la reprise de la première division méiotique de </a:t>
            </a:r>
            <a:r>
              <a:rPr lang="fr-FR" sz="1800" dirty="0" smtClean="0"/>
              <a:t>l’ovocyte i, </a:t>
            </a:r>
            <a:r>
              <a:rPr lang="fr-FR" sz="1800" dirty="0"/>
              <a:t>le début de la deuxième division </a:t>
            </a:r>
            <a:r>
              <a:rPr lang="fr-FR" sz="1800" dirty="0" smtClean="0"/>
              <a:t>méiotique, </a:t>
            </a:r>
            <a:r>
              <a:rPr lang="fr-FR" sz="1800" dirty="0"/>
              <a:t>et de l’ovulation 36heures plus tard ainsi que la transformation du follicule rompu en corps </a:t>
            </a:r>
            <a:r>
              <a:rPr lang="fr-FR" sz="1800" dirty="0" smtClean="0"/>
              <a:t>jaune, ce dernier assure </a:t>
            </a:r>
            <a:r>
              <a:rPr lang="fr-FR" sz="1800" dirty="0"/>
              <a:t>la sécrétion de la progestérone. </a:t>
            </a:r>
          </a:p>
          <a:p>
            <a:pPr>
              <a:buFont typeface="Arial" panose="020B0604020202020204" pitchFamily="34" charset="0"/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6501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9058" y="1973943"/>
            <a:ext cx="6019799" cy="1649079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Etude comparative.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4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57922"/>
              </p:ext>
            </p:extLst>
          </p:nvPr>
        </p:nvGraphicFramePr>
        <p:xfrm>
          <a:off x="1320799" y="333829"/>
          <a:ext cx="9289143" cy="553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81"/>
                <a:gridCol w="3096381"/>
                <a:gridCol w="3096381"/>
              </a:tblGrid>
              <a:tr h="798285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SPERMATOGENESE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OVOGENESE</a:t>
                      </a:r>
                      <a:endParaRPr lang="fr-FR" b="0" dirty="0"/>
                    </a:p>
                  </a:txBody>
                  <a:tcPr/>
                </a:tc>
              </a:tr>
              <a:tr h="45696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LA DUREE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BREVE.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LONGUE.</a:t>
                      </a:r>
                      <a:endParaRPr lang="fr-FR" dirty="0"/>
                    </a:p>
                  </a:txBody>
                  <a:tcPr/>
                </a:tc>
              </a:tr>
              <a:tr h="107538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LE RENOUVELLEMENT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STOCK DE SPERMATOGONIES</a:t>
                      </a:r>
                      <a:r>
                        <a:rPr lang="fr-FR" baseline="0" dirty="0" smtClean="0"/>
                        <a:t> CONTINUELLEMENT RENOUVELÉ.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STOCK D’OVOGONIES FIXE NON </a:t>
                      </a:r>
                      <a:r>
                        <a:rPr lang="fr-FR" baseline="0" dirty="0" smtClean="0"/>
                        <a:t>RENOUVELÉ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</a:tr>
              <a:tr h="95052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LE NOMBRE DE GAMETES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PRODUITS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ÉLEVÉ, 1 SPERMATOCYTE I DONNE 04 SPERMATOZOIDES.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FAIBLE, 1 OVOCYTE I DONNE UN SEUL OVOCYTE II.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12676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EQUIPEMENT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CHROMOSOMIQUE DES GAMETES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50% DES SPZ (22+X).</a:t>
                      </a:r>
                    </a:p>
                    <a:p>
                      <a:r>
                        <a:rPr lang="fr-FR" dirty="0" smtClean="0"/>
                        <a:t>50%</a:t>
                      </a:r>
                      <a:r>
                        <a:rPr lang="fr-FR" baseline="0" dirty="0" smtClean="0"/>
                        <a:t> DES SPZ (22+Y).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TOUS</a:t>
                      </a:r>
                      <a:r>
                        <a:rPr lang="fr-FR" baseline="0" dirty="0" smtClean="0"/>
                        <a:t> LES OVOCYTES II (22+X).</a:t>
                      </a:r>
                      <a:endParaRPr lang="fr-FR" dirty="0"/>
                    </a:p>
                  </a:txBody>
                  <a:tcPr/>
                </a:tc>
              </a:tr>
              <a:tr h="112676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RYTHME DE PRODUCTION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CONTINU </a:t>
                      </a:r>
                      <a:r>
                        <a:rPr lang="fr-FR" dirty="0" smtClean="0"/>
                        <a:t>(</a:t>
                      </a:r>
                      <a:r>
                        <a:rPr lang="fr-FR" sz="1600" dirty="0" smtClean="0"/>
                        <a:t>DES</a:t>
                      </a:r>
                      <a:r>
                        <a:rPr lang="fr-FR" sz="1600" baseline="0" dirty="0" smtClean="0"/>
                        <a:t> MILLIONS DE SPZ/JOUR</a:t>
                      </a:r>
                      <a:r>
                        <a:rPr lang="fr-FR" baseline="0" dirty="0" smtClean="0"/>
                        <a:t>) DE LA PUBERTE A LA MORT DE L’INDIVIDU.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CYCLIQUE (</a:t>
                      </a:r>
                      <a:r>
                        <a:rPr lang="fr-FR" sz="1600" dirty="0" smtClean="0"/>
                        <a:t>01</a:t>
                      </a:r>
                      <a:r>
                        <a:rPr lang="fr-FR" sz="1600" baseline="0" dirty="0" smtClean="0"/>
                        <a:t> OVOCYTE II/MOIS</a:t>
                      </a:r>
                      <a:r>
                        <a:rPr lang="fr-FR" baseline="0" dirty="0" smtClean="0"/>
                        <a:t>) LIMITÉ A UNE PERIODE (</a:t>
                      </a:r>
                      <a:r>
                        <a:rPr lang="fr-FR" sz="1600" baseline="0" dirty="0" smtClean="0"/>
                        <a:t>PUBERTE-MENOPAUSE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93280"/>
              </p:ext>
            </p:extLst>
          </p:nvPr>
        </p:nvGraphicFramePr>
        <p:xfrm>
          <a:off x="1291771" y="145146"/>
          <a:ext cx="9260115" cy="583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915"/>
                <a:gridCol w="3212495"/>
                <a:gridCol w="3086705"/>
              </a:tblGrid>
              <a:tr h="161108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SPERMATOZOIDE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OVOCYTE II</a:t>
                      </a:r>
                      <a:endParaRPr lang="fr-FR" b="0" dirty="0"/>
                    </a:p>
                  </a:txBody>
                  <a:tcPr/>
                </a:tc>
              </a:tr>
              <a:tr h="81840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DEGRE DE DIFFERENCIATION DE LA CELLULE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</a:t>
                      </a:r>
                      <a:r>
                        <a:rPr lang="fr-FR" spc="0" dirty="0" smtClean="0"/>
                        <a:t>È</a:t>
                      </a:r>
                      <a:r>
                        <a:rPr lang="fr-FR" dirty="0" smtClean="0"/>
                        <a:t>S DIFFERENCIÉE.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DIFFERENCIÉE.</a:t>
                      </a:r>
                      <a:endParaRPr lang="fr-FR" dirty="0"/>
                    </a:p>
                  </a:txBody>
                  <a:tcPr/>
                </a:tc>
              </a:tr>
              <a:tr h="47415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MOBILITE DE LA CELLULE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MOBILE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+++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IMMOBILE.</a:t>
                      </a:r>
                      <a:endParaRPr lang="fr-FR" dirty="0"/>
                    </a:p>
                  </a:txBody>
                  <a:tcPr/>
                </a:tc>
              </a:tr>
              <a:tr h="47415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CYTOPLASME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PAUVRE.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RICHE.</a:t>
                      </a:r>
                      <a:endParaRPr lang="fr-FR" dirty="0"/>
                    </a:p>
                  </a:txBody>
                  <a:tcPr/>
                </a:tc>
              </a:tr>
              <a:tr h="81840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MATURATION NUCLEAIRE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COMPLETE.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INCOMPLETE.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sz="1600" baseline="0" dirty="0" smtClean="0"/>
                        <a:t>BLOQUE EN METAPAHASE II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81840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DUREE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DE VIE DANS LES VOIES GÉNITALES FEMELLES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r>
                        <a:rPr lang="fr-FR" baseline="0" dirty="0" smtClean="0"/>
                        <a:t> A 5 JOURS.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24-48</a:t>
                      </a:r>
                      <a:r>
                        <a:rPr lang="fr-FR" baseline="0" dirty="0" smtClean="0"/>
                        <a:t> HEURES.</a:t>
                      </a:r>
                      <a:endParaRPr lang="fr-FR" dirty="0"/>
                    </a:p>
                  </a:txBody>
                  <a:tcPr/>
                </a:tc>
              </a:tr>
              <a:tr h="81840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TAILLE DE LA CELLULE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60µ DE</a:t>
                      </a:r>
                      <a:r>
                        <a:rPr lang="fr-FR" baseline="0" dirty="0" smtClean="0"/>
                        <a:t> LONG.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120µ DE DIAMETRE.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natureln.librox.net/IMG/jpg/sper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261258"/>
            <a:ext cx="1378677" cy="13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261258"/>
            <a:ext cx="1698172" cy="13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173" y="1973943"/>
            <a:ext cx="7195456" cy="2258679"/>
          </a:xfrm>
        </p:spPr>
        <p:txBody>
          <a:bodyPr>
            <a:normAutofit/>
          </a:bodyPr>
          <a:lstStyle/>
          <a:p>
            <a:r>
              <a:rPr lang="fr-FR" dirty="0"/>
              <a:t>généralités/définition.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9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7800" y="391886"/>
            <a:ext cx="5744029" cy="5979886"/>
          </a:xfrm>
        </p:spPr>
        <p:txBody>
          <a:bodyPr/>
          <a:lstStyle/>
          <a:p>
            <a:r>
              <a:rPr lang="fr-FR" dirty="0"/>
              <a:t>La gamétogenèse est le processus de formation des gamètes dans les 2 sexes:</a:t>
            </a:r>
          </a:p>
          <a:p>
            <a:pPr>
              <a:buNone/>
            </a:pPr>
            <a:r>
              <a:rPr lang="fr-FR" dirty="0"/>
              <a:t>         - Le gamète </a:t>
            </a:r>
            <a:r>
              <a:rPr lang="fr-FR" dirty="0" smtClean="0"/>
              <a:t>mâle </a:t>
            </a:r>
            <a:r>
              <a:rPr lang="fr-FR" dirty="0"/>
              <a:t>est le spermatozoïde.</a:t>
            </a:r>
          </a:p>
          <a:p>
            <a:pPr>
              <a:buNone/>
            </a:pPr>
            <a:r>
              <a:rPr lang="fr-FR" dirty="0"/>
              <a:t>         - Le gamète femelle est l’ovocyte </a:t>
            </a:r>
            <a:r>
              <a:rPr lang="fr-FR" dirty="0" smtClean="0"/>
              <a:t>II.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Elle concerne </a:t>
            </a:r>
            <a:r>
              <a:rPr lang="fr-FR" dirty="0"/>
              <a:t>une lignée cellulaire particulière, la lignée germinale.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Picture 2" descr="http://natureln.librox.net/IMG/jpg/sper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5" y="116114"/>
            <a:ext cx="2960736" cy="25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4" y="2873830"/>
            <a:ext cx="4441192" cy="34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3159" y="217715"/>
            <a:ext cx="5442858" cy="5994400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gamètes proviennent des </a:t>
            </a:r>
            <a:r>
              <a:rPr lang="fr-FR" dirty="0" smtClean="0">
                <a:solidFill>
                  <a:srgbClr val="FF0000"/>
                </a:solidFill>
              </a:rPr>
              <a:t>gonocytes primordiaux </a:t>
            </a:r>
            <a:r>
              <a:rPr lang="fr-FR" dirty="0" smtClean="0"/>
              <a:t>(</a:t>
            </a:r>
            <a:r>
              <a:rPr lang="fr-FR" sz="1800" dirty="0" smtClean="0">
                <a:solidFill>
                  <a:srgbClr val="FF0000"/>
                </a:solidFill>
              </a:rPr>
              <a:t>cellules </a:t>
            </a:r>
            <a:r>
              <a:rPr lang="fr-FR" sz="1800" dirty="0">
                <a:solidFill>
                  <a:srgbClr val="FF0000"/>
                </a:solidFill>
              </a:rPr>
              <a:t>germinales </a:t>
            </a:r>
            <a:r>
              <a:rPr lang="fr-FR" sz="1800" dirty="0" smtClean="0">
                <a:solidFill>
                  <a:srgbClr val="FF0000"/>
                </a:solidFill>
              </a:rPr>
              <a:t>primordiales</a:t>
            </a:r>
            <a:r>
              <a:rPr lang="fr-FR" dirty="0" smtClean="0"/>
              <a:t>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qui </a:t>
            </a:r>
            <a:r>
              <a:rPr lang="fr-FR" dirty="0" smtClean="0"/>
              <a:t>apparaissent </a:t>
            </a:r>
            <a:r>
              <a:rPr lang="fr-FR" dirty="0"/>
              <a:t>a partir de la </a:t>
            </a:r>
            <a:r>
              <a:rPr lang="fr-FR" dirty="0" smtClean="0"/>
              <a:t>3eme semaine du développement </a:t>
            </a:r>
            <a:r>
              <a:rPr lang="fr-FR" dirty="0"/>
              <a:t>embryonnaire au niveau de la paroi de </a:t>
            </a:r>
            <a:r>
              <a:rPr lang="fr-FR" dirty="0" smtClean="0"/>
              <a:t>la vésicule vitelline (</a:t>
            </a:r>
            <a:r>
              <a:rPr lang="fr-FR" sz="1800" dirty="0" smtClean="0"/>
              <a:t>aux alentours de </a:t>
            </a:r>
            <a:r>
              <a:rPr lang="fr-FR" sz="1800" dirty="0"/>
              <a:t>l’ allantoïde</a:t>
            </a:r>
            <a:r>
              <a:rPr lang="fr-FR" dirty="0"/>
              <a:t>) </a:t>
            </a:r>
            <a:r>
              <a:rPr lang="fr-FR" dirty="0" smtClean="0"/>
              <a:t>et </a:t>
            </a:r>
            <a:r>
              <a:rPr lang="fr-FR" dirty="0"/>
              <a:t>migrent par la suite au niveau des ébauches des gonades.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Ces gonocytes seront </a:t>
            </a:r>
            <a:r>
              <a:rPr lang="fr-FR" dirty="0"/>
              <a:t>à </a:t>
            </a:r>
            <a:r>
              <a:rPr lang="fr-FR" dirty="0" smtClean="0"/>
              <a:t>l'origine:</a:t>
            </a:r>
          </a:p>
          <a:p>
            <a:pPr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spermatogonies dans le sexe </a:t>
            </a:r>
            <a:r>
              <a:rPr lang="fr-FR" dirty="0" smtClean="0"/>
              <a:t>masculin.</a:t>
            </a:r>
          </a:p>
          <a:p>
            <a:pPr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ovogonies dans le sexe féminin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427622"/>
            <a:ext cx="5936343" cy="569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2208" y="6118322"/>
            <a:ext cx="5434328" cy="376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70C0"/>
                </a:solidFill>
              </a:rPr>
              <a:t>COUPE SAGITTALE D’UN EMBRYON HUMAIN DE 3 SEMAINES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10983690" y="2496457"/>
            <a:ext cx="47167" cy="1436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266724" y="5276725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Vésicule vitelline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7020" y="2075659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Allantoïde</a:t>
            </a:r>
          </a:p>
        </p:txBody>
      </p:sp>
      <p:sp>
        <p:nvSpPr>
          <p:cNvPr id="2" name="Rectangle 1"/>
          <p:cNvSpPr/>
          <p:nvPr/>
        </p:nvSpPr>
        <p:spPr>
          <a:xfrm>
            <a:off x="9013164" y="3701143"/>
            <a:ext cx="1423856" cy="1465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1344" y="2104572"/>
            <a:ext cx="5961742" cy="1692622"/>
          </a:xfrm>
        </p:spPr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spermatogenèse.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8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35857" y="580571"/>
            <a:ext cx="11186886" cy="5084299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 </a:t>
            </a:r>
          </a:p>
          <a:p>
            <a:pPr marL="0" indent="0">
              <a:buNone/>
            </a:pPr>
            <a:r>
              <a:rPr lang="fr-FR" sz="2400" dirty="0" smtClean="0"/>
              <a:t>c’est la formation des spermatozoïdes à partir des spermatogonies.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u="sng" dirty="0" smtClean="0"/>
              <a:t>Lieu</a:t>
            </a:r>
            <a:r>
              <a:rPr lang="fr-FR" sz="2400" u="sng" dirty="0"/>
              <a:t>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dans </a:t>
            </a:r>
            <a:r>
              <a:rPr lang="fr-FR" sz="2400" dirty="0"/>
              <a:t>les testicules au niveau de la paroi des tubes </a:t>
            </a:r>
            <a:r>
              <a:rPr lang="fr-FR" sz="2400" dirty="0" smtClean="0"/>
              <a:t>séminifères.</a:t>
            </a:r>
          </a:p>
          <a:p>
            <a:endParaRPr lang="fr-FR" sz="2400" dirty="0"/>
          </a:p>
          <a:p>
            <a:r>
              <a:rPr lang="fr-FR" sz="2400" u="sng" dirty="0"/>
              <a:t>Déroulement: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dirty="0" smtClean="0"/>
              <a:t>depuis </a:t>
            </a:r>
            <a:r>
              <a:rPr lang="fr-FR" sz="2400" dirty="0"/>
              <a:t>la puberté jusqu’à la fin de la vie de l’homme.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19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117706"/>
            <a:ext cx="3991429" cy="5399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1/Phase de multiplication:</a:t>
            </a:r>
          </a:p>
          <a:p>
            <a:pPr marL="0" indent="0">
              <a:buNone/>
            </a:pPr>
            <a:r>
              <a:rPr lang="fr-FR" dirty="0" smtClean="0"/>
              <a:t>Multiplication et renouvellement des spermatogonies par division mitotique.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2/Phase de croissance: </a:t>
            </a:r>
          </a:p>
          <a:p>
            <a:pPr marL="0" indent="0">
              <a:buNone/>
            </a:pPr>
            <a:r>
              <a:rPr lang="fr-FR" dirty="0" smtClean="0"/>
              <a:t>Augmentation de la taille des spermatocytes I qui deviennent des </a:t>
            </a:r>
            <a:r>
              <a:rPr lang="fr-FR" dirty="0" err="1" smtClean="0"/>
              <a:t>auxocytes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3/Phase de maturation:</a:t>
            </a:r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 err="1" smtClean="0"/>
              <a:t>auxocytes</a:t>
            </a:r>
            <a:r>
              <a:rPr lang="fr-FR" dirty="0" smtClean="0"/>
              <a:t> subissent la méiose    aboutissant a la formation de 04 spermatides à partir d’un </a:t>
            </a:r>
            <a:r>
              <a:rPr lang="fr-FR" dirty="0" err="1" smtClean="0"/>
              <a:t>auxocyte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spermiogénèse (</a:t>
            </a:r>
            <a:r>
              <a:rPr lang="fr-FR" sz="1900" dirty="0">
                <a:solidFill>
                  <a:srgbClr val="FF0000"/>
                </a:solidFill>
              </a:rPr>
              <a:t>Phase de </a:t>
            </a:r>
            <a:r>
              <a:rPr lang="fr-FR" sz="1900" dirty="0" smtClean="0">
                <a:solidFill>
                  <a:srgbClr val="FF0000"/>
                </a:solidFill>
              </a:rPr>
              <a:t>différenciation</a:t>
            </a:r>
            <a:r>
              <a:rPr lang="fr-FR" dirty="0" smtClean="0">
                <a:solidFill>
                  <a:srgbClr val="FF0000"/>
                </a:solidFill>
              </a:rPr>
              <a:t>): </a:t>
            </a:r>
            <a:r>
              <a:rPr lang="fr-FR" dirty="0" smtClean="0"/>
              <a:t>(fait partie de la maturation) </a:t>
            </a:r>
          </a:p>
          <a:p>
            <a:pPr marL="0" indent="0">
              <a:buNone/>
            </a:pPr>
            <a:r>
              <a:rPr lang="fr-FR" dirty="0" smtClean="0"/>
              <a:t>Transformation des spermatides en spermatozoïdes.</a:t>
            </a:r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31771" y="0"/>
            <a:ext cx="836023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1670" y="2266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0070C0"/>
                </a:solidFill>
              </a:rPr>
              <a:t>CHRONOLOGIE DE LA SPERMATOGENÈSE</a:t>
            </a:r>
          </a:p>
          <a:p>
            <a:r>
              <a:rPr lang="fr-FR" u="sng" dirty="0" smtClean="0">
                <a:solidFill>
                  <a:srgbClr val="0070C0"/>
                </a:solidFill>
              </a:rPr>
              <a:t>(03 PHASES)</a:t>
            </a:r>
            <a:endParaRPr lang="fr-FR" u="sng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666515" y="38049"/>
            <a:ext cx="2525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Différenciation (spermiogénèse)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842</TotalTime>
  <Words>1198</Words>
  <Application>Microsoft Office PowerPoint</Application>
  <PresentationFormat>Personnalisé</PresentationFormat>
  <Paragraphs>179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Grand événement</vt:lpstr>
      <vt:lpstr>La gamétogenèse</vt:lpstr>
      <vt:lpstr>plan</vt:lpstr>
      <vt:lpstr>généralités/définition. </vt:lpstr>
      <vt:lpstr>Présentation PowerPoint</vt:lpstr>
      <vt:lpstr>Présentation PowerPoint</vt:lpstr>
      <vt:lpstr>La spermatogenèse. </vt:lpstr>
      <vt:lpstr>Présentation PowerPoint</vt:lpstr>
      <vt:lpstr>Présentation PowerPoint</vt:lpstr>
      <vt:lpstr>Présentation PowerPoint</vt:lpstr>
      <vt:lpstr>Présentation PowerPoint</vt:lpstr>
      <vt:lpstr>Régulation spermatogenèse</vt:lpstr>
      <vt:lpstr>Régulation spermatogenèse</vt:lpstr>
      <vt:lpstr>L’ovogenèse.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Régulation ovogenèse</vt:lpstr>
      <vt:lpstr>Présentation PowerPoint</vt:lpstr>
      <vt:lpstr>Etude comparative.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gamétogenèse</dc:title>
  <dc:creator>chafik adjouri</dc:creator>
  <cp:lastModifiedBy>Chakib Ghomari</cp:lastModifiedBy>
  <cp:revision>88</cp:revision>
  <dcterms:created xsi:type="dcterms:W3CDTF">2015-11-22T18:01:48Z</dcterms:created>
  <dcterms:modified xsi:type="dcterms:W3CDTF">2016-11-22T17:20:39Z</dcterms:modified>
</cp:coreProperties>
</file>