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7" r:id="rId2"/>
    <p:sldId id="266" r:id="rId3"/>
    <p:sldId id="267" r:id="rId4"/>
    <p:sldId id="269" r:id="rId5"/>
    <p:sldId id="258" r:id="rId6"/>
    <p:sldId id="259" r:id="rId7"/>
    <p:sldId id="277" r:id="rId8"/>
    <p:sldId id="276" r:id="rId9"/>
    <p:sldId id="260" r:id="rId10"/>
    <p:sldId id="262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80" r:id="rId19"/>
    <p:sldId id="265" r:id="rId20"/>
    <p:sldId id="281" r:id="rId21"/>
    <p:sldId id="297" r:id="rId22"/>
    <p:sldId id="316" r:id="rId23"/>
    <p:sldId id="289" r:id="rId24"/>
    <p:sldId id="290" r:id="rId25"/>
    <p:sldId id="291" r:id="rId26"/>
    <p:sldId id="292" r:id="rId27"/>
    <p:sldId id="293" r:id="rId28"/>
    <p:sldId id="310" r:id="rId29"/>
    <p:sldId id="305" r:id="rId30"/>
    <p:sldId id="307" r:id="rId31"/>
    <p:sldId id="306" r:id="rId32"/>
    <p:sldId id="313" r:id="rId33"/>
    <p:sldId id="308" r:id="rId34"/>
    <p:sldId id="311" r:id="rId35"/>
    <p:sldId id="309" r:id="rId36"/>
    <p:sldId id="314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6057" autoAdjust="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44F46-7FD0-4DB2-8BFD-AFE6B6C676AF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637C0-1B9D-424F-86C6-8C7BA93B27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65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637C0-1B9D-424F-86C6-8C7BA93B278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68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637C0-1B9D-424F-86C6-8C7BA93B278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03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637C0-1B9D-424F-86C6-8C7BA93B278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03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5D9071-1BA6-4EE4-8C35-043C5B15EA5B}" type="datetimeFigureOut">
              <a:rPr lang="fr-FR" smtClean="0"/>
              <a:pPr/>
              <a:t>07/11/2019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D389D7-22D7-4C4B-BAA6-035FA5132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712968" cy="2448272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Les STRUCTURES </a:t>
            </a:r>
            <a:r>
              <a:rPr lang="fr-FR" sz="7200" dirty="0" err="1" smtClean="0">
                <a:solidFill>
                  <a:srgbClr val="FF0000"/>
                </a:solidFill>
              </a:rPr>
              <a:t>plisséES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ida\Desktop\schema plis\pli lamin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89539"/>
            <a:ext cx="4190121" cy="454371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5123" name="Picture 3" descr="C:\Users\Aida\Desktop\schema plis\pli -faillé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550" y="1194111"/>
            <a:ext cx="4201908" cy="453193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ida\Desktop\schema plis\pli retourn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234190" cy="460851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7" name="Picture 2" descr="C:\Users\Aida\Desktop\schema plis\pli chevaucha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244161" cy="46283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169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 PLI HARMONIQUE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7344816" cy="750887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Les caractères transversaux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2041376" y="2362200"/>
            <a:ext cx="6347048" cy="4235152"/>
          </a:xfrm>
          <a:ln w="12700">
            <a:noFill/>
          </a:ln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fr-FR" dirty="0" smtClean="0"/>
              <a:t>Élévation structurale</a:t>
            </a:r>
          </a:p>
          <a:p>
            <a:pPr>
              <a:buClr>
                <a:srgbClr val="FFFF00"/>
              </a:buClr>
              <a:buNone/>
            </a:pPr>
            <a:endParaRPr lang="fr-FR" dirty="0" smtClean="0"/>
          </a:p>
          <a:p>
            <a:pPr>
              <a:buClr>
                <a:srgbClr val="FFFF00"/>
              </a:buClr>
            </a:pPr>
            <a:r>
              <a:rPr lang="fr-FR" dirty="0" smtClean="0"/>
              <a:t>Inclinaison du plan axial bissecteur</a:t>
            </a:r>
          </a:p>
          <a:p>
            <a:pPr>
              <a:buClr>
                <a:srgbClr val="FFFF00"/>
              </a:buClr>
              <a:buNone/>
            </a:pPr>
            <a:endParaRPr lang="fr-FR" dirty="0" smtClean="0"/>
          </a:p>
          <a:p>
            <a:pPr>
              <a:buClr>
                <a:srgbClr val="FFFF00"/>
              </a:buClr>
            </a:pPr>
            <a:r>
              <a:rPr lang="fr-FR" dirty="0" smtClean="0"/>
              <a:t>La pente des flancs</a:t>
            </a:r>
          </a:p>
          <a:p>
            <a:pPr>
              <a:buClr>
                <a:srgbClr val="FFFF00"/>
              </a:buClr>
              <a:buNone/>
            </a:pPr>
            <a:endParaRPr lang="fr-FR" dirty="0" smtClean="0"/>
          </a:p>
          <a:p>
            <a:pPr marL="1080000">
              <a:buClr>
                <a:srgbClr val="FFFF00"/>
              </a:buClr>
              <a:buFont typeface="Arial" pitchFamily="34" charset="0"/>
              <a:buChar char="•"/>
            </a:pPr>
            <a:r>
              <a:rPr lang="fr-FR" dirty="0" smtClean="0"/>
              <a:t>Symétrique</a:t>
            </a:r>
          </a:p>
          <a:p>
            <a:pPr marL="1080000">
              <a:buClr>
                <a:srgbClr val="FFFF00"/>
              </a:buClr>
              <a:buFont typeface="Arial" pitchFamily="34" charset="0"/>
              <a:buChar char="•"/>
            </a:pPr>
            <a:r>
              <a:rPr lang="fr-FR" dirty="0" smtClean="0"/>
              <a:t>Dissymétrique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ÉLÉVATION STRUCTURALE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ida\Desktop\schema plis\shéma d'un p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040560" cy="366194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9512" y="537321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/>
              <a:t>Dénivellation entre le point le plus haut et le point le plus bas atteint par un plan stratigraphique dans un anticlinal et dans les synclinaux</a:t>
            </a:r>
            <a:endParaRPr lang="fr-F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INCLINAISON DU PLAN AXIAL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57400"/>
            <a:ext cx="8723312" cy="521196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fr-FR" sz="2400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 droit : plan axial vertical, affleurements symétriques et largeurs identiques</a:t>
            </a:r>
          </a:p>
          <a:p>
            <a:pPr lvl="0" algn="just">
              <a:buClr>
                <a:srgbClr val="FFFF00"/>
              </a:buClr>
              <a:buNone/>
            </a:pPr>
            <a:endParaRPr lang="fr-FR" sz="2400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 déjeté : plan axial incliné de moins de 45°</a:t>
            </a:r>
          </a:p>
          <a:p>
            <a:pPr lvl="0" algn="just">
              <a:buClr>
                <a:srgbClr val="FFFF00"/>
              </a:buClr>
              <a:buNone/>
            </a:pPr>
            <a:endParaRPr lang="fr-FR" sz="2400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 déversé : l’inclinaison du plan axial est égal ou supérieur à 45° (les affleurements sont alors dissymétriques et de largeurs différentes)</a:t>
            </a:r>
          </a:p>
          <a:p>
            <a:pPr lvl="0" algn="just">
              <a:buClr>
                <a:srgbClr val="FFFF00"/>
              </a:buClr>
              <a:buNone/>
            </a:pPr>
            <a:endParaRPr lang="fr-FR" sz="2400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 couché : plan axial horizontal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PLIS SYMÉTRIQUES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 </a:t>
            </a:r>
          </a:p>
          <a:p>
            <a:pPr algn="just">
              <a:buClr>
                <a:srgbClr val="FFFF00"/>
              </a:buClr>
            </a:pPr>
            <a:r>
              <a:rPr lang="fr-FR" dirty="0" smtClean="0"/>
              <a:t>Plis droit : flancs symétriques par apport au plan axial</a:t>
            </a:r>
          </a:p>
          <a:p>
            <a:pPr algn="just">
              <a:buClr>
                <a:srgbClr val="FFFF00"/>
              </a:buClr>
              <a:buNone/>
            </a:pPr>
            <a:endParaRPr lang="fr-FR" dirty="0" smtClean="0"/>
          </a:p>
          <a:p>
            <a:pPr algn="just">
              <a:buClr>
                <a:srgbClr val="FFFF00"/>
              </a:buClr>
            </a:pPr>
            <a:r>
              <a:rPr lang="fr-FR" dirty="0" smtClean="0"/>
              <a:t>Pli coffré : flancs parallèles et verticaux, le sommet de l’anticlinal est plat</a:t>
            </a:r>
          </a:p>
          <a:p>
            <a:pPr algn="just">
              <a:buClr>
                <a:srgbClr val="FFFF00"/>
              </a:buClr>
              <a:buNone/>
            </a:pPr>
            <a:endParaRPr lang="fr-FR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 normal : flancs convergent vers le sommet du pli</a:t>
            </a:r>
          </a:p>
          <a:p>
            <a:pPr lvl="0" algn="just">
              <a:buClr>
                <a:srgbClr val="FFFF00"/>
              </a:buClr>
              <a:buNone/>
            </a:pPr>
            <a:endParaRPr lang="fr-FR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 en éventail : flancs convergent vers le bas (pendages dirigés vers le cœur de l’anticlinal)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79208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PLIS DISSYMÉTRIQUES 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616624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endParaRPr lang="fr-FR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Plis déjeté, pli déversé, pli couché : flancs dissymétriques par apport au plan axial</a:t>
            </a:r>
          </a:p>
          <a:p>
            <a:pPr lvl="0" algn="just">
              <a:buClr>
                <a:srgbClr val="FFFF00"/>
              </a:buClr>
              <a:buNone/>
            </a:pPr>
            <a:endParaRPr lang="fr-FR" sz="2600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 en genou : flancs sont dissymétriques, flanc horizontal dominant le flanc vertical</a:t>
            </a:r>
          </a:p>
          <a:p>
            <a:pPr lvl="0" algn="just">
              <a:buClr>
                <a:srgbClr val="FFFF00"/>
              </a:buClr>
              <a:buNone/>
            </a:pPr>
            <a:endParaRPr lang="fr-FR" sz="2600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Plis déversé, pli couché : flancs dissymétriques par apport au plan axial, inclinés dans la même direction. Le flanc supérieur est appelé flanc normal, le flanc inferieur est dit flancs inverse</a:t>
            </a:r>
          </a:p>
          <a:p>
            <a:pPr lvl="0" algn="just">
              <a:buClr>
                <a:srgbClr val="FFFF00"/>
              </a:buClr>
              <a:buNone/>
            </a:pPr>
            <a:endParaRPr lang="fr-FR" sz="2600" dirty="0" smtClean="0"/>
          </a:p>
          <a:p>
            <a:pPr lvl="0" algn="just">
              <a:buClr>
                <a:srgbClr val="FFFF00"/>
              </a:buClr>
            </a:pPr>
            <a:r>
              <a:rPr lang="fr-FR" dirty="0" smtClean="0"/>
              <a:t>Pli étiré : amincissement des couches du flanc inverse (Phénomène d’étirement)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PLIS DISSYMÉTRIQUES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54461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 algn="just">
              <a:lnSpc>
                <a:spcPct val="90000"/>
              </a:lnSpc>
              <a:buClr>
                <a:srgbClr val="FFFF00"/>
              </a:buClr>
            </a:pPr>
            <a:r>
              <a:rPr lang="fr-FR" sz="2600" dirty="0" smtClean="0"/>
              <a:t>Pli laminé : disparition des couches étirées du flanc inverse (phénomène de laminage)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None/>
            </a:pPr>
            <a:endParaRPr lang="fr-FR" sz="2600" dirty="0" smtClean="0"/>
          </a:p>
          <a:p>
            <a:pPr algn="just">
              <a:lnSpc>
                <a:spcPct val="90000"/>
              </a:lnSpc>
              <a:buClr>
                <a:srgbClr val="FFFF00"/>
              </a:buClr>
            </a:pPr>
            <a:r>
              <a:rPr lang="fr-FR" sz="2600" dirty="0" smtClean="0"/>
              <a:t>Pli-faille : flanc inverse s’est faillé lors du plissement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None/>
            </a:pPr>
            <a:endParaRPr lang="fr-FR" sz="2600" dirty="0" smtClean="0"/>
          </a:p>
          <a:p>
            <a:pPr algn="just">
              <a:lnSpc>
                <a:spcPct val="90000"/>
              </a:lnSpc>
              <a:buClr>
                <a:srgbClr val="FFFF00"/>
              </a:buClr>
            </a:pPr>
            <a:r>
              <a:rPr lang="fr-FR" sz="2600" dirty="0" smtClean="0"/>
              <a:t>Pli chevauchant : une rupture affecte le flanc inverse, le flanc normal vient le recouvrir plus au moins largement (phénomène de chevauchement)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None/>
            </a:pPr>
            <a:endParaRPr lang="fr-FR" sz="2600" dirty="0" smtClean="0"/>
          </a:p>
          <a:p>
            <a:pPr algn="just">
              <a:lnSpc>
                <a:spcPct val="90000"/>
              </a:lnSpc>
              <a:buClr>
                <a:srgbClr val="FFFF00"/>
              </a:buClr>
            </a:pPr>
            <a:r>
              <a:rPr lang="fr-FR" sz="2600" dirty="0" smtClean="0"/>
              <a:t>Pli retourné : anticlinal très élevé structuralement, son sommet bascule dans un synclinal voisin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PLI DYSHARMONIQUE 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algn="just">
              <a:buClr>
                <a:srgbClr val="FFFF00"/>
              </a:buClr>
            </a:pPr>
            <a:r>
              <a:rPr lang="fr-FR" dirty="0" smtClean="0"/>
              <a:t>Les plis diapir : entrainement et injection de couches plastiques (couches salines) à la faveur d’un plan de rupture affectant un pli</a:t>
            </a:r>
          </a:p>
          <a:p>
            <a:pPr algn="just">
              <a:buClr>
                <a:srgbClr val="FFFF00"/>
              </a:buClr>
              <a:buNone/>
            </a:pPr>
            <a:endParaRPr lang="fr-FR" dirty="0" smtClean="0"/>
          </a:p>
          <a:p>
            <a:pPr algn="just">
              <a:buClr>
                <a:srgbClr val="FFFF00"/>
              </a:buClr>
              <a:buNone/>
            </a:pPr>
            <a:endParaRPr lang="fr-FR" dirty="0" smtClean="0"/>
          </a:p>
          <a:p>
            <a:pPr algn="just">
              <a:buClr>
                <a:srgbClr val="FFFF00"/>
              </a:buClr>
            </a:pPr>
            <a:r>
              <a:rPr lang="fr-FR" dirty="0" smtClean="0"/>
              <a:t>Extrusion : quand les efforts tectoniques fassent percer un noyau de roches rigides à travers une masse de terrains plastique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ida\Desktop\schema plis\pli diapi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4752528" cy="565650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sz="4000" dirty="0" smtClean="0">
                <a:solidFill>
                  <a:srgbClr val="FF0000"/>
                </a:solidFill>
              </a:rPr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Introduction</a:t>
            </a:r>
          </a:p>
          <a:p>
            <a:pPr>
              <a:buNone/>
            </a:pPr>
            <a:endParaRPr lang="fr-F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r-FR" dirty="0" smtClean="0"/>
              <a:t>I - Les structures plissées</a:t>
            </a:r>
          </a:p>
          <a:p>
            <a:pPr marL="1080000">
              <a:spcBef>
                <a:spcPts val="0"/>
              </a:spcBef>
              <a:buNone/>
            </a:pPr>
            <a:endParaRPr lang="fr-FR" dirty="0" smtClean="0"/>
          </a:p>
          <a:p>
            <a:pPr marL="1080000">
              <a:spcBef>
                <a:spcPts val="0"/>
              </a:spcBef>
              <a:buNone/>
            </a:pPr>
            <a:r>
              <a:rPr lang="fr-FR" dirty="0" smtClean="0"/>
              <a:t>A – Le pli</a:t>
            </a:r>
          </a:p>
          <a:p>
            <a:pPr marL="18000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 smtClean="0"/>
              <a:t>1 – Le pli harmonique</a:t>
            </a:r>
          </a:p>
          <a:p>
            <a:pPr marL="18000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 smtClean="0"/>
              <a:t>2 – Le pli dysharmonique</a:t>
            </a:r>
          </a:p>
          <a:p>
            <a:pPr marL="1080000">
              <a:spcBef>
                <a:spcPts val="0"/>
              </a:spcBef>
              <a:buNone/>
            </a:pPr>
            <a:endParaRPr lang="fr-FR" dirty="0" smtClean="0"/>
          </a:p>
          <a:p>
            <a:pPr marL="1080000">
              <a:spcBef>
                <a:spcPts val="0"/>
              </a:spcBef>
              <a:buNone/>
            </a:pPr>
            <a:r>
              <a:rPr lang="fr-FR" dirty="0" smtClean="0"/>
              <a:t>B – Le style de plissement</a:t>
            </a:r>
          </a:p>
          <a:p>
            <a:pPr marL="1800000">
              <a:lnSpc>
                <a:spcPct val="9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1902870" indent="-514350">
              <a:lnSpc>
                <a:spcPct val="90000"/>
              </a:lnSpc>
              <a:spcBef>
                <a:spcPts val="0"/>
              </a:spcBef>
              <a:buSzPct val="86000"/>
              <a:buFont typeface="+mj-lt"/>
              <a:buAutoNum type="arabicPeriod"/>
            </a:pPr>
            <a:r>
              <a:rPr lang="fr-FR" dirty="0" smtClean="0"/>
              <a:t> Style congruent</a:t>
            </a:r>
          </a:p>
          <a:p>
            <a:pPr marL="1902870" indent="-514350">
              <a:lnSpc>
                <a:spcPct val="90000"/>
              </a:lnSpc>
              <a:spcBef>
                <a:spcPts val="0"/>
              </a:spcBef>
              <a:buSzPct val="86000"/>
              <a:buFont typeface="+mj-lt"/>
              <a:buAutoNum type="arabicPeriod"/>
            </a:pPr>
            <a:r>
              <a:rPr lang="fr-FR" dirty="0" smtClean="0"/>
              <a:t>Style éjectif</a:t>
            </a:r>
          </a:p>
          <a:p>
            <a:pPr marL="1902870" indent="-514350">
              <a:lnSpc>
                <a:spcPct val="90000"/>
              </a:lnSpc>
              <a:spcBef>
                <a:spcPts val="0"/>
              </a:spcBef>
              <a:buSzPct val="86000"/>
              <a:buFont typeface="+mj-lt"/>
              <a:buAutoNum type="arabicPeriod"/>
            </a:pPr>
            <a:r>
              <a:rPr lang="fr-FR" dirty="0" smtClean="0"/>
              <a:t>Style déjectif </a:t>
            </a:r>
          </a:p>
          <a:p>
            <a:pPr marL="1902870" indent="-514350">
              <a:lnSpc>
                <a:spcPct val="90000"/>
              </a:lnSpc>
              <a:spcBef>
                <a:spcPts val="0"/>
              </a:spcBef>
              <a:buSzPct val="86000"/>
              <a:buFont typeface="+mj-lt"/>
              <a:buAutoNum type="arabicPeriod"/>
            </a:pPr>
            <a:r>
              <a:rPr lang="fr-FR" dirty="0" smtClean="0"/>
              <a:t>Style isoclinal</a:t>
            </a:r>
          </a:p>
          <a:p>
            <a:pPr marL="1902870" indent="-514350">
              <a:lnSpc>
                <a:spcPct val="90000"/>
              </a:lnSpc>
              <a:spcBef>
                <a:spcPts val="0"/>
              </a:spcBef>
              <a:buSzPct val="86000"/>
              <a:buFont typeface="+mj-lt"/>
              <a:buAutoNum type="arabicPeriod"/>
            </a:pPr>
            <a:r>
              <a:rPr lang="fr-FR" dirty="0" smtClean="0"/>
              <a:t>Style en éventail</a:t>
            </a:r>
          </a:p>
          <a:p>
            <a:pPr marL="1080000">
              <a:spcBef>
                <a:spcPts val="0"/>
              </a:spcBef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77809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 PLI DYSHARMONIQUE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 smtClean="0"/>
              <a:t>Les charriages : lorsqu’un chevauchement a une grande amplitude, (jusqu’à des dizaines de Km), on l’appelle nappe de charriage. Cette dernière peut être aussi des vastes plis couchés dont l’axe a parcouru une grande distance.</a:t>
            </a:r>
          </a:p>
          <a:p>
            <a:pPr marL="0" indent="0" algn="just">
              <a:buNone/>
            </a:pPr>
            <a:endParaRPr lang="fr-FR" sz="2600" dirty="0" smtClean="0"/>
          </a:p>
          <a:p>
            <a:pPr marL="0" indent="0" algn="just">
              <a:buNone/>
            </a:pPr>
            <a:r>
              <a:rPr lang="fr-FR" dirty="0" smtClean="0"/>
              <a:t>Le vocabulaire des nappes de charriage: </a:t>
            </a:r>
          </a:p>
          <a:p>
            <a:pPr marL="0" indent="0" algn="just">
              <a:buNone/>
            </a:pPr>
            <a:endParaRPr lang="fr-FR" sz="2600" dirty="0" smtClean="0"/>
          </a:p>
          <a:p>
            <a:pPr marL="1440000" lvl="0">
              <a:buClr>
                <a:srgbClr val="FFFF00"/>
              </a:buClr>
            </a:pPr>
            <a:r>
              <a:rPr lang="fr-FR" dirty="0" smtClean="0"/>
              <a:t>Front de chevauchement</a:t>
            </a:r>
          </a:p>
          <a:p>
            <a:pPr marL="1440000" lvl="0">
              <a:buClr>
                <a:srgbClr val="FFFF00"/>
              </a:buClr>
            </a:pPr>
            <a:r>
              <a:rPr lang="fr-FR" dirty="0" smtClean="0"/>
              <a:t>Klippes </a:t>
            </a:r>
          </a:p>
          <a:p>
            <a:pPr marL="1440000" lvl="0">
              <a:buClr>
                <a:srgbClr val="FFFF00"/>
              </a:buClr>
            </a:pPr>
            <a:r>
              <a:rPr lang="fr-FR" dirty="0" smtClean="0"/>
              <a:t>Tête plongeante</a:t>
            </a:r>
          </a:p>
          <a:p>
            <a:pPr marL="1440000" lvl="0">
              <a:buClr>
                <a:srgbClr val="FFFF00"/>
              </a:buClr>
            </a:pPr>
            <a:r>
              <a:rPr lang="fr-FR" dirty="0" smtClean="0"/>
              <a:t>Fenêtre et demi-fenêtre</a:t>
            </a:r>
          </a:p>
          <a:p>
            <a:pPr marL="1440000" lvl="0">
              <a:buClr>
                <a:srgbClr val="FFFF00"/>
              </a:buClr>
            </a:pPr>
            <a:r>
              <a:rPr lang="fr-FR" dirty="0" smtClean="0"/>
              <a:t>Phénomène de biseautage</a:t>
            </a:r>
          </a:p>
          <a:p>
            <a:pPr marL="0" indent="0" algn="just"/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NAPPES DE CHARRIAGE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516912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Le style de plissement 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fr-FR" dirty="0" smtClean="0"/>
              <a:t>On a un plissement régulier où les cassures sont des accidents secondaires. Il peut être caractérisé par la :</a:t>
            </a:r>
          </a:p>
          <a:p>
            <a:pPr>
              <a:buNone/>
            </a:pPr>
            <a:r>
              <a:rPr lang="fr-FR" dirty="0" smtClean="0"/>
              <a:t> </a:t>
            </a:r>
          </a:p>
          <a:p>
            <a:pPr marL="1068388" lvl="0" indent="-530225">
              <a:buClr>
                <a:srgbClr val="FFFF00"/>
              </a:buClr>
            </a:pPr>
            <a:r>
              <a:rPr lang="fr-FR" dirty="0" smtClean="0"/>
              <a:t>Largeur des ondulations : style congruent, éjectif et déjectif </a:t>
            </a:r>
          </a:p>
          <a:p>
            <a:pPr marL="1068388" lvl="0" indent="-530225">
              <a:buClr>
                <a:srgbClr val="FFFF00"/>
              </a:buClr>
              <a:buNone/>
            </a:pPr>
            <a:endParaRPr lang="fr-FR" dirty="0" smtClean="0"/>
          </a:p>
          <a:p>
            <a:pPr marL="1068388" lvl="0" indent="-530225">
              <a:buClr>
                <a:srgbClr val="FFFF00"/>
              </a:buClr>
            </a:pPr>
            <a:r>
              <a:rPr lang="fr-FR" dirty="0" smtClean="0"/>
              <a:t>Symétrie ou dissymétrie des plis : style isoclinal et en éventail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STYLE DE PLISSEMENT CONGRUENT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096901" cy="25922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508518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Anticlinaux  et synclinaux : même largeur</a:t>
            </a:r>
            <a:endParaRPr lang="fr-FR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700" dirty="0" smtClean="0">
                <a:solidFill>
                  <a:srgbClr val="FF0000"/>
                </a:solidFill>
              </a:rPr>
              <a:t>STYLE DE PLISSEMENT ÉJECTIF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642969" cy="244827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5013176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Anticlinaux étroits séparés par de larges synclinaux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STYLE DE PLISSEMENT DÉJECTIF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56792"/>
            <a:ext cx="8432353" cy="230425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443711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Synclinaux sont étroits et sont séparés par de larges anticlinaux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STYLE DE PLISSEMENT ISOCLINAL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542701" cy="345638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5445224"/>
            <a:ext cx="8676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 smtClean="0"/>
              <a:t>Plis se déversent dans la même direction et flancs parallèles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STYLE DE PLISSEMENT EN ÉVENTAIL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338900" cy="28803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501317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plis se déversent en sens contraire de part et d’autre d’une zone de soulèvement maximum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008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RELIEFS EN STRUCTURES PLISSÉES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79512" y="1535112"/>
            <a:ext cx="7776864" cy="750887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Les formes structurales élémentaires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971600" y="2865032"/>
            <a:ext cx="7920880" cy="3732320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fr-FR" dirty="0" smtClean="0"/>
              <a:t>Les formes dégagées dans les anticlinaux</a:t>
            </a:r>
          </a:p>
          <a:p>
            <a:pPr>
              <a:buClr>
                <a:srgbClr val="FFFF00"/>
              </a:buClr>
              <a:buNone/>
            </a:pPr>
            <a:r>
              <a:rPr lang="fr-FR" dirty="0" smtClean="0"/>
              <a:t> </a:t>
            </a:r>
          </a:p>
          <a:p>
            <a:pPr>
              <a:buClr>
                <a:srgbClr val="FFFF00"/>
              </a:buClr>
            </a:pPr>
            <a:endParaRPr lang="fr-FR" sz="800" dirty="0" smtClean="0"/>
          </a:p>
          <a:p>
            <a:pPr>
              <a:buClr>
                <a:srgbClr val="FFFF00"/>
              </a:buClr>
            </a:pPr>
            <a:r>
              <a:rPr lang="fr-FR" dirty="0" smtClean="0"/>
              <a:t>Les formes dégagées dans les synclinaux</a:t>
            </a:r>
          </a:p>
          <a:p>
            <a:pPr>
              <a:buClr>
                <a:srgbClr val="FFFF00"/>
              </a:buClr>
              <a:buNone/>
            </a:pPr>
            <a:endParaRPr lang="fr-FR" dirty="0" smtClean="0"/>
          </a:p>
          <a:p>
            <a:pPr>
              <a:buClr>
                <a:srgbClr val="FFFF00"/>
              </a:buClr>
            </a:pPr>
            <a:endParaRPr lang="fr-FR" sz="800" dirty="0" smtClean="0"/>
          </a:p>
          <a:p>
            <a:pPr>
              <a:buClr>
                <a:srgbClr val="FFFF00"/>
              </a:buClr>
            </a:pPr>
            <a:r>
              <a:rPr lang="fr-FR" dirty="0" smtClean="0"/>
              <a:t>Les formes en rapport avec le réseau hydrographique</a:t>
            </a:r>
          </a:p>
          <a:p>
            <a:pPr>
              <a:buClr>
                <a:srgbClr val="FFFF00"/>
              </a:buCl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FORMES DÉGAGÉES DANS LES ANTICLINAUX : LES MONTS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8172400" cy="26944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3" y="4289203"/>
            <a:ext cx="8784976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8640" indent="-41148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 2"/>
              <a:buChar char=""/>
            </a:pPr>
            <a:r>
              <a:rPr lang="fr-FR" sz="2400" dirty="0" smtClean="0"/>
              <a:t>Mont primitif ou originel : mont où la couche dure termine la série sédimentaire</a:t>
            </a:r>
          </a:p>
          <a:p>
            <a:pPr marL="548640" indent="-41148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 2"/>
              <a:buChar char=""/>
            </a:pPr>
            <a:r>
              <a:rPr lang="fr-FR" sz="2400" dirty="0" smtClean="0"/>
              <a:t>Mont dérivé : mont dégagé par l’érosion différentielle au sein d’une structure sédimentaire plissée</a:t>
            </a:r>
          </a:p>
          <a:p>
            <a:pPr marL="548640" indent="-41148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 2"/>
              <a:buChar char=""/>
            </a:pPr>
            <a:r>
              <a:rPr lang="fr-FR" sz="2400" dirty="0" smtClean="0"/>
              <a:t>Mont atténué : la couche dure culminante de l’anticlinal est aminci par l’érosion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480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3200" dirty="0" smtClean="0"/>
              <a:t>II – Les reliefs en structures plissées</a:t>
            </a:r>
          </a:p>
          <a:p>
            <a:pPr marL="1080000" algn="just">
              <a:spcBef>
                <a:spcPts val="0"/>
              </a:spcBef>
              <a:buNone/>
            </a:pPr>
            <a:endParaRPr lang="fr-FR" dirty="0" smtClean="0">
              <a:solidFill>
                <a:srgbClr val="FFFF00"/>
              </a:solidFill>
            </a:endParaRPr>
          </a:p>
          <a:p>
            <a:pPr marL="1080000">
              <a:lnSpc>
                <a:spcPct val="130000"/>
              </a:lnSpc>
              <a:spcBef>
                <a:spcPts val="0"/>
              </a:spcBef>
              <a:buNone/>
            </a:pPr>
            <a:r>
              <a:rPr lang="fr-FR" dirty="0" smtClean="0"/>
              <a:t>A – Les formes structurales élémentaires</a:t>
            </a:r>
          </a:p>
          <a:p>
            <a:pPr marL="1800000" algn="just">
              <a:spcBef>
                <a:spcPts val="0"/>
              </a:spcBef>
              <a:buNone/>
            </a:pPr>
            <a:endParaRPr lang="fr-FR" dirty="0" smtClean="0"/>
          </a:p>
          <a:p>
            <a:pPr marL="1800000" algn="just">
              <a:spcBef>
                <a:spcPts val="0"/>
              </a:spcBef>
              <a:buNone/>
            </a:pPr>
            <a:r>
              <a:rPr lang="fr-FR" dirty="0" smtClean="0"/>
              <a:t>1 – Les formes dégagées dans les anticlinaux</a:t>
            </a:r>
          </a:p>
          <a:p>
            <a:pPr marL="1800000" algn="just">
              <a:spcBef>
                <a:spcPts val="0"/>
              </a:spcBef>
              <a:buNone/>
            </a:pPr>
            <a:endParaRPr lang="fr-FR" dirty="0" smtClean="0"/>
          </a:p>
          <a:p>
            <a:pPr marL="1800000" algn="just">
              <a:spcBef>
                <a:spcPts val="0"/>
              </a:spcBef>
              <a:buNone/>
            </a:pPr>
            <a:r>
              <a:rPr lang="fr-FR" dirty="0" smtClean="0"/>
              <a:t>2 – Les formes dégagées dans les synclinaux</a:t>
            </a:r>
          </a:p>
          <a:p>
            <a:pPr marL="1800000" algn="just">
              <a:spcBef>
                <a:spcPts val="0"/>
              </a:spcBef>
              <a:buNone/>
            </a:pPr>
            <a:endParaRPr lang="fr-FR" dirty="0" smtClean="0"/>
          </a:p>
          <a:p>
            <a:pPr marL="1800000" algn="just">
              <a:spcBef>
                <a:spcPts val="0"/>
              </a:spcBef>
              <a:buNone/>
            </a:pPr>
            <a:r>
              <a:rPr lang="fr-FR" dirty="0" smtClean="0"/>
              <a:t>3 - Les formes en rapport avec le réseau hydrographique</a:t>
            </a:r>
          </a:p>
          <a:p>
            <a:pPr marL="1080000" algn="just">
              <a:spcBef>
                <a:spcPts val="0"/>
              </a:spcBef>
              <a:buNone/>
            </a:pPr>
            <a:endParaRPr lang="fr-FR" dirty="0" smtClean="0"/>
          </a:p>
          <a:p>
            <a:pPr marL="1080000">
              <a:lnSpc>
                <a:spcPct val="13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1800000" algn="just">
              <a:spcBef>
                <a:spcPts val="0"/>
              </a:spcBef>
              <a:buNone/>
            </a:pPr>
            <a:endParaRPr lang="fr-FR" dirty="0" smtClean="0"/>
          </a:p>
          <a:p>
            <a:pPr marL="1800000" algn="just">
              <a:spcBef>
                <a:spcPts val="0"/>
              </a:spcBef>
              <a:buNone/>
            </a:pPr>
            <a:endParaRPr lang="fr-FR" dirty="0" smtClean="0"/>
          </a:p>
          <a:p>
            <a:pPr marL="1800000" algn="just">
              <a:spcBef>
                <a:spcPts val="0"/>
              </a:spcBef>
              <a:buNone/>
            </a:pPr>
            <a:endParaRPr lang="fr-FR" dirty="0" smtClean="0"/>
          </a:p>
          <a:p>
            <a:pPr marL="1080000" algn="just">
              <a:spcBef>
                <a:spcPts val="0"/>
              </a:spcBef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FORMES DÉGAGÉES DANS LES ANTICLINAUX : LES COMBES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087" y="2060848"/>
            <a:ext cx="667728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FORMES DÉGAGÉES DANS LES ANTICLINAUX : LES CRÊTS </a:t>
            </a:r>
            <a:endParaRPr lang="fr-FR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541594" cy="273630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4653136"/>
            <a:ext cx="8784976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8640" marR="0" lvl="0" indent="-41148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tabLst/>
            </a:pPr>
            <a:r>
              <a:rPr lang="fr-FR" sz="2400" dirty="0" smtClean="0"/>
              <a:t>Combe limitée par des reliefs monoclinaux : </a:t>
            </a:r>
          </a:p>
          <a:p>
            <a:pPr marL="548640" marR="0" lvl="0" indent="-41148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 2"/>
              <a:buChar char=""/>
              <a:tabLst/>
            </a:pPr>
            <a:r>
              <a:rPr lang="fr-FR" sz="2400" dirty="0" smtClean="0"/>
              <a:t>le revers correspond à la couche dure (flanc de l’anticlinal)</a:t>
            </a:r>
          </a:p>
          <a:p>
            <a:pPr marL="548640" marR="0" lvl="0" indent="-41148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 2"/>
              <a:buChar char=""/>
              <a:tabLst/>
            </a:pPr>
            <a:r>
              <a:rPr lang="fr-FR" sz="2400" dirty="0" smtClean="0"/>
              <a:t>l’abrupt correspond à la superposition d’une couche dure sur une ou des couches tendres inclinées en sens contraire du front.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FORMES DÉGAGÉES DANS LES ANTICLINAUX : LES COMBES</a:t>
            </a:r>
            <a:endParaRPr lang="fr-FR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248472" cy="506729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FORMES DÉGAGÉES DANS LES SYNCLINAUX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35256"/>
            <a:ext cx="6120680" cy="437406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FORMES EN RAPPORT AVEC LE RÉSEAU HYDROGRAPHIQUE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Réseau  hydrographique en structure plissée :</a:t>
            </a:r>
          </a:p>
          <a:p>
            <a:pPr>
              <a:buNone/>
            </a:pPr>
            <a:endParaRPr lang="fr-FR" dirty="0" smtClean="0"/>
          </a:p>
          <a:p>
            <a:pPr marL="1080000">
              <a:buClr>
                <a:srgbClr val="FFFF00"/>
              </a:buClr>
            </a:pPr>
            <a:r>
              <a:rPr lang="fr-FR" dirty="0" smtClean="0"/>
              <a:t>Adapté aux données tectoniques :</a:t>
            </a:r>
          </a:p>
          <a:p>
            <a:pPr marL="1080000">
              <a:buClr>
                <a:srgbClr val="FFFF00"/>
              </a:buClr>
              <a:buNone/>
            </a:pPr>
            <a:endParaRPr lang="fr-FR" sz="2300" dirty="0" smtClean="0"/>
          </a:p>
          <a:p>
            <a:pPr marL="1800000">
              <a:buClr>
                <a:srgbClr val="FFFF00"/>
              </a:buClr>
              <a:buFont typeface="Arial" pitchFamily="34" charset="0"/>
              <a:buChar char="•"/>
            </a:pPr>
            <a:r>
              <a:rPr lang="fr-FR" dirty="0" smtClean="0"/>
              <a:t>Rivières synclinales</a:t>
            </a:r>
          </a:p>
          <a:p>
            <a:pPr marL="1800000">
              <a:buClr>
                <a:srgbClr val="FFFF00"/>
              </a:buClr>
              <a:buFont typeface="Arial" pitchFamily="34" charset="0"/>
              <a:buChar char="•"/>
            </a:pPr>
            <a:r>
              <a:rPr lang="fr-FR" dirty="0" smtClean="0"/>
              <a:t>Ruz ou </a:t>
            </a:r>
            <a:r>
              <a:rPr lang="fr-FR" dirty="0" err="1" smtClean="0"/>
              <a:t>rûs</a:t>
            </a:r>
            <a:endParaRPr lang="fr-FR" dirty="0" smtClean="0"/>
          </a:p>
          <a:p>
            <a:pPr marL="1080000">
              <a:buClr>
                <a:srgbClr val="FFFF00"/>
              </a:buClr>
              <a:buNone/>
            </a:pPr>
            <a:endParaRPr lang="fr-FR" sz="2300" dirty="0" smtClean="0"/>
          </a:p>
          <a:p>
            <a:pPr marL="1080000">
              <a:buClr>
                <a:srgbClr val="FFFF00"/>
              </a:buClr>
            </a:pPr>
            <a:r>
              <a:rPr lang="fr-FR" dirty="0" smtClean="0"/>
              <a:t>Adapté aux données lithologiques </a:t>
            </a:r>
          </a:p>
          <a:p>
            <a:pPr marL="1080000">
              <a:buClr>
                <a:srgbClr val="FFFF00"/>
              </a:buClr>
              <a:buNone/>
            </a:pPr>
            <a:endParaRPr lang="fr-FR" sz="2300" dirty="0" smtClean="0"/>
          </a:p>
          <a:p>
            <a:pPr marL="1800000">
              <a:buClr>
                <a:srgbClr val="FFFF00"/>
              </a:buClr>
              <a:buFont typeface="Arial" pitchFamily="34" charset="0"/>
              <a:buChar char="•"/>
            </a:pPr>
            <a:r>
              <a:rPr lang="fr-FR" dirty="0" smtClean="0"/>
              <a:t>Rivières anticlinales </a:t>
            </a:r>
          </a:p>
          <a:p>
            <a:pPr marL="1800000">
              <a:buClr>
                <a:srgbClr val="FFFF00"/>
              </a:buClr>
              <a:buFont typeface="Arial" pitchFamily="34" charset="0"/>
              <a:buChar char="•"/>
            </a:pPr>
            <a:r>
              <a:rPr lang="fr-FR" dirty="0" smtClean="0"/>
              <a:t>Torrents anaclinaux.</a:t>
            </a:r>
          </a:p>
          <a:p>
            <a:pPr marL="1080000">
              <a:buClr>
                <a:srgbClr val="FFFF00"/>
              </a:buClr>
              <a:buNone/>
            </a:pPr>
            <a:r>
              <a:rPr lang="fr-FR" dirty="0" smtClean="0"/>
              <a:t> </a:t>
            </a:r>
          </a:p>
          <a:p>
            <a:pPr marL="1080000">
              <a:buClr>
                <a:srgbClr val="FFFF00"/>
              </a:buClr>
            </a:pPr>
            <a:r>
              <a:rPr lang="fr-FR" dirty="0" smtClean="0"/>
              <a:t>Inadapté aux données tectoniques </a:t>
            </a:r>
          </a:p>
          <a:p>
            <a:pPr marL="1080000">
              <a:buClr>
                <a:srgbClr val="FFFF00"/>
              </a:buClr>
              <a:buNone/>
            </a:pPr>
            <a:endParaRPr lang="fr-FR" sz="2300" dirty="0" smtClean="0"/>
          </a:p>
          <a:p>
            <a:pPr marL="1800000">
              <a:buClr>
                <a:srgbClr val="FFFF00"/>
              </a:buClr>
              <a:buFont typeface="Arial" pitchFamily="34" charset="0"/>
              <a:buChar char="•"/>
            </a:pPr>
            <a:r>
              <a:rPr lang="fr-FR" dirty="0" smtClean="0"/>
              <a:t>Cluse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FORMES EN RAPPORT AVEC LE RÉSEAU HYDROGRAPHIQUE: CLUSE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480720" cy="48289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-alp.com/0_geol_gene/_relief_schemas/Reliefs-de-plis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764704"/>
            <a:ext cx="8712969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La structure plissée :</a:t>
            </a:r>
          </a:p>
          <a:p>
            <a:pPr>
              <a:buNone/>
            </a:pPr>
            <a:endParaRPr lang="fr-FR" sz="1400" dirty="0" smtClean="0"/>
          </a:p>
          <a:p>
            <a:pPr marL="1080000">
              <a:buClr>
                <a:srgbClr val="FFFF00"/>
              </a:buClr>
            </a:pPr>
            <a:r>
              <a:rPr lang="fr-FR" dirty="0" smtClean="0"/>
              <a:t> Déformations du matériel rocheux, </a:t>
            </a:r>
          </a:p>
          <a:p>
            <a:pPr marL="1080000">
              <a:buClr>
                <a:srgbClr val="FFFF00"/>
              </a:buClr>
            </a:pPr>
            <a:r>
              <a:rPr lang="fr-FR" dirty="0" smtClean="0"/>
              <a:t> L’élément fondamental est le pli.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On retrouve ces structures plissées au niveau des : </a:t>
            </a:r>
          </a:p>
          <a:p>
            <a:pPr>
              <a:buNone/>
            </a:pPr>
            <a:endParaRPr lang="fr-FR" sz="1400" dirty="0" smtClean="0"/>
          </a:p>
          <a:p>
            <a:pPr marL="1080000">
              <a:buClr>
                <a:srgbClr val="FFFF00"/>
              </a:buClr>
            </a:pPr>
            <a:r>
              <a:rPr lang="fr-FR" dirty="0" smtClean="0"/>
              <a:t>Chaînes de montagne</a:t>
            </a:r>
          </a:p>
          <a:p>
            <a:pPr marL="1080000">
              <a:buClr>
                <a:srgbClr val="FFFF00"/>
              </a:buClr>
            </a:pPr>
            <a:r>
              <a:rPr lang="fr-FR" dirty="0" smtClean="0"/>
              <a:t>Socles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relief de ces structures est en fonction de :</a:t>
            </a:r>
          </a:p>
          <a:p>
            <a:pPr>
              <a:buNone/>
            </a:pPr>
            <a:endParaRPr lang="fr-FR" sz="1400" dirty="0" smtClean="0"/>
          </a:p>
          <a:p>
            <a:pPr marL="1080000">
              <a:buClr>
                <a:srgbClr val="FFFF00"/>
              </a:buClr>
            </a:pPr>
            <a:r>
              <a:rPr lang="fr-FR" dirty="0" smtClean="0"/>
              <a:t>La diversité des conditions lithologique</a:t>
            </a:r>
          </a:p>
          <a:p>
            <a:pPr marL="1080000">
              <a:buClr>
                <a:srgbClr val="FFFF00"/>
              </a:buClr>
            </a:pPr>
            <a:r>
              <a:rPr lang="fr-FR" dirty="0" smtClean="0"/>
              <a:t>La complexité des conditions tectoniques</a:t>
            </a:r>
          </a:p>
          <a:p>
            <a:pPr marL="1080000">
              <a:buClr>
                <a:srgbClr val="FFFF00"/>
              </a:buClr>
            </a:pPr>
            <a:r>
              <a:rPr lang="fr-FR" dirty="0" smtClean="0"/>
              <a:t>L’action plus au moins poussée de l’érosion</a:t>
            </a:r>
          </a:p>
          <a:p>
            <a:pPr marL="1080000">
              <a:buClr>
                <a:srgbClr val="FFFF00"/>
              </a:buCl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LE PLI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517232"/>
            <a:ext cx="8964488" cy="134076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r-FR" sz="2000" dirty="0" smtClean="0"/>
              <a:t>Les éléments descriptifs d’un pli</a:t>
            </a:r>
          </a:p>
          <a:p>
            <a:pPr marL="0" algn="ctr">
              <a:buNone/>
            </a:pPr>
            <a:endParaRPr lang="fr-FR" sz="1100" dirty="0" smtClean="0"/>
          </a:p>
          <a:p>
            <a:pPr marL="0" algn="just">
              <a:buNone/>
            </a:pPr>
            <a:r>
              <a:rPr lang="fr-FR" sz="2000" dirty="0" smtClean="0"/>
              <a:t>1: élévation structurale		 2 : plan axial	 	3: flanc du pli </a:t>
            </a:r>
          </a:p>
          <a:p>
            <a:pPr marL="0" algn="just">
              <a:buNone/>
            </a:pPr>
            <a:r>
              <a:rPr lang="fr-FR" sz="2000" dirty="0" smtClean="0"/>
              <a:t>4: charnière anticlinale 	  5 : charnière synclinale    6 : inclinaison du plan axial</a:t>
            </a:r>
          </a:p>
        </p:txBody>
      </p:sp>
      <p:pic>
        <p:nvPicPr>
          <p:cNvPr id="1026" name="Picture 2" descr="C:\Users\Aida\Desktop\schema plis\shéma d'un p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472608" cy="397582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0106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TYPES DE PLI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Aida\Desktop\schema plis\Le pli dro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1"/>
            <a:ext cx="4304678" cy="508299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7" name="Picture 4" descr="C:\Users\Aida\Desktop\schema plis\pli coffré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50425" cy="504056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ida\Desktop\schema plis\pli en éven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286946" cy="511667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248472" cy="511256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ida\Desktop\schema plis\pli en gen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62896" cy="511667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8" name="Picture 2" descr="C:\Users\Aida\Desktop\schema plis\pli dévers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250434" cy="511256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ida\Desktop\schema plis\pli couché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50434" cy="501348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6" name="Picture 3" descr="C:\Users\Aida\Desktop\schema plis\pli étiré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282374" cy="496855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18073</TotalTime>
  <Words>496</Words>
  <Application>Microsoft Office PowerPoint</Application>
  <PresentationFormat>Affichage à l'écran (4:3)</PresentationFormat>
  <Paragraphs>178</Paragraphs>
  <Slides>36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Les STRUCTURES plisséES</vt:lpstr>
      <vt:lpstr>SOMMAIRE</vt:lpstr>
      <vt:lpstr>Présentation PowerPoint</vt:lpstr>
      <vt:lpstr>INTRODUCTION</vt:lpstr>
      <vt:lpstr>LE PLI</vt:lpstr>
      <vt:lpstr>TYPES DE PLI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PLI HARMONIQUE</vt:lpstr>
      <vt:lpstr>ÉLÉVATION STRUCTURALE</vt:lpstr>
      <vt:lpstr>INCLINAISON DU PLAN AXIAL</vt:lpstr>
      <vt:lpstr>PLIS SYMÉTRIQUES</vt:lpstr>
      <vt:lpstr>PLIS DISSYMÉTRIQUES 1</vt:lpstr>
      <vt:lpstr>PLIS DISSYMÉTRIQUES 2</vt:lpstr>
      <vt:lpstr>LE PLI DYSHARMONIQUE 1</vt:lpstr>
      <vt:lpstr>Présentation PowerPoint</vt:lpstr>
      <vt:lpstr>LE PLI DYSHARMONIQUE 2</vt:lpstr>
      <vt:lpstr>NAPPES DE CHARRIAGE</vt:lpstr>
      <vt:lpstr>Le style de plissement </vt:lpstr>
      <vt:lpstr>STYLE DE PLISSEMENT CONGRUENT </vt:lpstr>
      <vt:lpstr>STYLE DE PLISSEMENT ÉJECTIF</vt:lpstr>
      <vt:lpstr>STYLE DE PLISSEMENT DÉJECTIF</vt:lpstr>
      <vt:lpstr>STYLE DE PLISSEMENT ISOCLINAL </vt:lpstr>
      <vt:lpstr>STYLE DE PLISSEMENT EN ÉVENTAIL</vt:lpstr>
      <vt:lpstr>LES RELIEFS EN STRUCTURES PLISSÉES</vt:lpstr>
      <vt:lpstr>LES FORMES DÉGAGÉES DANS LES ANTICLINAUX : LES MONTS</vt:lpstr>
      <vt:lpstr>LES FORMES DÉGAGÉES DANS LES ANTICLINAUX : LES COMBES</vt:lpstr>
      <vt:lpstr>LES FORMES DÉGAGÉES DANS LES ANTICLINAUX : LES CRÊTS </vt:lpstr>
      <vt:lpstr>LES FORMES DÉGAGÉES DANS LES ANTICLINAUX : LES COMBES</vt:lpstr>
      <vt:lpstr>LES FORMES DÉGAGÉES DANS LES SYNCLINAUX</vt:lpstr>
      <vt:lpstr>LES FORMES EN RAPPORT AVEC LE RÉSEAU HYDROGRAPHIQUE</vt:lpstr>
      <vt:lpstr>LES FORMES EN RAPPORT AVEC LE RÉSEAU HYDROGRAPHIQUE: CLUSE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STRUCTURES plisséES</dc:title>
  <dc:creator>Aida</dc:creator>
  <cp:lastModifiedBy>Accent</cp:lastModifiedBy>
  <cp:revision>219</cp:revision>
  <dcterms:created xsi:type="dcterms:W3CDTF">2014-03-04T14:06:26Z</dcterms:created>
  <dcterms:modified xsi:type="dcterms:W3CDTF">2019-11-07T20:34:05Z</dcterms:modified>
</cp:coreProperties>
</file>