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1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4" r:id="rId54"/>
    <p:sldId id="315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350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366" r:id="rId103"/>
    <p:sldId id="367" r:id="rId104"/>
    <p:sldId id="368" r:id="rId105"/>
    <p:sldId id="369" r:id="rId106"/>
    <p:sldId id="370" r:id="rId107"/>
    <p:sldId id="371" r:id="rId108"/>
    <p:sldId id="372" r:id="rId109"/>
    <p:sldId id="374" r:id="rId110"/>
    <p:sldId id="375" r:id="rId111"/>
    <p:sldId id="376" r:id="rId112"/>
    <p:sldId id="377" r:id="rId113"/>
    <p:sldId id="373" r:id="rId114"/>
    <p:sldId id="378" r:id="rId115"/>
    <p:sldId id="379" r:id="rId116"/>
    <p:sldId id="380" r:id="rId117"/>
    <p:sldId id="349" r:id="rId118"/>
    <p:sldId id="381" r:id="rId119"/>
    <p:sldId id="351" r:id="rId1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573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emf"/><Relationship Id="rId1" Type="http://schemas.openxmlformats.org/officeDocument/2006/relationships/image" Target="../media/image159.emf"/></Relationships>
</file>

<file path=ppt/drawings/_rels/vmlDrawing10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emf"/><Relationship Id="rId1" Type="http://schemas.openxmlformats.org/officeDocument/2006/relationships/image" Target="../media/image161.emf"/></Relationships>
</file>

<file path=ppt/drawings/_rels/vmlDrawing10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emf"/><Relationship Id="rId1" Type="http://schemas.openxmlformats.org/officeDocument/2006/relationships/image" Target="../media/image163.emf"/></Relationships>
</file>

<file path=ppt/drawings/_rels/vmlDrawing10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emf"/><Relationship Id="rId1" Type="http://schemas.openxmlformats.org/officeDocument/2006/relationships/image" Target="../media/image165.emf"/></Relationships>
</file>

<file path=ppt/drawings/_rels/vmlDrawing10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emf"/><Relationship Id="rId1" Type="http://schemas.openxmlformats.org/officeDocument/2006/relationships/image" Target="../media/image167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emf"/></Relationships>
</file>

<file path=ppt/drawings/_rels/vmlDrawing10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emf"/><Relationship Id="rId1" Type="http://schemas.openxmlformats.org/officeDocument/2006/relationships/image" Target="../media/image170.emf"/></Relationships>
</file>

<file path=ppt/drawings/_rels/vmlDrawing10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emf"/><Relationship Id="rId1" Type="http://schemas.openxmlformats.org/officeDocument/2006/relationships/image" Target="../media/image172.emf"/></Relationships>
</file>

<file path=ppt/drawings/_rels/vmlDrawing10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2" Type="http://schemas.openxmlformats.org/officeDocument/2006/relationships/image" Target="../media/image175.emf"/><Relationship Id="rId1" Type="http://schemas.openxmlformats.org/officeDocument/2006/relationships/image" Target="../media/image174.emf"/></Relationships>
</file>

<file path=ppt/drawings/_rels/vmlDrawing10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emf"/><Relationship Id="rId1" Type="http://schemas.openxmlformats.org/officeDocument/2006/relationships/image" Target="../media/image17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1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image" Target="../media/image179.emf"/></Relationships>
</file>

<file path=ppt/drawings/_rels/vmlDrawing1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emf"/><Relationship Id="rId1" Type="http://schemas.openxmlformats.org/officeDocument/2006/relationships/image" Target="../media/image182.emf"/></Relationships>
</file>

<file path=ppt/drawings/_rels/vmlDrawing1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emf"/><Relationship Id="rId1" Type="http://schemas.openxmlformats.org/officeDocument/2006/relationships/image" Target="../media/image172.emf"/></Relationships>
</file>

<file path=ppt/drawings/_rels/vmlDrawing1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2" Type="http://schemas.openxmlformats.org/officeDocument/2006/relationships/image" Target="../media/image175.emf"/><Relationship Id="rId1" Type="http://schemas.openxmlformats.org/officeDocument/2006/relationships/image" Target="../media/image174.emf"/></Relationships>
</file>

<file path=ppt/drawings/_rels/vmlDrawing1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emf"/><Relationship Id="rId1" Type="http://schemas.openxmlformats.org/officeDocument/2006/relationships/image" Target="../media/image177.emf"/></Relationships>
</file>

<file path=ppt/drawings/_rels/vmlDrawing1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image" Target="../media/image179.emf"/></Relationships>
</file>

<file path=ppt/drawings/_rels/vmlDrawing1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emf"/><Relationship Id="rId1" Type="http://schemas.openxmlformats.org/officeDocument/2006/relationships/image" Target="../media/image18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image" Target="../media/image10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image" Target="../media/image108.e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image" Target="../media/image110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7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image" Target="../media/image114.e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image" Target="../media/image116.emf"/></Relationships>
</file>

<file path=ppt/drawings/_rels/vmlDrawing7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image" Target="../media/image118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image" Target="../media/image12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8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image" Target="../media/image124.emf"/></Relationships>
</file>

<file path=ppt/drawings/_rels/vmlDrawing8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image" Target="../media/image126.emf"/></Relationships>
</file>

<file path=ppt/drawings/_rels/vmlDrawing8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image" Target="../media/image128.emf"/></Relationships>
</file>

<file path=ppt/drawings/_rels/vmlDrawing8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image" Target="../media/image130.emf"/></Relationships>
</file>

<file path=ppt/drawings/_rels/vmlDrawing8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image" Target="../media/image132.emf"/></Relationships>
</file>

<file path=ppt/drawings/_rels/vmlDrawing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image" Target="../media/image134.emf"/></Relationships>
</file>

<file path=ppt/drawings/_rels/vmlDrawing8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emf"/><Relationship Id="rId1" Type="http://schemas.openxmlformats.org/officeDocument/2006/relationships/image" Target="../media/image137.emf"/></Relationships>
</file>

<file path=ppt/drawings/_rels/vmlDrawing8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image" Target="../media/image1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emf"/><Relationship Id="rId1" Type="http://schemas.openxmlformats.org/officeDocument/2006/relationships/image" Target="../media/image141.emf"/></Relationships>
</file>

<file path=ppt/drawings/_rels/vmlDrawing9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emf"/><Relationship Id="rId1" Type="http://schemas.openxmlformats.org/officeDocument/2006/relationships/image" Target="../media/image143.emf"/></Relationships>
</file>

<file path=ppt/drawings/_rels/vmlDrawing9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emf"/><Relationship Id="rId1" Type="http://schemas.openxmlformats.org/officeDocument/2006/relationships/image" Target="../media/image145.emf"/></Relationships>
</file>

<file path=ppt/drawings/_rels/vmlDrawing9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emf"/><Relationship Id="rId1" Type="http://schemas.openxmlformats.org/officeDocument/2006/relationships/image" Target="../media/image147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emf"/></Relationships>
</file>

<file path=ppt/drawings/_rels/vmlDrawing9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emf"/><Relationship Id="rId1" Type="http://schemas.openxmlformats.org/officeDocument/2006/relationships/image" Target="../media/image150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9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emf"/><Relationship Id="rId1" Type="http://schemas.openxmlformats.org/officeDocument/2006/relationships/image" Target="../media/image154.emf"/></Relationships>
</file>

<file path=ppt/drawings/_rels/vmlDrawing9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2" Type="http://schemas.openxmlformats.org/officeDocument/2006/relationships/image" Target="../media/image157.emf"/><Relationship Id="rId1" Type="http://schemas.openxmlformats.org/officeDocument/2006/relationships/image" Target="../media/image1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579B8-FD2D-4AEA-B588-0E4E0F9C726A}" type="datetimeFigureOut">
              <a:rPr lang="fr-FR" smtClean="0"/>
              <a:pPr/>
              <a:t>08/12/2019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E6A14-FCC5-452B-9506-0991BDDA3D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45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E6A14-FCC5-452B-9506-0991BDDA3D57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43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BFF3-EF77-4BB0-B9CE-A01251601E85}" type="datetimeFigureOut">
              <a:rPr lang="fr-FR" smtClean="0"/>
              <a:pPr/>
              <a:t>08/12/2019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6DEF-56D5-4E8A-A626-9AECFA136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BFF3-EF77-4BB0-B9CE-A01251601E85}" type="datetimeFigureOut">
              <a:rPr lang="fr-FR" smtClean="0"/>
              <a:pPr/>
              <a:t>08/12/2019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6DEF-56D5-4E8A-A626-9AECFA136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BFF3-EF77-4BB0-B9CE-A01251601E85}" type="datetimeFigureOut">
              <a:rPr lang="fr-FR" smtClean="0"/>
              <a:pPr/>
              <a:t>08/12/2019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6DEF-56D5-4E8A-A626-9AECFA136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BFF3-EF77-4BB0-B9CE-A01251601E85}" type="datetimeFigureOut">
              <a:rPr lang="fr-FR" smtClean="0"/>
              <a:pPr/>
              <a:t>08/12/2019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6DEF-56D5-4E8A-A626-9AECFA136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BFF3-EF77-4BB0-B9CE-A01251601E85}" type="datetimeFigureOut">
              <a:rPr lang="fr-FR" smtClean="0"/>
              <a:pPr/>
              <a:t>08/12/2019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6DEF-56D5-4E8A-A626-9AECFA136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BFF3-EF77-4BB0-B9CE-A01251601E85}" type="datetimeFigureOut">
              <a:rPr lang="fr-FR" smtClean="0"/>
              <a:pPr/>
              <a:t>08/12/2019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6DEF-56D5-4E8A-A626-9AECFA136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BFF3-EF77-4BB0-B9CE-A01251601E85}" type="datetimeFigureOut">
              <a:rPr lang="fr-FR" smtClean="0"/>
              <a:pPr/>
              <a:t>08/12/2019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6DEF-56D5-4E8A-A626-9AECFA136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BFF3-EF77-4BB0-B9CE-A01251601E85}" type="datetimeFigureOut">
              <a:rPr lang="fr-FR" smtClean="0"/>
              <a:pPr/>
              <a:t>08/12/2019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6DEF-56D5-4E8A-A626-9AECFA136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BFF3-EF77-4BB0-B9CE-A01251601E85}" type="datetimeFigureOut">
              <a:rPr lang="fr-FR" smtClean="0"/>
              <a:pPr/>
              <a:t>08/12/2019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6DEF-56D5-4E8A-A626-9AECFA136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BFF3-EF77-4BB0-B9CE-A01251601E85}" type="datetimeFigureOut">
              <a:rPr lang="fr-FR" smtClean="0"/>
              <a:pPr/>
              <a:t>08/12/2019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6DEF-56D5-4E8A-A626-9AECFA136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BFF3-EF77-4BB0-B9CE-A01251601E85}" type="datetimeFigureOut">
              <a:rPr lang="fr-FR" smtClean="0"/>
              <a:pPr/>
              <a:t>08/12/2019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6DEF-56D5-4E8A-A626-9AECFA136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BFF3-EF77-4BB0-B9CE-A01251601E85}" type="datetimeFigureOut">
              <a:rPr lang="fr-FR" smtClean="0"/>
              <a:pPr/>
              <a:t>08/12/2019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6DEF-56D5-4E8A-A626-9AECFA136F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155.e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154.e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e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157.emf"/><Relationship Id="rId5" Type="http://schemas.openxmlformats.org/officeDocument/2006/relationships/oleObject" Target="../embeddings/oleObject158.bin"/><Relationship Id="rId4" Type="http://schemas.openxmlformats.org/officeDocument/2006/relationships/image" Target="../media/image156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160.e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59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162.emf"/><Relationship Id="rId5" Type="http://schemas.openxmlformats.org/officeDocument/2006/relationships/oleObject" Target="../embeddings/oleObject163.bin"/><Relationship Id="rId4" Type="http://schemas.openxmlformats.org/officeDocument/2006/relationships/image" Target="../media/image161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164.e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163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166.e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165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168.e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167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5.vml"/><Relationship Id="rId4" Type="http://schemas.openxmlformats.org/officeDocument/2006/relationships/image" Target="../media/image169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171.e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170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173.e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17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e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175.emf"/><Relationship Id="rId5" Type="http://schemas.openxmlformats.org/officeDocument/2006/relationships/oleObject" Target="../embeddings/oleObject176.bin"/><Relationship Id="rId4" Type="http://schemas.openxmlformats.org/officeDocument/2006/relationships/image" Target="../media/image174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178.e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177.e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e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180.emf"/><Relationship Id="rId5" Type="http://schemas.openxmlformats.org/officeDocument/2006/relationships/oleObject" Target="../embeddings/oleObject181.bin"/><Relationship Id="rId4" Type="http://schemas.openxmlformats.org/officeDocument/2006/relationships/image" Target="../media/image179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183.e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182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173.emf"/><Relationship Id="rId5" Type="http://schemas.openxmlformats.org/officeDocument/2006/relationships/oleObject" Target="../embeddings/oleObject186.bin"/><Relationship Id="rId4" Type="http://schemas.openxmlformats.org/officeDocument/2006/relationships/image" Target="../media/image172.emf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emf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175.emf"/><Relationship Id="rId5" Type="http://schemas.openxmlformats.org/officeDocument/2006/relationships/oleObject" Target="../embeddings/oleObject188.bin"/><Relationship Id="rId4" Type="http://schemas.openxmlformats.org/officeDocument/2006/relationships/image" Target="../media/image174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178.emf"/><Relationship Id="rId5" Type="http://schemas.openxmlformats.org/officeDocument/2006/relationships/oleObject" Target="../embeddings/oleObject191.bin"/><Relationship Id="rId4" Type="http://schemas.openxmlformats.org/officeDocument/2006/relationships/image" Target="../media/image177.e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emf"/><Relationship Id="rId3" Type="http://schemas.openxmlformats.org/officeDocument/2006/relationships/oleObject" Target="../embeddings/oleObject192.bin"/><Relationship Id="rId7" Type="http://schemas.openxmlformats.org/officeDocument/2006/relationships/oleObject" Target="../embeddings/oleObject1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180.emf"/><Relationship Id="rId5" Type="http://schemas.openxmlformats.org/officeDocument/2006/relationships/oleObject" Target="../embeddings/oleObject193.bin"/><Relationship Id="rId4" Type="http://schemas.openxmlformats.org/officeDocument/2006/relationships/image" Target="../media/image179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185.emf"/><Relationship Id="rId5" Type="http://schemas.openxmlformats.org/officeDocument/2006/relationships/oleObject" Target="../embeddings/oleObject196.bin"/><Relationship Id="rId4" Type="http://schemas.openxmlformats.org/officeDocument/2006/relationships/image" Target="../media/image184.emf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6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7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7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7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7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8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8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8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8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8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89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90.emf"/><Relationship Id="rId4" Type="http://schemas.openxmlformats.org/officeDocument/2006/relationships/oleObject" Target="../embeddings/oleObject9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9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9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93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9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95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96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97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98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99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100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101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10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103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05.e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04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4" Type="http://schemas.openxmlformats.org/officeDocument/2006/relationships/image" Target="../media/image106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4" Type="http://schemas.openxmlformats.org/officeDocument/2006/relationships/image" Target="../media/image107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09.e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08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11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10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4" Type="http://schemas.openxmlformats.org/officeDocument/2006/relationships/image" Target="../media/image112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4" Type="http://schemas.openxmlformats.org/officeDocument/2006/relationships/image" Target="../media/image113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15.e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14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17.e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19.e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18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4" Type="http://schemas.openxmlformats.org/officeDocument/2006/relationships/image" Target="../media/image120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22.e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21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4" Type="http://schemas.openxmlformats.org/officeDocument/2006/relationships/image" Target="../media/image123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25.e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24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127.e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26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129.e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28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131.e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30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133.e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132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135.e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38.e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137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140.e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39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142.e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141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144.e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43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146.e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45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148.e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147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4" Type="http://schemas.openxmlformats.org/officeDocument/2006/relationships/image" Target="../media/image149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151.e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150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4" Type="http://schemas.openxmlformats.org/officeDocument/2006/relationships/image" Target="../media/image152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4" Type="http://schemas.openxmlformats.org/officeDocument/2006/relationships/image" Target="../media/image15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1071546"/>
            <a:ext cx="8215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8786842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CHIMIE ORGANIQUE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Intitul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du cours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Etude des Groupements Fonctionnels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Les groupements fonctionnels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tudi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 sont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Chapitre 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Les amines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Chapitres 2 et 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Les compos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 carbonyl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Chapitre 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Ald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hydes et les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tones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Chapitre 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Les acides carboxyliques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et leurs 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riv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 qui sont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B- Les esters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C- Les Chlorure 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D- Les anhydrides 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E- Les amides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f- Les nitriles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0" y="2285992"/>
          <a:ext cx="8637732" cy="193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CS ChemDraw Drawing" r:id="rId3" imgW="3418920" imgH="772920" progId="ChemDraw.Document.6.0">
                  <p:embed/>
                </p:oleObj>
              </mc:Choice>
              <mc:Fallback>
                <p:oleObj name="CS ChemDraw Drawing" r:id="rId3" imgW="3418920" imgH="77292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5992"/>
                        <a:ext cx="8637732" cy="193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0" y="4929197"/>
          <a:ext cx="9144000" cy="108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CS ChemDraw Drawing" r:id="rId5" imgW="4690440" imgH="542880" progId="ChemDraw.Document.6.0">
                  <p:embed/>
                </p:oleObj>
              </mc:Choice>
              <mc:Fallback>
                <p:oleObj name="CS ChemDraw Drawing" r:id="rId5" imgW="4690440" imgH="5428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29197"/>
                        <a:ext cx="9144000" cy="108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22560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Synth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se des amines aliphatiques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paration des amines primaires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Alkylation de 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ammoniac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			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page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 10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4000504"/>
            <a:ext cx="290656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8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1793" name="Object 1"/>
          <p:cNvGraphicFramePr>
            <a:graphicFrameLocks noChangeAspect="1"/>
          </p:cNvGraphicFramePr>
          <p:nvPr/>
        </p:nvGraphicFramePr>
        <p:xfrm>
          <a:off x="642910" y="0"/>
          <a:ext cx="7858180" cy="199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8" name="CS ChemDraw Drawing" r:id="rId3" imgW="7629840" imgH="1928160" progId="ChemDraw.Document.6.0">
                  <p:embed/>
                </p:oleObj>
              </mc:Choice>
              <mc:Fallback>
                <p:oleObj name="CS ChemDraw Drawing" r:id="rId3" imgW="7629840" imgH="19281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0"/>
                        <a:ext cx="7858180" cy="19905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0" y="2500306"/>
            <a:ext cx="9288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Condensation de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Claisen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:85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1795" name="Object 3"/>
          <p:cNvGraphicFramePr>
            <a:graphicFrameLocks noChangeAspect="1"/>
          </p:cNvGraphicFramePr>
          <p:nvPr/>
        </p:nvGraphicFramePr>
        <p:xfrm>
          <a:off x="0" y="3786190"/>
          <a:ext cx="8786842" cy="2895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9" name="CS ChemDraw Drawing" r:id="rId5" imgW="7125480" imgH="2347920" progId="ChemDraw.Document.6.0">
                  <p:embed/>
                </p:oleObj>
              </mc:Choice>
              <mc:Fallback>
                <p:oleObj name="CS ChemDraw Drawing" r:id="rId5" imgW="7125480" imgH="234792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86190"/>
                        <a:ext cx="8786842" cy="2895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0" y="714356"/>
          <a:ext cx="8786842" cy="1757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3" name="CS ChemDraw Drawing" r:id="rId3" imgW="7484760" imgH="1505880" progId="ChemDraw.Document.6.0">
                  <p:embed/>
                </p:oleObj>
              </mc:Choice>
              <mc:Fallback>
                <p:oleObj name="CS ChemDraw Drawing" r:id="rId3" imgW="7484760" imgH="150588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4356"/>
                        <a:ext cx="8786842" cy="1757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0" y="2500306"/>
          <a:ext cx="8786842" cy="2313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4" name="CS ChemDraw Drawing" r:id="rId5" imgW="7701840" imgH="2019240" progId="ChemDraw.Document.6.0">
                  <p:embed/>
                </p:oleObj>
              </mc:Choice>
              <mc:Fallback>
                <p:oleObj name="CS ChemDraw Drawing" r:id="rId5" imgW="7701840" imgH="20192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00306"/>
                        <a:ext cx="8786842" cy="23130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17" name="Object 1"/>
          <p:cNvGraphicFramePr>
            <a:graphicFrameLocks noChangeAspect="1"/>
          </p:cNvGraphicFramePr>
          <p:nvPr/>
        </p:nvGraphicFramePr>
        <p:xfrm>
          <a:off x="428596" y="4786322"/>
          <a:ext cx="8286776" cy="1797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5" name="CS ChemDraw Drawing" r:id="rId7" imgW="7850880" imgH="1696320" progId="ChemDraw.Document.6.0">
                  <p:embed/>
                </p:oleObj>
              </mc:Choice>
              <mc:Fallback>
                <p:oleObj name="CS ChemDraw Drawing" r:id="rId7" imgW="7850880" imgH="16963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4786322"/>
                        <a:ext cx="8286776" cy="1797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0"/>
            <a:ext cx="92881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:86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0" y="1609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0" y="3581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0"/>
            <a:ext cx="940994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Autre exemple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	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:86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41" name="Object 1"/>
          <p:cNvGraphicFramePr>
            <a:graphicFrameLocks noChangeAspect="1"/>
          </p:cNvGraphicFramePr>
          <p:nvPr/>
        </p:nvGraphicFramePr>
        <p:xfrm>
          <a:off x="285720" y="1000108"/>
          <a:ext cx="8858280" cy="1569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6" name="CS ChemDraw Drawing" r:id="rId3" imgW="7530840" imgH="1318680" progId="ChemDraw.Document.6.0">
                  <p:embed/>
                </p:oleObj>
              </mc:Choice>
              <mc:Fallback>
                <p:oleObj name="CS ChemDraw Drawing" r:id="rId3" imgW="7530840" imgH="13186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000108"/>
                        <a:ext cx="8858280" cy="1569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0" y="3143248"/>
            <a:ext cx="829586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	Les Halog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nures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halog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nures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acides ont pour formule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43" name="Object 3"/>
          <p:cNvGraphicFramePr>
            <a:graphicFrameLocks noChangeAspect="1"/>
          </p:cNvGraphicFramePr>
          <p:nvPr/>
        </p:nvGraphicFramePr>
        <p:xfrm>
          <a:off x="1214414" y="4429132"/>
          <a:ext cx="7000892" cy="151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7" name="CS ChemDraw Drawing" r:id="rId5" imgW="3899880" imgH="843480" progId="ChemDraw.Document.6.0">
                  <p:embed/>
                </p:oleObj>
              </mc:Choice>
              <mc:Fallback>
                <p:oleObj name="CS ChemDraw Drawing" r:id="rId5" imgW="3899880" imgH="84348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429132"/>
                        <a:ext cx="7000892" cy="1513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0" y="2571744"/>
          <a:ext cx="9144000" cy="121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9" name="CS ChemDraw Drawing" r:id="rId3" imgW="7506360" imgH="990360" progId="ChemDraw.Document.6.0">
                  <p:embed/>
                </p:oleObj>
              </mc:Choice>
              <mc:Fallback>
                <p:oleObj name="CS ChemDraw Drawing" r:id="rId3" imgW="7506360" imgH="9903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71744"/>
                        <a:ext cx="9144000" cy="1211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65" name="Object 1"/>
          <p:cNvGraphicFramePr>
            <a:graphicFrameLocks noChangeAspect="1"/>
          </p:cNvGraphicFramePr>
          <p:nvPr/>
        </p:nvGraphicFramePr>
        <p:xfrm>
          <a:off x="0" y="4357694"/>
          <a:ext cx="8786842" cy="1498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0" name="CS ChemDraw Drawing" r:id="rId5" imgW="7791120" imgH="1325160" progId="ChemDraw.Document.6.0">
                  <p:embed/>
                </p:oleObj>
              </mc:Choice>
              <mc:Fallback>
                <p:oleObj name="CS ChemDraw Drawing" r:id="rId5" imgW="7791120" imgH="13251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57694"/>
                        <a:ext cx="8786842" cy="14984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-285784" y="857232"/>
            <a:ext cx="916629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paration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:88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 partir des acides carboxyliques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0" y="0"/>
            <a:ext cx="94099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activit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chlorure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acides		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:88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5889" name="Object 1"/>
          <p:cNvGraphicFramePr>
            <a:graphicFrameLocks noChangeAspect="1"/>
          </p:cNvGraphicFramePr>
          <p:nvPr/>
        </p:nvGraphicFramePr>
        <p:xfrm>
          <a:off x="428596" y="571480"/>
          <a:ext cx="8429684" cy="2847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5" name="CS ChemDraw Drawing" r:id="rId3" imgW="7868880" imgH="2664720" progId="ChemDraw.Document.6.0">
                  <p:embed/>
                </p:oleObj>
              </mc:Choice>
              <mc:Fallback>
                <p:oleObj name="CS ChemDraw Drawing" r:id="rId3" imgW="7868880" imgH="26647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571480"/>
                        <a:ext cx="8429684" cy="2847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0" y="2400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0" y="3357562"/>
            <a:ext cx="940994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avec les organomagn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siens 	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:88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1071538" y="3930518"/>
          <a:ext cx="6715172" cy="292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6" name="CS ChemDraw Drawing" r:id="rId5" imgW="5443560" imgH="2369520" progId="ChemDraw.Document.6.0">
                  <p:embed/>
                </p:oleObj>
              </mc:Choice>
              <mc:Fallback>
                <p:oleObj name="CS ChemDraw Drawing" r:id="rId5" imgW="5443560" imgH="236952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3930518"/>
                        <a:ext cx="6715172" cy="2927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0" y="785794"/>
          <a:ext cx="8858280" cy="1465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7" name="CS ChemDraw Drawing" r:id="rId3" imgW="6253560" imgH="1032840" progId="ChemDraw.Document.6.0">
                  <p:embed/>
                </p:oleObj>
              </mc:Choice>
              <mc:Fallback>
                <p:oleObj name="CS ChemDraw Drawing" r:id="rId3" imgW="6253560" imgH="10328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5794"/>
                        <a:ext cx="8858280" cy="14657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3" name="Object 1"/>
          <p:cNvGraphicFramePr>
            <a:graphicFrameLocks noChangeAspect="1"/>
          </p:cNvGraphicFramePr>
          <p:nvPr/>
        </p:nvGraphicFramePr>
        <p:xfrm>
          <a:off x="0" y="4643446"/>
          <a:ext cx="8715404" cy="174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8" name="CS ChemDraw Drawing" r:id="rId5" imgW="6006600" imgH="1197000" progId="ChemDraw.Document.6.0">
                  <p:embed/>
                </p:oleObj>
              </mc:Choice>
              <mc:Fallback>
                <p:oleObj name="CS ChemDraw Drawing" r:id="rId5" imgW="6006600" imgH="11970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43446"/>
                        <a:ext cx="8715404" cy="17463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0" y="0"/>
            <a:ext cx="940994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avec les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dialkylcadmium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	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:88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-428660" y="3000372"/>
            <a:ext cx="987161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duction des halog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nures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:89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Formation des ald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duction de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Rosenmund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428596" y="1142984"/>
          <a:ext cx="8239646" cy="157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1" name="CS ChemDraw Drawing" r:id="rId3" imgW="6067800" imgH="1151280" progId="ChemDraw.Document.6.0">
                  <p:embed/>
                </p:oleObj>
              </mc:Choice>
              <mc:Fallback>
                <p:oleObj name="CS ChemDraw Drawing" r:id="rId3" imgW="6067800" imgH="11512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142984"/>
                        <a:ext cx="8239646" cy="1571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7" name="Object 1"/>
          <p:cNvGraphicFramePr>
            <a:graphicFrameLocks noChangeAspect="1"/>
          </p:cNvGraphicFramePr>
          <p:nvPr/>
        </p:nvGraphicFramePr>
        <p:xfrm>
          <a:off x="571472" y="4071942"/>
          <a:ext cx="8143900" cy="255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2" name="CS ChemDraw Drawing" r:id="rId5" imgW="6174360" imgH="1944720" progId="ChemDraw.Document.6.0">
                  <p:embed/>
                </p:oleObj>
              </mc:Choice>
              <mc:Fallback>
                <p:oleObj name="CS ChemDraw Drawing" r:id="rId5" imgW="6174360" imgH="19447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4071942"/>
                        <a:ext cx="8143900" cy="25514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0" y="0"/>
            <a:ext cx="496321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Formation des alcools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-265948" y="3357562"/>
            <a:ext cx="9409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de Friedel-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Crafts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		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:89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6647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			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8961" name="Object 1"/>
          <p:cNvGraphicFramePr>
            <a:graphicFrameLocks noChangeAspect="1"/>
          </p:cNvGraphicFramePr>
          <p:nvPr/>
        </p:nvGraphicFramePr>
        <p:xfrm>
          <a:off x="500034" y="1000108"/>
          <a:ext cx="8286808" cy="338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3" name="CS ChemDraw Drawing" r:id="rId3" imgW="7574040" imgH="3090960" progId="ChemDraw.Document.6.0">
                  <p:embed/>
                </p:oleObj>
              </mc:Choice>
              <mc:Fallback>
                <p:oleObj name="CS ChemDraw Drawing" r:id="rId3" imgW="7574040" imgH="30909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000108"/>
                        <a:ext cx="8286808" cy="33888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663995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amides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structures des amides sont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9985" name="Object 1"/>
          <p:cNvGraphicFramePr>
            <a:graphicFrameLocks noChangeAspect="1"/>
          </p:cNvGraphicFramePr>
          <p:nvPr/>
        </p:nvGraphicFramePr>
        <p:xfrm>
          <a:off x="0" y="1357297"/>
          <a:ext cx="91440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0" name="CS ChemDraw Drawing" r:id="rId3" imgW="6482880" imgH="861120" progId="ChemDraw.Document.6.0">
                  <p:embed/>
                </p:oleObj>
              </mc:Choice>
              <mc:Fallback>
                <p:oleObj name="CS ChemDraw Drawing" r:id="rId3" imgW="6482880" imgH="8611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57297"/>
                        <a:ext cx="9144000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-428660" y="3429000"/>
            <a:ext cx="112646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Synth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 des amides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</a:t>
            </a:r>
            <a:r>
              <a:rPr lang="fr-FR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:94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 partir des halog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nures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acides	   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:94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9987" name="Object 3"/>
          <p:cNvGraphicFramePr>
            <a:graphicFrameLocks noChangeAspect="1"/>
          </p:cNvGraphicFramePr>
          <p:nvPr/>
        </p:nvGraphicFramePr>
        <p:xfrm>
          <a:off x="285720" y="4500570"/>
          <a:ext cx="8858280" cy="224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1" name="CS ChemDraw Drawing" r:id="rId5" imgW="6405480" imgH="1630440" progId="ChemDraw.Document.6.0">
                  <p:embed/>
                </p:oleObj>
              </mc:Choice>
              <mc:Fallback>
                <p:oleObj name="CS ChemDraw Drawing" r:id="rId5" imgW="6405480" imgH="163044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500570"/>
                        <a:ext cx="8858280" cy="22418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0" y="1428736"/>
          <a:ext cx="8858280" cy="1539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3" name="CS ChemDraw Drawing" r:id="rId3" imgW="6951600" imgH="1212840" progId="ChemDraw.Document.6.0">
                  <p:embed/>
                </p:oleObj>
              </mc:Choice>
              <mc:Fallback>
                <p:oleObj name="CS ChemDraw Drawing" r:id="rId3" imgW="6951600" imgH="12128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8736"/>
                        <a:ext cx="8858280" cy="15399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29" name="Object 1"/>
          <p:cNvGraphicFramePr>
            <a:graphicFrameLocks noChangeAspect="1"/>
          </p:cNvGraphicFramePr>
          <p:nvPr/>
        </p:nvGraphicFramePr>
        <p:xfrm>
          <a:off x="0" y="4786322"/>
          <a:ext cx="9144000" cy="1377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4" name="CS ChemDraw Drawing" r:id="rId5" imgW="7447680" imgH="1112400" progId="ChemDraw.Document.6.0">
                  <p:embed/>
                </p:oleObj>
              </mc:Choice>
              <mc:Fallback>
                <p:oleObj name="CS ChemDraw Drawing" r:id="rId5" imgW="7447680" imgH="11124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86322"/>
                        <a:ext cx="9144000" cy="1377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0" y="0"/>
            <a:ext cx="92881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duction des amides	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:96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3857628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paration des amines	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:97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0" y="2781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				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2881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duction des nitriles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</a:t>
            </a:r>
            <a:r>
              <a:rPr lang="fr-FR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:11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1000100" y="1714487"/>
          <a:ext cx="7643866" cy="1415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CS ChemDraw Drawing" r:id="rId3" imgW="4453920" imgH="821160" progId="ChemDraw.Document.6.0">
                  <p:embed/>
                </p:oleObj>
              </mc:Choice>
              <mc:Fallback>
                <p:oleObj name="CS ChemDraw Drawing" r:id="rId3" imgW="4453920" imgH="8211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714487"/>
                        <a:ext cx="7643866" cy="1415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642675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nitriles</a:t>
            </a:r>
          </a:p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nitriles ont pour formules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7153" name="Object 1"/>
          <p:cNvGraphicFramePr>
            <a:graphicFrameLocks noChangeAspect="1"/>
          </p:cNvGraphicFramePr>
          <p:nvPr/>
        </p:nvGraphicFramePr>
        <p:xfrm>
          <a:off x="0" y="1643050"/>
          <a:ext cx="8501090" cy="68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0" name="CS ChemDraw Drawing" r:id="rId3" imgW="3646800" imgH="295920" progId="ChemDraw.Document.6.0">
                  <p:embed/>
                </p:oleObj>
              </mc:Choice>
              <mc:Fallback>
                <p:oleObj name="CS ChemDraw Drawing" r:id="rId3" imgW="3646800" imgH="2959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43050"/>
                        <a:ext cx="8501090" cy="6845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6" name="Object 4"/>
          <p:cNvGraphicFramePr>
            <a:graphicFrameLocks noChangeAspect="1"/>
          </p:cNvGraphicFramePr>
          <p:nvPr/>
        </p:nvGraphicFramePr>
        <p:xfrm>
          <a:off x="785786" y="3000372"/>
          <a:ext cx="7358114" cy="96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1" name="CS ChemDraw Drawing" r:id="rId5" imgW="4193640" imgH="561600" progId="ChemDraw.Document.6.0">
                  <p:embed/>
                </p:oleObj>
              </mc:Choice>
              <mc:Fallback>
                <p:oleObj name="CS ChemDraw Drawing" r:id="rId5" imgW="4193640" imgH="56160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3000372"/>
                        <a:ext cx="7358114" cy="966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5" name="Object 3"/>
          <p:cNvGraphicFramePr>
            <a:graphicFrameLocks noChangeAspect="1"/>
          </p:cNvGraphicFramePr>
          <p:nvPr/>
        </p:nvGraphicFramePr>
        <p:xfrm>
          <a:off x="271577" y="5143512"/>
          <a:ext cx="8872423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2" name="CS ChemDraw Drawing" r:id="rId7" imgW="5651640" imgH="911520" progId="ChemDraw.Document.6.0">
                  <p:embed/>
                </p:oleObj>
              </mc:Choice>
              <mc:Fallback>
                <p:oleObj name="CS ChemDraw Drawing" r:id="rId7" imgW="5651640" imgH="91152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77" y="5143512"/>
                        <a:ext cx="8872423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-434922" y="2428868"/>
            <a:ext cx="95789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Propri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rales des nitriles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</a:t>
            </a:r>
            <a:r>
              <a:rPr lang="fr-FR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:98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0" y="4071942"/>
            <a:ext cx="928812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paration des nitriles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:98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shydratation des amides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0" y="1695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178" name="Object 2"/>
          <p:cNvGraphicFramePr>
            <a:graphicFrameLocks noChangeAspect="1"/>
          </p:cNvGraphicFramePr>
          <p:nvPr/>
        </p:nvGraphicFramePr>
        <p:xfrm>
          <a:off x="1000100" y="1071546"/>
          <a:ext cx="7286644" cy="1084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1" name="CS ChemDraw Drawing" r:id="rId3" imgW="5368320" imgH="801000" progId="ChemDraw.Document.6.0">
                  <p:embed/>
                </p:oleObj>
              </mc:Choice>
              <mc:Fallback>
                <p:oleObj name="CS ChemDraw Drawing" r:id="rId3" imgW="5368320" imgH="80100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071546"/>
                        <a:ext cx="7286644" cy="10845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77" name="Object 1"/>
          <p:cNvGraphicFramePr>
            <a:graphicFrameLocks noChangeAspect="1"/>
          </p:cNvGraphicFramePr>
          <p:nvPr/>
        </p:nvGraphicFramePr>
        <p:xfrm>
          <a:off x="428595" y="3071810"/>
          <a:ext cx="8525571" cy="35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2" name="CS ChemDraw Drawing" r:id="rId5" imgW="7732440" imgH="3175920" progId="ChemDraw.Document.6.0">
                  <p:embed/>
                </p:oleObj>
              </mc:Choice>
              <mc:Fallback>
                <p:oleObj name="CS ChemDraw Drawing" r:id="rId5" imgW="7732440" imgH="31759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5" y="3071810"/>
                        <a:ext cx="8525571" cy="350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-357222" y="0"/>
            <a:ext cx="975434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 partir des halog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nures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alkyles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:98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2357430"/>
            <a:ext cx="92881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activit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nitriles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:99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0" y="407194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02" name="Object 2"/>
          <p:cNvGraphicFramePr>
            <a:graphicFrameLocks noChangeAspect="1"/>
          </p:cNvGraphicFramePr>
          <p:nvPr/>
        </p:nvGraphicFramePr>
        <p:xfrm>
          <a:off x="88131" y="500042"/>
          <a:ext cx="9055869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5" name="CS ChemDraw Drawing" r:id="rId3" imgW="7080840" imgH="946440" progId="ChemDraw.Document.6.0">
                  <p:embed/>
                </p:oleObj>
              </mc:Choice>
              <mc:Fallback>
                <p:oleObj name="CS ChemDraw Drawing" r:id="rId3" imgW="7080840" imgH="9464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31" y="500042"/>
                        <a:ext cx="9055869" cy="1214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1" name="Object 1"/>
          <p:cNvGraphicFramePr>
            <a:graphicFrameLocks noChangeAspect="1"/>
          </p:cNvGraphicFramePr>
          <p:nvPr/>
        </p:nvGraphicFramePr>
        <p:xfrm>
          <a:off x="214282" y="1714488"/>
          <a:ext cx="8643966" cy="1302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6" name="CS ChemDraw Drawing" r:id="rId5" imgW="7265160" imgH="1083600" progId="ChemDraw.Document.6.0">
                  <p:embed/>
                </p:oleObj>
              </mc:Choice>
              <mc:Fallback>
                <p:oleObj name="CS ChemDraw Drawing" r:id="rId5" imgW="7265160" imgH="10836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714488"/>
                        <a:ext cx="8643966" cy="13023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-285784" y="0"/>
            <a:ext cx="957390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duction des nitriles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:99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35004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0" y="2552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0" y="5714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214282" y="25717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12" name="Rectangle 12"/>
          <p:cNvSpPr>
            <a:spLocks noChangeArrowheads="1"/>
          </p:cNvSpPr>
          <p:nvPr/>
        </p:nvSpPr>
        <p:spPr bwMode="auto">
          <a:xfrm>
            <a:off x="-428660" y="3286124"/>
            <a:ext cx="1076033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sur le carbone en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nitriles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:100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hydrog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ne li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au carbone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nitriles est acide.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9211" name="Object 11"/>
          <p:cNvGraphicFramePr>
            <a:graphicFrameLocks noChangeAspect="1"/>
          </p:cNvGraphicFramePr>
          <p:nvPr/>
        </p:nvGraphicFramePr>
        <p:xfrm>
          <a:off x="0" y="5072074"/>
          <a:ext cx="9144000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7" name="CS ChemDraw Drawing" r:id="rId7" imgW="7746120" imgH="623160" progId="ChemDraw.Document.6.0">
                  <p:embed/>
                </p:oleObj>
              </mc:Choice>
              <mc:Fallback>
                <p:oleObj name="CS ChemDraw Drawing" r:id="rId7" imgW="7746120" imgH="623160" progId="ChemDraw.Document.6.0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72074"/>
                        <a:ext cx="9144000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0" y="1000108"/>
          <a:ext cx="9100799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9" name="CS ChemDraw Drawing" r:id="rId3" imgW="6782400" imgH="801000" progId="ChemDraw.Document.6.0">
                  <p:embed/>
                </p:oleObj>
              </mc:Choice>
              <mc:Fallback>
                <p:oleObj name="CS ChemDraw Drawing" r:id="rId3" imgW="6782400" imgH="80100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00108"/>
                        <a:ext cx="9100799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5" name="Object 1"/>
          <p:cNvGraphicFramePr>
            <a:graphicFrameLocks noChangeAspect="1"/>
          </p:cNvGraphicFramePr>
          <p:nvPr/>
        </p:nvGraphicFramePr>
        <p:xfrm>
          <a:off x="0" y="4357694"/>
          <a:ext cx="8358214" cy="2477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0" name="CS ChemDraw Drawing" r:id="rId5" imgW="7664400" imgH="2261880" progId="ChemDraw.Document.6.0">
                  <p:embed/>
                </p:oleObj>
              </mc:Choice>
              <mc:Fallback>
                <p:oleObj name="CS ChemDraw Drawing" r:id="rId5" imgW="7664400" imgH="22618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57694"/>
                        <a:ext cx="8358214" cy="24770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0" y="285728"/>
            <a:ext cx="92881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 partir des nitriles	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:95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0" y="2714620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des amides		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:95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Hydrolyse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	</a:t>
            </a:r>
            <a:r>
              <a:rPr lang="fr-FR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:95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0" y="3295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785786" y="500042"/>
          <a:ext cx="7807833" cy="135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5" name="CS ChemDraw Drawing" r:id="rId3" imgW="6951600" imgH="1212840" progId="ChemDraw.Document.6.0">
                  <p:embed/>
                </p:oleObj>
              </mc:Choice>
              <mc:Fallback>
                <p:oleObj name="CS ChemDraw Drawing" r:id="rId3" imgW="6951600" imgH="12128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500042"/>
                        <a:ext cx="7807833" cy="1357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1" name="Object 1"/>
          <p:cNvGraphicFramePr>
            <a:graphicFrameLocks noChangeAspect="1"/>
          </p:cNvGraphicFramePr>
          <p:nvPr/>
        </p:nvGraphicFramePr>
        <p:xfrm>
          <a:off x="428596" y="2428868"/>
          <a:ext cx="8429652" cy="127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6" name="CS ChemDraw Drawing" r:id="rId5" imgW="7447680" imgH="1112400" progId="ChemDraw.Document.6.0">
                  <p:embed/>
                </p:oleObj>
              </mc:Choice>
              <mc:Fallback>
                <p:oleObj name="CS ChemDraw Drawing" r:id="rId5" imgW="7447680" imgH="11124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428868"/>
                        <a:ext cx="8429652" cy="12700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0" y="0"/>
            <a:ext cx="92881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duction des amides	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:96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-214346" y="1928802"/>
            <a:ext cx="964534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paration des amines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:97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0" y="28574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		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0"/>
            <a:ext cx="64267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nitriles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nitriles ont pour formules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5345" name="Object 1"/>
          <p:cNvGraphicFramePr>
            <a:graphicFrameLocks noChangeAspect="1"/>
          </p:cNvGraphicFramePr>
          <p:nvPr/>
        </p:nvGraphicFramePr>
        <p:xfrm>
          <a:off x="1000100" y="1214422"/>
          <a:ext cx="6572264" cy="529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2" name="CS ChemDraw Drawing" r:id="rId3" imgW="3646800" imgH="295920" progId="ChemDraw.Document.6.0">
                  <p:embed/>
                </p:oleObj>
              </mc:Choice>
              <mc:Fallback>
                <p:oleObj name="CS ChemDraw Drawing" r:id="rId3" imgW="3646800" imgH="2959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214422"/>
                        <a:ext cx="6572264" cy="5291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785786" y="2500306"/>
          <a:ext cx="6786610" cy="891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3" name="CS ChemDraw Drawing" r:id="rId5" imgW="4193640" imgH="561600" progId="ChemDraw.Document.6.0">
                  <p:embed/>
                </p:oleObj>
              </mc:Choice>
              <mc:Fallback>
                <p:oleObj name="CS ChemDraw Drawing" r:id="rId5" imgW="4193640" imgH="56160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500306"/>
                        <a:ext cx="6786610" cy="8915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7" name="Object 3"/>
          <p:cNvGraphicFramePr>
            <a:graphicFrameLocks noChangeAspect="1"/>
          </p:cNvGraphicFramePr>
          <p:nvPr/>
        </p:nvGraphicFramePr>
        <p:xfrm>
          <a:off x="715195" y="4857760"/>
          <a:ext cx="8428805" cy="135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4" name="CS ChemDraw Drawing" r:id="rId7" imgW="5651640" imgH="911520" progId="ChemDraw.Document.6.0">
                  <p:embed/>
                </p:oleObj>
              </mc:Choice>
              <mc:Fallback>
                <p:oleObj name="CS ChemDraw Drawing" r:id="rId7" imgW="5651640" imgH="91152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95" y="4857760"/>
                        <a:ext cx="8428805" cy="1357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0" y="1857364"/>
            <a:ext cx="92881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Propri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rales des nitriles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:98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-6262" y="3714752"/>
            <a:ext cx="928812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paration des nitriles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</a:t>
            </a:r>
            <a:r>
              <a:rPr kumimoji="0" lang="fr-FR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:98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shydratation des amides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0" y="1071546"/>
          <a:ext cx="7929586" cy="118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9" name="CS ChemDraw Drawing" r:id="rId3" imgW="5368320" imgH="801000" progId="ChemDraw.Document.6.0">
                  <p:embed/>
                </p:oleObj>
              </mc:Choice>
              <mc:Fallback>
                <p:oleObj name="CS ChemDraw Drawing" r:id="rId3" imgW="5368320" imgH="80100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546"/>
                        <a:ext cx="7929586" cy="1180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65" name="Object 1"/>
          <p:cNvGraphicFramePr>
            <a:graphicFrameLocks noChangeAspect="1"/>
          </p:cNvGraphicFramePr>
          <p:nvPr/>
        </p:nvGraphicFramePr>
        <p:xfrm>
          <a:off x="0" y="3071809"/>
          <a:ext cx="8001024" cy="3285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0" name="CS ChemDraw Drawing" r:id="rId5" imgW="7732440" imgH="3175920" progId="ChemDraw.Document.6.0">
                  <p:embed/>
                </p:oleObj>
              </mc:Choice>
              <mc:Fallback>
                <p:oleObj name="CS ChemDraw Drawing" r:id="rId5" imgW="7732440" imgH="31759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71809"/>
                        <a:ext cx="8001024" cy="3285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0" y="0"/>
            <a:ext cx="939712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 partir des halog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nures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alkyles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:98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0" y="2571744"/>
            <a:ext cx="9150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activit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nitriles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 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:99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515" name="Object 3"/>
          <p:cNvGraphicFramePr>
            <a:graphicFrameLocks noChangeAspect="1"/>
          </p:cNvGraphicFramePr>
          <p:nvPr/>
        </p:nvGraphicFramePr>
        <p:xfrm>
          <a:off x="357158" y="1071546"/>
          <a:ext cx="8523171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9" name="CS ChemDraw Drawing" r:id="rId3" imgW="7080840" imgH="946440" progId="ChemDraw.Document.6.0">
                  <p:embed/>
                </p:oleObj>
              </mc:Choice>
              <mc:Fallback>
                <p:oleObj name="CS ChemDraw Drawing" r:id="rId3" imgW="7080840" imgH="94644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071546"/>
                        <a:ext cx="8523171" cy="1143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4" name="Object 2"/>
          <p:cNvGraphicFramePr>
            <a:graphicFrameLocks noChangeAspect="1"/>
          </p:cNvGraphicFramePr>
          <p:nvPr/>
        </p:nvGraphicFramePr>
        <p:xfrm>
          <a:off x="285720" y="2571744"/>
          <a:ext cx="8286776" cy="1248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0" name="CS ChemDraw Drawing" r:id="rId5" imgW="7265160" imgH="1083600" progId="ChemDraw.Document.6.0">
                  <p:embed/>
                </p:oleObj>
              </mc:Choice>
              <mc:Fallback>
                <p:oleObj name="CS ChemDraw Drawing" r:id="rId5" imgW="7265160" imgH="108360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571744"/>
                        <a:ext cx="8286776" cy="1248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3" name="Object 1"/>
          <p:cNvGraphicFramePr>
            <a:graphicFrameLocks noChangeAspect="1"/>
          </p:cNvGraphicFramePr>
          <p:nvPr/>
        </p:nvGraphicFramePr>
        <p:xfrm>
          <a:off x="0" y="5715016"/>
          <a:ext cx="8989282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1" name="CS ChemDraw Drawing" r:id="rId7" imgW="7746120" imgH="623160" progId="ChemDraw.Document.6.0">
                  <p:embed/>
                </p:oleObj>
              </mc:Choice>
              <mc:Fallback>
                <p:oleObj name="CS ChemDraw Drawing" r:id="rId7" imgW="7746120" imgH="6231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16"/>
                        <a:ext cx="8989282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0" y="0"/>
            <a:ext cx="92881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duction des nitriles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:99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0" y="4071942"/>
            <a:ext cx="95013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sur le carbone en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nitriles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:100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hydrog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ne li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au carbone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nitriles est acide.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0" y="1000108"/>
          <a:ext cx="8643966" cy="1359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3" name="CS ChemDraw Drawing" r:id="rId3" imgW="7796160" imgH="1225440" progId="ChemDraw.Document.6.0">
                  <p:embed/>
                </p:oleObj>
              </mc:Choice>
              <mc:Fallback>
                <p:oleObj name="CS ChemDraw Drawing" r:id="rId3" imgW="7796160" imgH="12254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00108"/>
                        <a:ext cx="8643966" cy="1359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09" name="Object 1"/>
          <p:cNvGraphicFramePr>
            <a:graphicFrameLocks noChangeAspect="1"/>
          </p:cNvGraphicFramePr>
          <p:nvPr/>
        </p:nvGraphicFramePr>
        <p:xfrm>
          <a:off x="357158" y="3357562"/>
          <a:ext cx="7643866" cy="327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4" name="CS ChemDraw Drawing" r:id="rId5" imgW="7579800" imgH="3245760" progId="ChemDraw.Document.6.0">
                  <p:embed/>
                </p:oleObj>
              </mc:Choice>
              <mc:Fallback>
                <p:oleObj name="CS ChemDraw Drawing" r:id="rId5" imgW="7579800" imgH="32457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357562"/>
                        <a:ext cx="7643866" cy="327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0" y="0"/>
            <a:ext cx="940994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Alkylation des nitriles			</a:t>
            </a:r>
            <a:r>
              <a:rPr kumimoji="0" lang="fr-FR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fr-FR" sz="2800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:100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-571536" y="2571744"/>
            <a:ext cx="1119059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Condensation avec les esters		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:100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0" y="4286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2881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Synth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 de Gabriel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</a:t>
            </a:r>
            <a:r>
              <a:rPr lang="fr-FR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10</a:t>
            </a:r>
          </a:p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du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phtalimide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avec un halog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nure </a:t>
            </a: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alkyle en milieu basique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0" y="2786058"/>
          <a:ext cx="8572560" cy="2192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CS ChemDraw Drawing" r:id="rId3" imgW="7518960" imgH="1928160" progId="ChemDraw.Document.6.0">
                  <p:embed/>
                </p:oleObj>
              </mc:Choice>
              <mc:Fallback>
                <p:oleObj name="CS ChemDraw Drawing" r:id="rId3" imgW="7518960" imgH="19281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6058"/>
                        <a:ext cx="8572560" cy="2192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071538" y="1000108"/>
          <a:ext cx="7715304" cy="2546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CS ChemDraw Drawing" r:id="rId3" imgW="5376960" imgH="1776240" progId="ChemDraw.Document.6.0">
                  <p:embed/>
                </p:oleObj>
              </mc:Choice>
              <mc:Fallback>
                <p:oleObj name="CS ChemDraw Drawing" r:id="rId3" imgW="5376960" imgH="17762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000108"/>
                        <a:ext cx="7715304" cy="25465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928661" y="3643314"/>
          <a:ext cx="8001057" cy="2325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CS ChemDraw Drawing" r:id="rId5" imgW="5444280" imgH="1592640" progId="ChemDraw.Document.6.0">
                  <p:embed/>
                </p:oleObj>
              </mc:Choice>
              <mc:Fallback>
                <p:oleObj name="CS ChemDraw Drawing" r:id="rId5" imgW="5444280" imgH="15926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1" y="3643314"/>
                        <a:ext cx="8001057" cy="2325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4099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 de la 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:11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357158" y="0"/>
          <a:ext cx="8501090" cy="3187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CS ChemDraw Drawing" r:id="rId3" imgW="5603040" imgH="2102040" progId="ChemDraw.Document.6.0">
                  <p:embed/>
                </p:oleObj>
              </mc:Choice>
              <mc:Fallback>
                <p:oleObj name="CS ChemDraw Drawing" r:id="rId3" imgW="5603040" imgH="21020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0"/>
                        <a:ext cx="8501090" cy="31879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28596" y="3286123"/>
          <a:ext cx="8286808" cy="271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CS ChemDraw Drawing" r:id="rId5" imgW="6906600" imgH="2253600" progId="ChemDraw.Document.6.0">
                  <p:embed/>
                </p:oleObj>
              </mc:Choice>
              <mc:Fallback>
                <p:oleObj name="CS ChemDraw Drawing" r:id="rId5" imgW="6906600" imgH="225360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286123"/>
                        <a:ext cx="8286808" cy="27120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428596" y="1142983"/>
          <a:ext cx="8215370" cy="281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CS ChemDraw Drawing" r:id="rId3" imgW="6204600" imgH="2132280" progId="ChemDraw.Document.6.0">
                  <p:embed/>
                </p:oleObj>
              </mc:Choice>
              <mc:Fallback>
                <p:oleObj name="CS ChemDraw Drawing" r:id="rId3" imgW="6204600" imgH="21322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142983"/>
                        <a:ext cx="8215370" cy="281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662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Transposition de Hofmann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:13</a:t>
            </a:r>
          </a:p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Transformation des amides en amines </a:t>
            </a: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par action du brome en milieu basique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285720" y="2000240"/>
          <a:ext cx="7980435" cy="128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CS ChemDraw Drawing" r:id="rId3" imgW="6419880" imgH="1041840" progId="ChemDraw.Document.6.0">
                  <p:embed/>
                </p:oleObj>
              </mc:Choice>
              <mc:Fallback>
                <p:oleObj name="CS ChemDraw Drawing" r:id="rId3" imgW="6419880" imgH="10418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000240"/>
                        <a:ext cx="7980435" cy="1285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643314"/>
            <a:ext cx="94099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 de la 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:13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57158" y="5072074"/>
          <a:ext cx="8572560" cy="1147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CS ChemDraw Drawing" r:id="rId5" imgW="6248880" imgH="835920" progId="ChemDraw.Document.6.0">
                  <p:embed/>
                </p:oleObj>
              </mc:Choice>
              <mc:Fallback>
                <p:oleObj name="CS ChemDraw Drawing" r:id="rId5" imgW="6248880" imgH="83592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5072074"/>
                        <a:ext cx="8572560" cy="1147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28596" y="428604"/>
          <a:ext cx="8429684" cy="1137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CS ChemDraw Drawing" r:id="rId3" imgW="7306560" imgH="991080" progId="ChemDraw.Document.6.0">
                  <p:embed/>
                </p:oleObj>
              </mc:Choice>
              <mc:Fallback>
                <p:oleObj name="CS ChemDraw Drawing" r:id="rId3" imgW="7306560" imgH="99108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428604"/>
                        <a:ext cx="8429684" cy="1137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714348" y="1714488"/>
          <a:ext cx="7429552" cy="205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CS ChemDraw Drawing" r:id="rId5" imgW="4390200" imgH="1209960" progId="ChemDraw.Document.6.0">
                  <p:embed/>
                </p:oleObj>
              </mc:Choice>
              <mc:Fallback>
                <p:oleObj name="CS ChemDraw Drawing" r:id="rId5" imgW="4390200" imgH="12099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714488"/>
                        <a:ext cx="7429552" cy="20574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357158" y="5286387"/>
          <a:ext cx="8572560" cy="1230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CS ChemDraw Drawing" r:id="rId7" imgW="7179840" imgH="1024920" progId="ChemDraw.Document.6.0">
                  <p:embed/>
                </p:oleObj>
              </mc:Choice>
              <mc:Fallback>
                <p:oleObj name="CS ChemDraw Drawing" r:id="rId7" imgW="7179840" imgH="10249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5286387"/>
                        <a:ext cx="8572560" cy="1230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214942" y="3571876"/>
            <a:ext cx="26436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isocyanate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57158" y="2714620"/>
          <a:ext cx="84439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CS ChemDraw Drawing" r:id="rId3" imgW="4356720" imgH="552960" progId="ChemDraw.Document.6.0">
                  <p:embed/>
                </p:oleObj>
              </mc:Choice>
              <mc:Fallback>
                <p:oleObj name="CS ChemDraw Drawing" r:id="rId3" imgW="4356720" imgH="5529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714620"/>
                        <a:ext cx="844391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285720" y="5072074"/>
          <a:ext cx="8858280" cy="972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CS ChemDraw Drawing" r:id="rId5" imgW="5989680" imgH="653040" progId="ChemDraw.Document.6.0">
                  <p:embed/>
                </p:oleObj>
              </mc:Choice>
              <mc:Fallback>
                <p:oleObj name="CS ChemDraw Drawing" r:id="rId5" imgW="5989680" imgH="6530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072074"/>
                        <a:ext cx="8858280" cy="9724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642918"/>
            <a:ext cx="933941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Synth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 des amines secondaires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:14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Alkylation des amines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      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14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2200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79041" y="1285860"/>
          <a:ext cx="8679239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CS ChemDraw Drawing" r:id="rId3" imgW="6030000" imgH="843840" progId="ChemDraw.Document.6.0">
                  <p:embed/>
                </p:oleObj>
              </mc:Choice>
              <mc:Fallback>
                <p:oleObj name="CS ChemDraw Drawing" r:id="rId3" imgW="6030000" imgH="8438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41" y="1285860"/>
                        <a:ext cx="8679239" cy="1214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373257" y="4357694"/>
          <a:ext cx="8331079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CS ChemDraw Drawing" r:id="rId5" imgW="6211440" imgH="801360" progId="ChemDraw.Document.6.0">
                  <p:embed/>
                </p:oleObj>
              </mc:Choice>
              <mc:Fallback>
                <p:oleObj name="CS ChemDraw Drawing" r:id="rId5" imgW="6211440" imgH="8013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57" y="4357694"/>
                        <a:ext cx="8331079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2881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duction des imines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</a:t>
            </a:r>
            <a:r>
              <a:rPr lang="fr-FR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15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071810"/>
            <a:ext cx="93394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Synth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 des amines tertiaires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  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15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Alkylation de 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ammoniac ou des amines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57166"/>
            <a:ext cx="23233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500174"/>
            <a:ext cx="232332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		   		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1214422"/>
            <a:ext cx="857252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 cours 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int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resse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tude des groupes 	fonctionnels.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Cette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tude concerne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Nomenclature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.n° page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Caract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ristiques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.n° page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thodes de pr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paration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.n° page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activit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é…………………………………………….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n° page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0" y="1285860"/>
          <a:ext cx="9144000" cy="1680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CS ChemDraw Drawing" r:id="rId3" imgW="6670080" imgH="1227600" progId="ChemDraw.Document.6.0">
                  <p:embed/>
                </p:oleObj>
              </mc:Choice>
              <mc:Fallback>
                <p:oleObj name="CS ChemDraw Drawing" r:id="rId3" imgW="6670080" imgH="122760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85860"/>
                        <a:ext cx="9144000" cy="16807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285720" y="4500570"/>
          <a:ext cx="8429684" cy="2274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CS ChemDraw Drawing" r:id="rId5" imgW="5537160" imgH="1503720" progId="ChemDraw.Document.6.0">
                  <p:embed/>
                </p:oleObj>
              </mc:Choice>
              <mc:Fallback>
                <p:oleObj name="CS ChemDraw Drawing" r:id="rId5" imgW="5537160" imgH="15037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500570"/>
                        <a:ext cx="8429684" cy="22741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61446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 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 de la 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6124"/>
            <a:ext cx="720421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Synth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 des amines quaternaires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57158" y="2643182"/>
          <a:ext cx="816927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CS ChemDraw Drawing" r:id="rId3" imgW="4359240" imgH="669960" progId="ChemDraw.Document.6.0">
                  <p:embed/>
                </p:oleObj>
              </mc:Choice>
              <mc:Fallback>
                <p:oleObj name="CS ChemDraw Drawing" r:id="rId3" imgW="4359240" imgH="6699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643182"/>
                        <a:ext cx="8169275" cy="125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0" y="5786454"/>
          <a:ext cx="8929718" cy="864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CS ChemDraw Drawing" r:id="rId5" imgW="6384600" imgH="626400" progId="ChemDraw.Document.6.0">
                  <p:embed/>
                </p:oleObj>
              </mc:Choice>
              <mc:Fallback>
                <p:oleObj name="CS ChemDraw Drawing" r:id="rId5" imgW="6384600" imgH="6264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86454"/>
                        <a:ext cx="8929718" cy="8646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02129" y="0"/>
            <a:ext cx="894187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des amines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:16</a:t>
            </a:r>
            <a:endParaRPr kumimoji="0" lang="fr-FR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des amines primaires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avec l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acide nitreux (HNO</a:t>
            </a:r>
            <a:r>
              <a:rPr kumimoji="0" lang="fr-FR" sz="24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La 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de HNO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avec les amines primaires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conduit aux alcools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4357694"/>
            <a:ext cx="95253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acide nitreux est instable, il est obtenu par action </a:t>
            </a:r>
          </a:p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un acide fort (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HCl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ou H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SO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) sur le nitrite de sodium :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14282" y="2571744"/>
          <a:ext cx="8929718" cy="1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CS ChemDraw Drawing" r:id="rId3" imgW="5569920" imgH="1143000" progId="ChemDraw.Document.6.0">
                  <p:embed/>
                </p:oleObj>
              </mc:Choice>
              <mc:Fallback>
                <p:oleObj name="CS ChemDraw Drawing" r:id="rId3" imgW="5569920" imgH="114300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571744"/>
                        <a:ext cx="8929718" cy="183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0" y="4929198"/>
          <a:ext cx="8929718" cy="146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CS ChemDraw Drawing" r:id="rId5" imgW="6710760" imgH="1106280" progId="ChemDraw.Document.6.0">
                  <p:embed/>
                </p:oleObj>
              </mc:Choice>
              <mc:Fallback>
                <p:oleObj name="CS ChemDraw Drawing" r:id="rId5" imgW="6710760" imgH="11062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29198"/>
                        <a:ext cx="8929718" cy="146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500042"/>
            <a:ext cx="904606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	</a:t>
            </a:r>
            <a:r>
              <a:rPr lang="fr-FR" sz="24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17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1°) 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acide nitreux en pr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sence 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un acide fort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conduit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un groupe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lectrophile </a:t>
            </a: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N=O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1552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2943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500034" y="571480"/>
          <a:ext cx="8358214" cy="183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CS ChemDraw Drawing" r:id="rId3" imgW="5737680" imgH="1254960" progId="ChemDraw.Document.6.0">
                  <p:embed/>
                </p:oleObj>
              </mc:Choice>
              <mc:Fallback>
                <p:oleObj name="CS ChemDraw Drawing" r:id="rId3" imgW="5737680" imgH="125496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571480"/>
                        <a:ext cx="8358214" cy="1837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357158" y="2428868"/>
          <a:ext cx="8429684" cy="1379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CS ChemDraw Drawing" r:id="rId5" imgW="6948000" imgH="1135440" progId="ChemDraw.Document.6.0">
                  <p:embed/>
                </p:oleObj>
              </mc:Choice>
              <mc:Fallback>
                <p:oleObj name="CS ChemDraw Drawing" r:id="rId5" imgW="6948000" imgH="113544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428868"/>
                        <a:ext cx="8429684" cy="13794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285720" y="4143380"/>
          <a:ext cx="8143932" cy="167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CS ChemDraw Drawing" r:id="rId7" imgW="5301360" imgH="1084320" progId="ChemDraw.Document.6.0">
                  <p:embed/>
                </p:oleObj>
              </mc:Choice>
              <mc:Fallback>
                <p:oleObj name="CS ChemDraw Drawing" r:id="rId7" imgW="5301360" imgH="108432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143380"/>
                        <a:ext cx="8143932" cy="1671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0" y="5929330"/>
          <a:ext cx="8786842" cy="999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CS ChemDraw Drawing" r:id="rId9" imgW="6284880" imgH="712080" progId="ChemDraw.Document.6.0">
                  <p:embed/>
                </p:oleObj>
              </mc:Choice>
              <mc:Fallback>
                <p:oleObj name="CS ChemDraw Drawing" r:id="rId9" imgW="6284880" imgH="7120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29330"/>
                        <a:ext cx="8786842" cy="999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108555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278605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455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563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-428660" y="0"/>
            <a:ext cx="1014733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des amines avec les ald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 et les 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tones:	</a:t>
            </a:r>
            <a:r>
              <a:rPr lang="fr-FR" sz="24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  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:18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amines primaires 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agissent avec les ald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et les 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 et conduisent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produits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contenant une double liaison C=N.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Ces produits sont appel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des imines ou bases de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Schiff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0" y="4214818"/>
          <a:ext cx="8858280" cy="1379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CS ChemDraw Drawing" r:id="rId3" imgW="6023160" imgH="946800" progId="ChemDraw.Document.6.0">
                  <p:embed/>
                </p:oleObj>
              </mc:Choice>
              <mc:Fallback>
                <p:oleObj name="CS ChemDraw Drawing" r:id="rId3" imgW="6023160" imgH="9468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14818"/>
                        <a:ext cx="8858280" cy="13799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0" y="1285860"/>
          <a:ext cx="8929719" cy="1728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CS ChemDraw Drawing" r:id="rId3" imgW="6874920" imgH="1327680" progId="ChemDraw.Document.6.0">
                  <p:embed/>
                </p:oleObj>
              </mc:Choice>
              <mc:Fallback>
                <p:oleObj name="CS ChemDraw Drawing" r:id="rId3" imgW="6874920" imgH="13276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85860"/>
                        <a:ext cx="8929719" cy="1728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285720" y="3357562"/>
          <a:ext cx="8286808" cy="2422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CS ChemDraw Drawing" r:id="rId5" imgW="4336200" imgH="1272960" progId="ChemDraw.Document.6.0">
                  <p:embed/>
                </p:oleObj>
              </mc:Choice>
              <mc:Fallback>
                <p:oleObj name="CS ChemDraw Drawing" r:id="rId5" imgW="4336200" imgH="12729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3357562"/>
                        <a:ext cx="8286808" cy="24222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916629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:19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14882" y="1643050"/>
          <a:ext cx="9029118" cy="1614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CS ChemDraw Drawing" r:id="rId3" imgW="7833600" imgH="1405800" progId="ChemDraw.Document.6.0">
                  <p:embed/>
                </p:oleObj>
              </mc:Choice>
              <mc:Fallback>
                <p:oleObj name="CS ChemDraw Drawing" r:id="rId3" imgW="7833600" imgH="140580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82" y="1643050"/>
                        <a:ext cx="9029118" cy="16144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928662" y="3214686"/>
          <a:ext cx="6643702" cy="1739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CS ChemDraw Drawing" r:id="rId5" imgW="5400000" imgH="1405800" progId="ChemDraw.Document.6.0">
                  <p:embed/>
                </p:oleObj>
              </mc:Choice>
              <mc:Fallback>
                <p:oleObj name="CS ChemDraw Drawing" r:id="rId5" imgW="5400000" imgH="140580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3214686"/>
                        <a:ext cx="6643702" cy="1739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0" y="4984442"/>
          <a:ext cx="8786842" cy="1873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CS ChemDraw Drawing" r:id="rId7" imgW="7426440" imgH="1586520" progId="ChemDraw.Document.6.0">
                  <p:embed/>
                </p:oleObj>
              </mc:Choice>
              <mc:Fallback>
                <p:oleObj name="CS ChemDraw Drawing" r:id="rId7" imgW="7426440" imgH="15865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84442"/>
                        <a:ext cx="8786842" cy="1873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888736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Elimination de Hofmann			        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 22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hydroxydes des amines quaternaires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 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composent par chauffage en alc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nes et amines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2543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422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214282" y="785794"/>
          <a:ext cx="8929718" cy="1771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CS ChemDraw Drawing" r:id="rId3" imgW="7362360" imgH="1465920" progId="ChemDraw.Document.6.0">
                  <p:embed/>
                </p:oleObj>
              </mc:Choice>
              <mc:Fallback>
                <p:oleObj name="CS ChemDraw Drawing" r:id="rId3" imgW="7362360" imgH="14659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785794"/>
                        <a:ext cx="8929718" cy="1771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071810"/>
            <a:ext cx="8343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amine quaternaire doit porter un groupement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avec un hydrog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ne en position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0" y="4429132"/>
          <a:ext cx="8858280" cy="17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CS ChemDraw Drawing" r:id="rId5" imgW="7512840" imgH="1484640" progId="ChemDraw.Document.6.0">
                  <p:embed/>
                </p:oleObj>
              </mc:Choice>
              <mc:Fallback>
                <p:oleObj name="CS ChemDraw Drawing" r:id="rId5" imgW="7512840" imgH="148464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29132"/>
                        <a:ext cx="8858280" cy="175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-357222" y="0"/>
            <a:ext cx="9727343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amines aromatiques			        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 23</a:t>
            </a:r>
          </a:p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amines aromatiques sont des compos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</a:t>
            </a: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qui ont leur atome 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azote li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au moins un atome </a:t>
            </a: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de  carbone appartenant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un groupe aromatique (ou aryle). </a:t>
            </a: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 compos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le plus connu est 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aniline.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2285984" y="2857496"/>
          <a:ext cx="4286280" cy="2224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CS ChemDraw Drawing" r:id="rId3" imgW="2978280" imgH="1539360" progId="ChemDraw.Document.6.0">
                  <p:embed/>
                </p:oleObj>
              </mc:Choice>
              <mc:Fallback>
                <p:oleObj name="CS ChemDraw Drawing" r:id="rId3" imgW="2978280" imgH="15393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2857496"/>
                        <a:ext cx="4286280" cy="2224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26567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Basicit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amines aromatiques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 	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 23-24</a:t>
            </a:r>
          </a:p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amines aromatiques sont moins basiques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que les amines aliphatiques car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Le doublet de 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azote est conjugu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avec les doublets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lectrons du noyau aromatiques.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 doublet de 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azote 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est pas disponible pour capter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un proton en outre les amines aromatiques qui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sentent plusieurs formes limites sont stables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plus stables que leurs acides conjugu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Consid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rons le cas de 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aniline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928662" y="4286256"/>
          <a:ext cx="7906926" cy="228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CS ChemDraw Drawing" r:id="rId3" imgW="6613200" imgH="1908000" progId="ChemDraw.Document.6.0">
                  <p:embed/>
                </p:oleObj>
              </mc:Choice>
              <mc:Fallback>
                <p:oleObj name="CS ChemDraw Drawing" r:id="rId3" imgW="6613200" imgH="19080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4286256"/>
                        <a:ext cx="7906926" cy="228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13143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Les amines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Les amines aliphatiques</a:t>
            </a: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 :			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page 5</a:t>
            </a:r>
            <a:r>
              <a:rPr kumimoji="0" 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28662" y="1571612"/>
          <a:ext cx="7534080" cy="4316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CS ChemDraw Drawing" r:id="rId3" imgW="4628520" imgH="1365840" progId="ChemDraw.Document.6.0">
                  <p:embed/>
                </p:oleObj>
              </mc:Choice>
              <mc:Fallback>
                <p:oleObj name="CS ChemDraw Drawing" r:id="rId3" imgW="4628520" imgH="13658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571612"/>
                        <a:ext cx="7534080" cy="43168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571472" y="714356"/>
          <a:ext cx="7358114" cy="2753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CS ChemDraw Drawing" r:id="rId3" imgW="7209000" imgH="2694240" progId="ChemDraw.Document.6.0">
                  <p:embed/>
                </p:oleObj>
              </mc:Choice>
              <mc:Fallback>
                <p:oleObj name="CS ChemDraw Drawing" r:id="rId3" imgW="7209000" imgH="26942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714356"/>
                        <a:ext cx="7358114" cy="27532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0" y="4507524"/>
          <a:ext cx="8501122" cy="2350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CS ChemDraw Drawing" r:id="rId5" imgW="7261560" imgH="2004480" progId="ChemDraw.Document.6.0">
                  <p:embed/>
                </p:oleObj>
              </mc:Choice>
              <mc:Fallback>
                <p:oleObj name="CS ChemDraw Drawing" r:id="rId5" imgW="7261560" imgH="20044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7524"/>
                        <a:ext cx="8501122" cy="23504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0"/>
            <a:ext cx="643958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formes limites de 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aniline sont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14282" y="3071810"/>
            <a:ext cx="89771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paration des amines aromatiques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 	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 25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duction du groupement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nitro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8335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Transposition de Hofmann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amides aromatiques trait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es par le brome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en pr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sence de la soude conduisent aux amines.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1142976" y="2500306"/>
          <a:ext cx="7143768" cy="321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CS ChemDraw Drawing" r:id="rId3" imgW="4819680" imgH="2164680" progId="ChemDraw.Document.6.0">
                  <p:embed/>
                </p:oleObj>
              </mc:Choice>
              <mc:Fallback>
                <p:oleObj name="CS ChemDraw Drawing" r:id="rId3" imgW="4819680" imgH="21646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2500306"/>
                        <a:ext cx="7143768" cy="32146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38590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activit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amines aromatiques	  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 26</a:t>
            </a:r>
            <a:endParaRPr kumimoji="0" lang="fr-FR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Acylation et synth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 de l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taniline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amines aromatiques primaires et secondaires </a:t>
            </a: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agissent avec les halog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nures 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acide les anhydrides </a:t>
            </a: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ou les acides et conduisent aux amides.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0" y="2798823"/>
          <a:ext cx="8572528" cy="405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CS ChemDraw Drawing" r:id="rId3" imgW="7359480" imgH="3476520" progId="ChemDraw.Document.6.0">
                  <p:embed/>
                </p:oleObj>
              </mc:Choice>
              <mc:Fallback>
                <p:oleObj name="CS ChemDraw Drawing" r:id="rId3" imgW="7359480" imgH="34765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98823"/>
                        <a:ext cx="8572528" cy="4059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-344495" y="0"/>
            <a:ext cx="979627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Synth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 des compos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diazoiques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    	 </a:t>
            </a:r>
            <a:r>
              <a:rPr kumimoji="0" lang="fr-FR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 28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amines aromatiques en pr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sence de 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acide nitreux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donnent les sels de diazonium.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928662" y="1928802"/>
          <a:ext cx="7715304" cy="3517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name="CS ChemDraw Drawing" r:id="rId3" imgW="5577840" imgH="2545560" progId="ChemDraw.Document.6.0">
                  <p:embed/>
                </p:oleObj>
              </mc:Choice>
              <mc:Fallback>
                <p:oleObj name="CS ChemDraw Drawing" r:id="rId3" imgW="5577840" imgH="25455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928802"/>
                        <a:ext cx="7715304" cy="3517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500034" y="928670"/>
          <a:ext cx="7572428" cy="2894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CS ChemDraw Drawing" r:id="rId3" imgW="6357960" imgH="2416320" progId="ChemDraw.Document.6.0">
                  <p:embed/>
                </p:oleObj>
              </mc:Choice>
              <mc:Fallback>
                <p:oleObj name="CS ChemDraw Drawing" r:id="rId3" imgW="6357960" imgH="241632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928670"/>
                        <a:ext cx="7572428" cy="28949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0"/>
            <a:ext cx="882966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sels de diazonium sont stables et peuvent être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conserv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en solution.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4214818"/>
            <a:ext cx="91983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des compos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diazoiques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              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 28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sels de diazonium peuvent 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agir avec un certain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nombre de 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actifs conduisant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produits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de substitution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625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428596" y="785794"/>
          <a:ext cx="8358246" cy="543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CS ChemDraw Drawing" r:id="rId3" imgW="7249320" imgH="4709880" progId="ChemDraw.Document.6.0">
                  <p:embed/>
                </p:oleObj>
              </mc:Choice>
              <mc:Fallback>
                <p:oleObj name="CS ChemDraw Drawing" r:id="rId3" imgW="7249320" imgH="47098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785794"/>
                        <a:ext cx="8358246" cy="54383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3071802" y="1500174"/>
          <a:ext cx="3124201" cy="161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CS ChemDraw Drawing" r:id="rId3" imgW="1241280" imgH="639000" progId="ChemDraw.Document.6.0">
                  <p:embed/>
                </p:oleObj>
              </mc:Choice>
              <mc:Fallback>
                <p:oleObj name="CS ChemDraw Drawing" r:id="rId3" imgW="1241280" imgH="63900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1500174"/>
                        <a:ext cx="3124201" cy="1616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427037" y="4071942"/>
          <a:ext cx="8716963" cy="2463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CS ChemDraw Drawing" r:id="rId5" imgW="4287240" imgH="1214280" progId="ChemDraw.Document.6.0">
                  <p:embed/>
                </p:oleObj>
              </mc:Choice>
              <mc:Fallback>
                <p:oleObj name="CS ChemDraw Drawing" r:id="rId5" imgW="4287240" imgH="12142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" y="4071942"/>
                        <a:ext cx="8716963" cy="2463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0"/>
            <a:ext cx="1008160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compos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carbonyl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		             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:30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 groupement carbonyl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est constitu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 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atome            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de carbone doublement li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oxyg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143248"/>
            <a:ext cx="932338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 groupement carbonyle se retrouve dans une vari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 produits qui sont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6396335"/>
            <a:ext cx="8699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Ald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		   				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0" y="428604"/>
          <a:ext cx="8786842" cy="170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CS ChemDraw Drawing" r:id="rId3" imgW="7380360" imgH="1428120" progId="ChemDraw.Document.6.0">
                  <p:embed/>
                </p:oleObj>
              </mc:Choice>
              <mc:Fallback>
                <p:oleObj name="CS ChemDraw Drawing" r:id="rId3" imgW="7380360" imgH="14281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8604"/>
                        <a:ext cx="8786842" cy="170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-500098" y="2714620"/>
            <a:ext cx="28344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Acides </a:t>
            </a:r>
          </a:p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carboxyliques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28992" y="3071810"/>
            <a:ext cx="135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Bookman Old Style" pitchFamily="18" charset="0"/>
              </a:rPr>
              <a:t>Esters</a:t>
            </a:r>
            <a:endParaRPr lang="fr-FR" sz="2800" b="1" dirty="0">
              <a:latin typeface="Bookman Old Style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29454" y="2928934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Bookman Old Style" pitchFamily="18" charset="0"/>
              </a:rPr>
              <a:t>Amides</a:t>
            </a:r>
            <a:endParaRPr lang="fr-FR" sz="2800" b="1" dirty="0">
              <a:latin typeface="Bookman Old Style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29322" y="4143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214282" y="4071942"/>
          <a:ext cx="8072494" cy="184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CS ChemDraw Drawing" r:id="rId5" imgW="6062760" imgH="1384200" progId="ChemDraw.Document.6.0">
                  <p:embed/>
                </p:oleObj>
              </mc:Choice>
              <mc:Fallback>
                <p:oleObj name="CS ChemDraw Drawing" r:id="rId5" imgW="6062760" imgH="138420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4071942"/>
                        <a:ext cx="8072494" cy="18421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6000768"/>
            <a:ext cx="7858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Halog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nures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acides		Anhydrides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000100" y="2857496"/>
          <a:ext cx="7072362" cy="1120019"/>
        </p:xfrm>
        <a:graphic>
          <a:graphicData uri="http://schemas.openxmlformats.org/drawingml/2006/table">
            <a:tbl>
              <a:tblPr/>
              <a:tblGrid>
                <a:gridCol w="3536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6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455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latin typeface="Bookman Old Style"/>
                          <a:ea typeface="Calibri"/>
                          <a:cs typeface="Arial"/>
                        </a:rPr>
                        <a:t>Les aldéhydes</a:t>
                      </a:r>
                      <a:endParaRPr lang="fr-FR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latin typeface="Bookman Old Style"/>
                          <a:ea typeface="Calibri"/>
                          <a:cs typeface="Arial"/>
                        </a:rPr>
                        <a:t>Les cétones</a:t>
                      </a:r>
                      <a:endParaRPr lang="fr-FR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01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>
                        <a:latin typeface="Bookman Old Style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Bookman Old Style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1142976" y="0"/>
          <a:ext cx="2357454" cy="2500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CS ChemDraw Drawing" r:id="rId3" imgW="1295280" imgH="1373760" progId="ChemDraw.Document.6.0">
                  <p:embed/>
                </p:oleObj>
              </mc:Choice>
              <mc:Fallback>
                <p:oleObj name="CS ChemDraw Drawing" r:id="rId3" imgW="1295280" imgH="13737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0"/>
                        <a:ext cx="2357454" cy="2500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5429256" y="0"/>
          <a:ext cx="2643206" cy="2539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CS ChemDraw Drawing" r:id="rId5" imgW="1436760" imgH="1374480" progId="ChemDraw.Document.6.0">
                  <p:embed/>
                </p:oleObj>
              </mc:Choice>
              <mc:Fallback>
                <p:oleObj name="CS ChemDraw Drawing" r:id="rId5" imgW="1436760" imgH="13744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0"/>
                        <a:ext cx="2643206" cy="25391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0" y="2643182"/>
          <a:ext cx="8858280" cy="4679827"/>
        </p:xfrm>
        <a:graphic>
          <a:graphicData uri="http://schemas.openxmlformats.org/drawingml/2006/table">
            <a:tbl>
              <a:tblPr/>
              <a:tblGrid>
                <a:gridCol w="4429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9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982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Arial"/>
                        </a:rPr>
                        <a:t>Le carbone du carbonyle est hybridé sp</a:t>
                      </a:r>
                      <a:r>
                        <a:rPr lang="fr-FR" sz="2400" b="1" baseline="30000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Arial"/>
                        </a:rPr>
                        <a:t>2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Arial"/>
                        </a:rPr>
                        <a:t>, il forme trois liaisons 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Symbol"/>
                          <a:ea typeface="Calibri"/>
                          <a:cs typeface="Arial"/>
                        </a:rPr>
                        <a:t>s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Arial"/>
                        </a:rPr>
                        <a:t> espacée de 120° et une liaison 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Symbol"/>
                          <a:ea typeface="Calibri"/>
                          <a:cs typeface="Arial"/>
                        </a:rPr>
                        <a:t>p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Arial"/>
                        </a:rPr>
                        <a:t>. Le carbone forme une liaison 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Symbol"/>
                          <a:ea typeface="Calibri"/>
                          <a:cs typeface="Arial"/>
                        </a:rPr>
                        <a:t>s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Arial"/>
                        </a:rPr>
                        <a:t> et une liaison 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Symbol"/>
                          <a:ea typeface="Calibri"/>
                          <a:cs typeface="Arial"/>
                        </a:rPr>
                        <a:t>p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Arial"/>
                        </a:rPr>
                        <a:t> avec l’oxygène. 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Arial"/>
                        </a:rPr>
                        <a:t>L’oxygène est plus électronégatif que le carbone attire vers lui les électrons de la liaison 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Symbol"/>
                          <a:ea typeface="Calibri"/>
                          <a:cs typeface="Arial"/>
                        </a:rPr>
                        <a:t>p. 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Arial"/>
                        </a:rPr>
                        <a:t>Le carbone a une charge partielle positive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Symbol"/>
                          <a:ea typeface="Calibri"/>
                          <a:cs typeface="Arial"/>
                        </a:rPr>
                        <a:t> d(+)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Arial"/>
                        </a:rPr>
                        <a:t> et l'oxygène une charge partielle négative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Symbol"/>
                          <a:ea typeface="Calibri"/>
                          <a:cs typeface="Arial"/>
                        </a:rPr>
                        <a:t>  d(-).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Arial"/>
                        </a:rPr>
                        <a:t> La double liaison C=O est polarisée.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357158" y="571480"/>
          <a:ext cx="3357586" cy="211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CS ChemDraw Drawing" r:id="rId3" imgW="1731960" imgH="1086840" progId="ChemDraw.Document.6.0">
                  <p:embed/>
                </p:oleObj>
              </mc:Choice>
              <mc:Fallback>
                <p:oleObj name="CS ChemDraw Drawing" r:id="rId3" imgW="1731960" imgH="10868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571480"/>
                        <a:ext cx="3357586" cy="2116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4429124" y="785794"/>
          <a:ext cx="4429156" cy="1324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CS ChemDraw Drawing" r:id="rId5" imgW="3384720" imgH="1017000" progId="ChemDraw.Document.6.0">
                  <p:embed/>
                </p:oleObj>
              </mc:Choice>
              <mc:Fallback>
                <p:oleObj name="CS ChemDraw Drawing" r:id="rId5" imgW="3384720" imgH="10170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785794"/>
                        <a:ext cx="4429156" cy="13243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0"/>
            <a:ext cx="9288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Caract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ristiques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:31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428605"/>
            <a:ext cx="8643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Les amines aromatiques :      			     page : 5				 </a:t>
            </a:r>
            <a:endParaRPr lang="fr-FR" sz="28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571472" y="1857364"/>
          <a:ext cx="8108001" cy="344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CS ChemDraw Drawing" r:id="rId3" imgW="3387600" imgH="1437120" progId="ChemDraw.Document.6.0">
                  <p:embed/>
                </p:oleObj>
              </mc:Choice>
              <mc:Fallback>
                <p:oleObj name="CS ChemDraw Drawing" r:id="rId3" imgW="3387600" imgH="14371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857364"/>
                        <a:ext cx="8108001" cy="344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642910" y="2214554"/>
          <a:ext cx="7929586" cy="1746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CS ChemDraw Drawing" r:id="rId3" imgW="5024160" imgH="1111680" progId="ChemDraw.Document.6.0">
                  <p:embed/>
                </p:oleObj>
              </mc:Choice>
              <mc:Fallback>
                <p:oleObj name="CS ChemDraw Drawing" r:id="rId3" imgW="5024160" imgH="11116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214554"/>
                        <a:ext cx="7929586" cy="1746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500034" y="4561420"/>
          <a:ext cx="8143900" cy="229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" name="CS ChemDraw Drawing" r:id="rId5" imgW="5260680" imgH="1486800" progId="ChemDraw.Document.6.0">
                  <p:embed/>
                </p:oleObj>
              </mc:Choice>
              <mc:Fallback>
                <p:oleObj name="CS ChemDraw Drawing" r:id="rId5" imgW="5260680" imgH="14868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561420"/>
                        <a:ext cx="8143900" cy="22965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Pr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paration des ald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 et des c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</a:t>
            </a:r>
            <a:endParaRPr kumimoji="0" lang="fr-FR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Oxydation des alcools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			 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:32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oxydation des alcools primaires et secondaires par KMnO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ou K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Cr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7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conduit respectivement aux ald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 et aux 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-1"/>
            <a:ext cx="9144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oxydation des alcools primaires 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cessite un contrôle rigoureux des conditions de la 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car les ald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 sont 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ducteurs et peuvent durant 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oxydation des alcools primaires conduire aux acides carboxyliques.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0" y="3429000"/>
          <a:ext cx="8429652" cy="1449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CS ChemDraw Drawing" r:id="rId3" imgW="7424280" imgH="1270800" progId="ChemDraw.Document.6.0">
                  <p:embed/>
                </p:oleObj>
              </mc:Choice>
              <mc:Fallback>
                <p:oleObj name="CS ChemDraw Drawing" r:id="rId3" imgW="7424280" imgH="12708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8429652" cy="1449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0" y="2428868"/>
          <a:ext cx="9144000" cy="171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CS ChemDraw Drawing" r:id="rId3" imgW="5920560" imgH="1242360" progId="ChemDraw.Document.6.0">
                  <p:embed/>
                </p:oleObj>
              </mc:Choice>
              <mc:Fallback>
                <p:oleObj name="CS ChemDraw Drawing" r:id="rId3" imgW="5920560" imgH="12423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28868"/>
                        <a:ext cx="9144000" cy="1717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0" y="4500569"/>
          <a:ext cx="8715404" cy="1616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CS ChemDraw Drawing" r:id="rId5" imgW="6944400" imgH="1283760" progId="ChemDraw.Document.6.0">
                  <p:embed/>
                </p:oleObj>
              </mc:Choice>
              <mc:Fallback>
                <p:oleObj name="CS ChemDraw Drawing" r:id="rId5" imgW="6944400" imgH="12837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0569"/>
                        <a:ext cx="8715404" cy="16161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Hydrolyse des alcynes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 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:34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hydrolyse de 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tyl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ne ou des alcynes en pr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sence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un 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lange de HgSO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, H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SO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conduit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tald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 et aux 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0" y="2571744"/>
          <a:ext cx="8929718" cy="1404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CS ChemDraw Drawing" r:id="rId3" imgW="7761600" imgH="1208520" progId="ChemDraw.Document.6.0">
                  <p:embed/>
                </p:oleObj>
              </mc:Choice>
              <mc:Fallback>
                <p:oleObj name="CS ChemDraw Drawing" r:id="rId3" imgW="7761600" imgH="120852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71744"/>
                        <a:ext cx="8929718" cy="14045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0" y="4500570"/>
          <a:ext cx="8715404" cy="137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CS ChemDraw Drawing" r:id="rId5" imgW="7761600" imgH="1208520" progId="ChemDraw.Document.6.0">
                  <p:embed/>
                </p:oleObj>
              </mc:Choice>
              <mc:Fallback>
                <p:oleObj name="CS ChemDraw Drawing" r:id="rId5" imgW="7761600" imgH="12085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0570"/>
                        <a:ext cx="8715404" cy="137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Ozonolyse des alc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:34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oxydation des alc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nes conduit aux ald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 ou aux 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135729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428596" y="1928802"/>
          <a:ext cx="6786578" cy="2402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CS ChemDraw Drawing" r:id="rId3" imgW="3762720" imgH="1324800" progId="ChemDraw.Document.6.0">
                  <p:embed/>
                </p:oleObj>
              </mc:Choice>
              <mc:Fallback>
                <p:oleObj name="CS ChemDraw Drawing" r:id="rId3" imgW="3762720" imgH="132480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928802"/>
                        <a:ext cx="6786578" cy="24029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857224" y="4635750"/>
          <a:ext cx="6215074" cy="2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CS ChemDraw Drawing" r:id="rId5" imgW="3183840" imgH="1136160" progId="ChemDraw.Document.6.0">
                  <p:embed/>
                </p:oleObj>
              </mc:Choice>
              <mc:Fallback>
                <p:oleObj name="CS ChemDraw Drawing" r:id="rId5" imgW="3183840" imgH="11361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635750"/>
                        <a:ext cx="6215074" cy="2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activit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c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 et des ald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u="sng" dirty="0" smtClean="0"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Pages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:36-37</a:t>
            </a: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1866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285728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 carbone du carbonyle  des ald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 est plus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lectrophile que celui des 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7825" name="Object 1"/>
          <p:cNvGraphicFramePr>
            <a:graphicFrameLocks noChangeAspect="1"/>
          </p:cNvGraphicFramePr>
          <p:nvPr/>
        </p:nvGraphicFramePr>
        <p:xfrm>
          <a:off x="571472" y="2786058"/>
          <a:ext cx="8286808" cy="1970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CS ChemDraw Drawing" r:id="rId3" imgW="5967000" imgH="1419120" progId="ChemDraw.Document.6.0">
                  <p:embed/>
                </p:oleObj>
              </mc:Choice>
              <mc:Fallback>
                <p:oleObj name="CS ChemDraw Drawing" r:id="rId3" imgW="5967000" imgH="14191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786058"/>
                        <a:ext cx="8286808" cy="19700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285728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addition sur le groupement carbonyle</a:t>
            </a:r>
            <a:endParaRPr kumimoji="0" lang="fr-FR" sz="2400" b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Addition nucl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ophile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formation de la liaison Carbone-Carbone						page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37</a:t>
            </a:r>
            <a:endParaRPr kumimoji="0" lang="fr-FR" sz="2400" b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Addition des r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actifs de Grignard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 	page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:38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compos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organomagn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siens ou 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actifs de Grignard, sont des substances qui pr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sentent une liaison carbone-magn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sium C-Mg. le carbone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tant plus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lectron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gatif que le 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tal auquel il est li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, a la densit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lectronique la plus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lev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 d(-)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C-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Mg</a:t>
            </a:r>
            <a:r>
              <a:rPr kumimoji="0" lang="fr-FR" sz="2400" b="1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(+)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. La structure des organomagn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siens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8849" name="Object 1"/>
          <p:cNvGraphicFramePr>
            <a:graphicFrameLocks noChangeAspect="1"/>
          </p:cNvGraphicFramePr>
          <p:nvPr/>
        </p:nvGraphicFramePr>
        <p:xfrm>
          <a:off x="0" y="4286256"/>
          <a:ext cx="8858280" cy="214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CS ChemDraw Drawing" r:id="rId3" imgW="5328000" imgH="1297080" progId="ChemDraw.Document.6.0">
                  <p:embed/>
                </p:oleObj>
              </mc:Choice>
              <mc:Fallback>
                <p:oleObj name="CS ChemDraw Drawing" r:id="rId3" imgW="5328000" imgH="12970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86256"/>
                        <a:ext cx="8858280" cy="2147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285719" y="714356"/>
          <a:ext cx="8858281" cy="606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CS ChemDraw Drawing" r:id="rId3" imgW="6568200" imgH="458280" progId="ChemDraw.Document.6.0">
                  <p:embed/>
                </p:oleObj>
              </mc:Choice>
              <mc:Fallback>
                <p:oleObj name="CS ChemDraw Drawing" r:id="rId3" imgW="6568200" imgH="4582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19" y="714356"/>
                        <a:ext cx="8858281" cy="606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3" name="Object 1"/>
          <p:cNvGraphicFramePr>
            <a:graphicFrameLocks noChangeAspect="1"/>
          </p:cNvGraphicFramePr>
          <p:nvPr/>
        </p:nvGraphicFramePr>
        <p:xfrm>
          <a:off x="0" y="3357562"/>
          <a:ext cx="8643966" cy="287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2" name="CS ChemDraw Drawing" r:id="rId5" imgW="7133760" imgH="2385720" progId="ChemDraw.Document.6.0">
                  <p:embed/>
                </p:oleObj>
              </mc:Choice>
              <mc:Fallback>
                <p:oleObj name="CS ChemDraw Drawing" r:id="rId5" imgW="7133760" imgH="23857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7562"/>
                        <a:ext cx="8643966" cy="28765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716734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Pr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paration des organomagn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siens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1571612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Addition sur le formald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			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38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Formation des alcools primaires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57158" y="264318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0" y="2143116"/>
          <a:ext cx="9144000" cy="1203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CS ChemDraw Drawing" r:id="rId3" imgW="6233400" imgH="813960" progId="ChemDraw.Document.6.0">
                  <p:embed/>
                </p:oleObj>
              </mc:Choice>
              <mc:Fallback>
                <p:oleObj name="CS ChemDraw Drawing" r:id="rId3" imgW="6233400" imgH="8139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43116"/>
                        <a:ext cx="9144000" cy="12037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0" y="4643446"/>
          <a:ext cx="9144000" cy="2005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CS ChemDraw Drawing" r:id="rId5" imgW="6759720" imgH="1477800" progId="ChemDraw.Document.6.0">
                  <p:embed/>
                </p:oleObj>
              </mc:Choice>
              <mc:Fallback>
                <p:oleObj name="CS ChemDraw Drawing" r:id="rId5" imgW="6759720" imgH="14778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43446"/>
                        <a:ext cx="9144000" cy="20059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571480"/>
            <a:ext cx="728116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Addition sur les ald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Formation des alcools secondaires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57158" y="3500438"/>
            <a:ext cx="68150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Addition sur les c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tones:</a:t>
            </a: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Formation des alcools tertiaires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0" y="1285860"/>
          <a:ext cx="8929718" cy="183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CS ChemDraw Drawing" r:id="rId3" imgW="5528520" imgH="1136160" progId="ChemDraw.Document.6.0">
                  <p:embed/>
                </p:oleObj>
              </mc:Choice>
              <mc:Fallback>
                <p:oleObj name="CS ChemDraw Drawing" r:id="rId3" imgW="5528520" imgH="11361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85860"/>
                        <a:ext cx="8929718" cy="183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0" y="5357826"/>
          <a:ext cx="8924255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CS ChemDraw Drawing" r:id="rId5" imgW="5492160" imgH="697680" progId="ChemDraw.Document.6.0">
                  <p:embed/>
                </p:oleObj>
              </mc:Choice>
              <mc:Fallback>
                <p:oleObj name="CS ChemDraw Drawing" r:id="rId5" imgW="5492160" imgH="6976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7826"/>
                        <a:ext cx="8924255" cy="1143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-357222" y="1"/>
            <a:ext cx="162192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Addition sur les sels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tyl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r>
              <a:rPr lang="fr-FR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:39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-357222" y="4357694"/>
            <a:ext cx="11358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paration des sels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alcynes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 </a:t>
            </a:r>
            <a:r>
              <a:rPr lang="fr-FR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:39-40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77591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Structure des amines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Configuration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lectronique de 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azote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00034" y="1643050"/>
          <a:ext cx="7835856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CS ChemDraw Drawing" r:id="rId3" imgW="6053400" imgH="714240" progId="ChemDraw.Document.6.0">
                  <p:embed/>
                </p:oleObj>
              </mc:Choice>
              <mc:Fallback>
                <p:oleObj name="CS ChemDraw Drawing" r:id="rId3" imgW="6053400" imgH="7142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643050"/>
                        <a:ext cx="7835856" cy="1643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928662" y="3429000"/>
          <a:ext cx="7437956" cy="2809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CS ChemDraw Drawing" r:id="rId5" imgW="3111840" imgH="1182600" progId="ChemDraw.Document.6.0">
                  <p:embed/>
                </p:oleObj>
              </mc:Choice>
              <mc:Fallback>
                <p:oleObj name="CS ChemDraw Drawing" r:id="rId5" imgW="3111840" imgH="118260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3429000"/>
                        <a:ext cx="7437956" cy="2809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214282" y="571480"/>
          <a:ext cx="8929718" cy="2086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3" name="CS ChemDraw Drawing" r:id="rId3" imgW="6685920" imgH="1558800" progId="ChemDraw.Document.6.0">
                  <p:embed/>
                </p:oleObj>
              </mc:Choice>
              <mc:Fallback>
                <p:oleObj name="CS ChemDraw Drawing" r:id="rId3" imgW="6685920" imgH="155880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571480"/>
                        <a:ext cx="8929718" cy="20861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5" name="Object 1"/>
          <p:cNvGraphicFramePr>
            <a:graphicFrameLocks noChangeAspect="1"/>
          </p:cNvGraphicFramePr>
          <p:nvPr/>
        </p:nvGraphicFramePr>
        <p:xfrm>
          <a:off x="214282" y="2428868"/>
          <a:ext cx="8929718" cy="4429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name="CS ChemDraw Drawing" r:id="rId5" imgW="6606000" imgH="4141800" progId="ChemDraw.Document.6.0">
                  <p:embed/>
                </p:oleObj>
              </mc:Choice>
              <mc:Fallback>
                <p:oleObj name="CS ChemDraw Drawing" r:id="rId5" imgW="6606000" imgH="41418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428868"/>
                        <a:ext cx="8929718" cy="4429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0"/>
            <a:ext cx="946925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Addition de 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acide cyanhydrique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page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39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714612" y="2143116"/>
            <a:ext cx="290656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5743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de Wittig				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 41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			 	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Cette 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transforme les ald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 et les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 en alc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nes. La double liaison C=O devient C=C. Les 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actifs utilis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sont les ylures de phosphore.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0" y="3143248"/>
          <a:ext cx="9144000" cy="314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name="CS ChemDraw Drawing" r:id="rId3" imgW="7689240" imgH="2193840" progId="ChemDraw.Document.6.0">
                  <p:embed/>
                </p:oleObj>
              </mc:Choice>
              <mc:Fallback>
                <p:oleObj name="CS ChemDraw Drawing" r:id="rId3" imgW="7689240" imgH="21938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43248"/>
                        <a:ext cx="9144000" cy="3143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0" y="1000108"/>
          <a:ext cx="8572528" cy="167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name="CS ChemDraw Drawing" r:id="rId3" imgW="6630480" imgH="1286640" progId="ChemDraw.Document.6.0">
                  <p:embed/>
                </p:oleObj>
              </mc:Choice>
              <mc:Fallback>
                <p:oleObj name="CS ChemDraw Drawing" r:id="rId3" imgW="6630480" imgH="12866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00108"/>
                        <a:ext cx="8572528" cy="1673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3" name="Object 1"/>
          <p:cNvGraphicFramePr>
            <a:graphicFrameLocks noChangeAspect="1"/>
          </p:cNvGraphicFramePr>
          <p:nvPr/>
        </p:nvGraphicFramePr>
        <p:xfrm>
          <a:off x="785786" y="3357562"/>
          <a:ext cx="7858180" cy="303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name="CS ChemDraw Drawing" r:id="rId5" imgW="5793840" imgH="2229120" progId="ChemDraw.Document.6.0">
                  <p:embed/>
                </p:oleObj>
              </mc:Choice>
              <mc:Fallback>
                <p:oleObj name="CS ChemDraw Drawing" r:id="rId5" imgW="5793840" imgH="22291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3357562"/>
                        <a:ext cx="7858180" cy="303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-314038" y="0"/>
            <a:ext cx="945803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paration des ylures de phosphore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tape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pr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paration du sel de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phosphonium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2786058"/>
            <a:ext cx="94051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tape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pr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paration de 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ylure de phosphore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3905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 de la 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de Wittig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ylure avec la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 avec formation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un 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rocycle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4 cha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î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nons ensuite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composition de ce cycle.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0" y="3286124"/>
          <a:ext cx="9144000" cy="307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CS ChemDraw Drawing" r:id="rId3" imgW="6854760" imgH="2309040" progId="ChemDraw.Document.6.0">
                  <p:embed/>
                </p:oleObj>
              </mc:Choice>
              <mc:Fallback>
                <p:oleObj name="CS ChemDraw Drawing" r:id="rId3" imgW="6854760" imgH="230904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86124"/>
                        <a:ext cx="9144000" cy="3073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Addition de 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eau et des alcools, formation de la liaison C-O								  					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:42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avec H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addition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eau ou hydratation des ald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 et des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 conduit aux hydrates.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9089" name="Object 1"/>
          <p:cNvGraphicFramePr>
            <a:graphicFrameLocks noChangeAspect="1"/>
          </p:cNvGraphicFramePr>
          <p:nvPr/>
        </p:nvGraphicFramePr>
        <p:xfrm>
          <a:off x="0" y="3714752"/>
          <a:ext cx="9144000" cy="278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name="CS ChemDraw Drawing" r:id="rId3" imgW="7198560" imgH="2005560" progId="ChemDraw.Document.6.0">
                  <p:embed/>
                </p:oleObj>
              </mc:Choice>
              <mc:Fallback>
                <p:oleObj name="CS ChemDraw Drawing" r:id="rId3" imgW="7198560" imgH="20055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14752"/>
                        <a:ext cx="9144000" cy="2786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7521" name="Object 1"/>
          <p:cNvGraphicFramePr>
            <a:graphicFrameLocks noChangeAspect="1"/>
          </p:cNvGraphicFramePr>
          <p:nvPr/>
        </p:nvGraphicFramePr>
        <p:xfrm>
          <a:off x="0" y="642918"/>
          <a:ext cx="8358214" cy="2535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3" name="CS ChemDraw Drawing" r:id="rId3" imgW="6634800" imgH="2005560" progId="ChemDraw.Document.6.0">
                  <p:embed/>
                </p:oleObj>
              </mc:Choice>
              <mc:Fallback>
                <p:oleObj name="CS ChemDraw Drawing" r:id="rId3" imgW="6634800" imgH="20055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2918"/>
                        <a:ext cx="8358214" cy="25357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3857628"/>
            <a:ext cx="121590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 bmk="OLE_LINK5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 bmk="OLE_LINK5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 bmk="OLE_LINK5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 bmk="OLE_LINK5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endParaRPr kumimoji="0" lang="fr-FR" sz="2800" b="0" i="0" u="none" strike="noStrike" cap="none" normalizeH="0" baseline="0" dirty="0" smtClean="0" bmk="OLE_LINK5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 bmk="OLE_LINK5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smtClean="0" bmk="OLE_LINK5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fr-FR" sz="2800" b="0" i="0" u="none" strike="noStrike" cap="none" normalizeH="0" baseline="0" dirty="0" smtClean="0" bmk="OLE_LINK5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0" i="0" u="none" strike="noStrike" cap="none" normalizeH="0" baseline="0" dirty="0" smtClean="0" bmk="OLE_LINK5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 bmk="OLE_LINK5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</a:t>
            </a:r>
            <a:r>
              <a:rPr kumimoji="0" lang="fr-FR" sz="2800" b="0" i="0" u="none" strike="noStrike" cap="none" normalizeH="0" baseline="0" dirty="0" smtClean="0" bmk="OLE_LINK5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 bmk="OLE_LINK5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hydratation est catalys</a:t>
            </a:r>
            <a:r>
              <a:rPr kumimoji="0" lang="fr-FR" sz="2800" b="0" i="0" u="none" strike="noStrike" cap="none" normalizeH="0" baseline="0" dirty="0" smtClean="0" bmk="OLE_LINK5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 bmk="OLE_LINK5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 par les</a:t>
            </a: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 bmk="OLE_LINK5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acides et les bases.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35365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Catalyse acide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357158" y="1428736"/>
          <a:ext cx="8245476" cy="3463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7" name="CS ChemDraw Drawing" r:id="rId3" imgW="6209280" imgH="2612160" progId="ChemDraw.Document.6.0">
                  <p:embed/>
                </p:oleObj>
              </mc:Choice>
              <mc:Fallback>
                <p:oleObj name="CS ChemDraw Drawing" r:id="rId3" imgW="6209280" imgH="26121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428736"/>
                        <a:ext cx="8245476" cy="3463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2867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391645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Catalyse basique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9569" name="Object 1"/>
          <p:cNvGraphicFramePr>
            <a:graphicFrameLocks noChangeAspect="1"/>
          </p:cNvGraphicFramePr>
          <p:nvPr/>
        </p:nvGraphicFramePr>
        <p:xfrm>
          <a:off x="0" y="1928802"/>
          <a:ext cx="8860863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1" name="CS ChemDraw Drawing" r:id="rId4" imgW="7577640" imgH="1413360" progId="ChemDraw.Document.6.0">
                  <p:embed/>
                </p:oleObj>
              </mc:Choice>
              <mc:Fallback>
                <p:oleObj name="CS ChemDraw Drawing" r:id="rId4" imgW="7577640" imgH="14133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28802"/>
                        <a:ext cx="8860863" cy="1643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1524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avec les alcools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 					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42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addition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une mol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cule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alcool avec les ald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 et les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 conduit respectivement aux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miac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tals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et aux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mic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tals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0593" name="Object 1"/>
          <p:cNvGraphicFramePr>
            <a:graphicFrameLocks noChangeAspect="1"/>
          </p:cNvGraphicFramePr>
          <p:nvPr/>
        </p:nvGraphicFramePr>
        <p:xfrm>
          <a:off x="0" y="3357562"/>
          <a:ext cx="8945106" cy="157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5" name="CS ChemDraw Drawing" r:id="rId3" imgW="7788600" imgH="1378080" progId="ChemDraw.Document.6.0">
                  <p:embed/>
                </p:oleObj>
              </mc:Choice>
              <mc:Fallback>
                <p:oleObj name="CS ChemDraw Drawing" r:id="rId3" imgW="7788600" imgH="13780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7562"/>
                        <a:ext cx="8945106" cy="1571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-2143172" y="5143512"/>
            <a:ext cx="105015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								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miac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tal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0" y="1000108"/>
          <a:ext cx="9287092" cy="1614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CS ChemDraw Drawing" r:id="rId3" imgW="7881480" imgH="1378080" progId="ChemDraw.Document.6.0">
                  <p:embed/>
                </p:oleObj>
              </mc:Choice>
              <mc:Fallback>
                <p:oleObj name="CS ChemDraw Drawing" r:id="rId3" imgW="7881480" imgH="13780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00108"/>
                        <a:ext cx="9287092" cy="16144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3214686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							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   								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mic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tal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 est le même que pr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demment. Les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miac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tals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et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mic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tals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agissent avec une deuxi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me mol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cule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alcool et conduisent respectivement aux ac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tals et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tals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1000108"/>
          <a:ext cx="8929751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CS ChemDraw Drawing" r:id="rId3" imgW="4678560" imgH="927360" progId="ChemDraw.Document.6.0">
                  <p:embed/>
                </p:oleObj>
              </mc:Choice>
              <mc:Fallback>
                <p:oleObj name="CS ChemDraw Drawing" r:id="rId3" imgW="4678560" imgH="9273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00108"/>
                        <a:ext cx="8929751" cy="2071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1000101" y="3357562"/>
          <a:ext cx="7148264" cy="19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CS ChemDraw Drawing" r:id="rId5" imgW="3092040" imgH="834480" progId="ChemDraw.Document.6.0">
                  <p:embed/>
                </p:oleObj>
              </mc:Choice>
              <mc:Fallback>
                <p:oleObj name="CS ChemDraw Drawing" r:id="rId5" imgW="3092040" imgH="8344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1" y="3357562"/>
                        <a:ext cx="7148264" cy="193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742094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* Des bases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 elles captent un proton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111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0" y="571480"/>
          <a:ext cx="8789520" cy="157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1" name="CS ChemDraw Drawing" r:id="rId3" imgW="7678800" imgH="1381320" progId="ChemDraw.Document.6.0">
                  <p:embed/>
                </p:oleObj>
              </mc:Choice>
              <mc:Fallback>
                <p:oleObj name="CS ChemDraw Drawing" r:id="rId3" imgW="7678800" imgH="13813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480"/>
                        <a:ext cx="8789520" cy="1571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5286380" y="2143116"/>
            <a:ext cx="3425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Cétal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diéthylcétal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0" y="3357562"/>
            <a:ext cx="74094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 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Cette 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est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galement catalys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 </a:t>
            </a: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par les acides.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5713" name="Object 1"/>
          <p:cNvGraphicFramePr>
            <a:graphicFrameLocks noChangeAspect="1"/>
          </p:cNvGraphicFramePr>
          <p:nvPr/>
        </p:nvGraphicFramePr>
        <p:xfrm>
          <a:off x="571472" y="928670"/>
          <a:ext cx="7748588" cy="4711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5" name="CS ChemDraw Drawing" r:id="rId3" imgW="6154560" imgH="3740400" progId="ChemDraw.Document.6.0">
                  <p:embed/>
                </p:oleObj>
              </mc:Choice>
              <mc:Fallback>
                <p:oleObj name="CS ChemDraw Drawing" r:id="rId3" imgW="6154560" imgH="37404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928670"/>
                        <a:ext cx="7748588" cy="47117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28572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avec les compos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azot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formation de la liaison carbone-azote.					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44</a:t>
            </a: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compos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azot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de type A-NH</a:t>
            </a:r>
            <a:r>
              <a:rPr kumimoji="0" lang="fr-FR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(A=alkyles, aryles, OH,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etc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) se condensent avec les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 et les ald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 avec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limination de 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eau.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6737" name="Object 1"/>
          <p:cNvGraphicFramePr>
            <a:graphicFrameLocks noChangeAspect="1"/>
          </p:cNvGraphicFramePr>
          <p:nvPr/>
        </p:nvGraphicFramePr>
        <p:xfrm>
          <a:off x="642910" y="2000240"/>
          <a:ext cx="7858148" cy="451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9" name="CS ChemDraw Drawing" r:id="rId3" imgW="6913800" imgH="3974400" progId="ChemDraw.Document.6.0">
                  <p:embed/>
                </p:oleObj>
              </mc:Choice>
              <mc:Fallback>
                <p:oleObj name="CS ChemDraw Drawing" r:id="rId3" imgW="6913800" imgH="39744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000240"/>
                        <a:ext cx="7858148" cy="45145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2881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Exemple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45</a:t>
            </a:r>
          </a:p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1°) Condensation avec les amines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761" name="Object 1"/>
          <p:cNvGraphicFramePr>
            <a:graphicFrameLocks noChangeAspect="1"/>
          </p:cNvGraphicFramePr>
          <p:nvPr/>
        </p:nvGraphicFramePr>
        <p:xfrm>
          <a:off x="1857356" y="2428868"/>
          <a:ext cx="6000792" cy="381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3" name="CS ChemDraw Drawing" r:id="rId3" imgW="4906800" imgH="3113280" progId="ChemDraw.Document.6.0">
                  <p:embed/>
                </p:oleObj>
              </mc:Choice>
              <mc:Fallback>
                <p:oleObj name="CS ChemDraw Drawing" r:id="rId3" imgW="4906800" imgH="31132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2428868"/>
                        <a:ext cx="6000792" cy="3812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857232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2°) condensation avec 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hydroxylamine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8785" name="Object 1"/>
          <p:cNvGraphicFramePr>
            <a:graphicFrameLocks noChangeAspect="1"/>
          </p:cNvGraphicFramePr>
          <p:nvPr/>
        </p:nvGraphicFramePr>
        <p:xfrm>
          <a:off x="428596" y="2714620"/>
          <a:ext cx="8389996" cy="2000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7" name="CS ChemDraw Drawing" r:id="rId3" imgW="6886800" imgH="1644840" progId="ChemDraw.Document.6.0">
                  <p:embed/>
                </p:oleObj>
              </mc:Choice>
              <mc:Fallback>
                <p:oleObj name="CS ChemDraw Drawing" r:id="rId3" imgW="6886800" imgH="16448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714620"/>
                        <a:ext cx="8389996" cy="2000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-1143040" y="4857760"/>
            <a:ext cx="96295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								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oxime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sur le carbone en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 et ald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					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pages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47-48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 et ald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hydrog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nes en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a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des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 et ald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 sont acides car ils sont soumis aux effets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lectroniques attracteurs des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lectrons du groupement carbonyle(C=O). En outre La base conjugu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 obtenue est stabilis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 par 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sonance.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9809" name="Object 1"/>
          <p:cNvGraphicFramePr>
            <a:graphicFrameLocks noChangeAspect="1"/>
          </p:cNvGraphicFramePr>
          <p:nvPr/>
        </p:nvGraphicFramePr>
        <p:xfrm>
          <a:off x="500034" y="3286124"/>
          <a:ext cx="8072462" cy="4343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1" name="CS ChemDraw Drawing" r:id="rId3" imgW="7496640" imgH="4024800" progId="ChemDraw.Document.6.0">
                  <p:embed/>
                </p:oleObj>
              </mc:Choice>
              <mc:Fallback>
                <p:oleObj name="CS ChemDraw Drawing" r:id="rId3" imgW="7496640" imgH="40248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286124"/>
                        <a:ext cx="8072462" cy="4343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0" y="3929066"/>
          <a:ext cx="9144000" cy="1927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7" name="CS ChemDraw Drawing" r:id="rId3" imgW="5708520" imgH="1211760" progId="ChemDraw.Document.6.0">
                  <p:embed/>
                </p:oleObj>
              </mc:Choice>
              <mc:Fallback>
                <p:oleObj name="CS ChemDraw Drawing" r:id="rId3" imgW="5708520" imgH="121176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29066"/>
                        <a:ext cx="9144000" cy="19276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Equilibre tautom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pages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:47-49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La tautom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rie correspond au passage de la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 ou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ald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 poss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dant un hydrog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ne en position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(la position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correspond au carbone li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au carbone du groupement carbonyle)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nol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. Dans ce processus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hydrog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ne en position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migre vers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oxyg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ne de la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 ou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ald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hyde. La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 ou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ald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 est en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quilibre avec son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nol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1" y="21429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halog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nation des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 et ald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 se fait</a:t>
            </a:r>
          </a:p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sur la forme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nolique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1857" name="Object 1"/>
          <p:cNvGraphicFramePr>
            <a:graphicFrameLocks noChangeAspect="1"/>
          </p:cNvGraphicFramePr>
          <p:nvPr/>
        </p:nvGraphicFramePr>
        <p:xfrm>
          <a:off x="642909" y="1928802"/>
          <a:ext cx="8134853" cy="4000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9" name="CS ChemDraw Drawing" r:id="rId3" imgW="6420960" imgH="3148560" progId="ChemDraw.Document.6.0">
                  <p:embed/>
                </p:oleObj>
              </mc:Choice>
              <mc:Fallback>
                <p:oleObj name="CS ChemDraw Drawing" r:id="rId3" imgW="6420960" imgH="31485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09" y="1928802"/>
                        <a:ext cx="8134853" cy="4000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haloforme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pages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:49-50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En pr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sence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un exc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de brome les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 avec un groupe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thyle en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du carbonyle se transforment en acides carboxyliques.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2881" name="Object 1"/>
          <p:cNvGraphicFramePr>
            <a:graphicFrameLocks noChangeAspect="1"/>
          </p:cNvGraphicFramePr>
          <p:nvPr/>
        </p:nvGraphicFramePr>
        <p:xfrm>
          <a:off x="428596" y="3286124"/>
          <a:ext cx="8429684" cy="14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3" name="CS ChemDraw Drawing" r:id="rId3" imgW="7835400" imgH="1355760" progId="ChemDraw.Document.6.0">
                  <p:embed/>
                </p:oleObj>
              </mc:Choice>
              <mc:Fallback>
                <p:oleObj name="CS ChemDraw Drawing" r:id="rId3" imgW="7835400" imgH="13557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286124"/>
                        <a:ext cx="8429684" cy="14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0"/>
            <a:ext cx="29065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3905" name="Object 1"/>
          <p:cNvGraphicFramePr>
            <a:graphicFrameLocks noChangeAspect="1"/>
          </p:cNvGraphicFramePr>
          <p:nvPr/>
        </p:nvGraphicFramePr>
        <p:xfrm>
          <a:off x="285720" y="785794"/>
          <a:ext cx="8286808" cy="3004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7" name="CS ChemDraw Drawing" r:id="rId3" imgW="7894440" imgH="2843280" progId="ChemDraw.Document.6.0">
                  <p:embed/>
                </p:oleObj>
              </mc:Choice>
              <mc:Fallback>
                <p:oleObj name="CS ChemDraw Drawing" r:id="rId3" imgW="7894440" imgH="28432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785794"/>
                        <a:ext cx="8286808" cy="30046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Des nucl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ophiles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indent="449263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449263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elles se lient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un atome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lectrophile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357158" y="2500306"/>
          <a:ext cx="8286808" cy="335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CS ChemDraw Drawing" r:id="rId3" imgW="4019400" imgH="1405080" progId="ChemDraw.Document.6.0">
                  <p:embed/>
                </p:oleObj>
              </mc:Choice>
              <mc:Fallback>
                <p:oleObj name="CS ChemDraw Drawing" r:id="rId3" imgW="4019400" imgH="14050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500306"/>
                        <a:ext cx="8286808" cy="3357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Condensation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aldolique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:50</a:t>
            </a:r>
          </a:p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Cette 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oppose deux compos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carbonyl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qui se condensent en pr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sence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une base.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4929" name="Object 1"/>
          <p:cNvGraphicFramePr>
            <a:graphicFrameLocks noChangeAspect="1"/>
          </p:cNvGraphicFramePr>
          <p:nvPr/>
        </p:nvGraphicFramePr>
        <p:xfrm>
          <a:off x="0" y="1714488"/>
          <a:ext cx="9144000" cy="4889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1" name="CS ChemDraw Drawing" r:id="rId3" imgW="7030080" imgH="3402360" progId="ChemDraw.Document.6.0">
                  <p:embed/>
                </p:oleObj>
              </mc:Choice>
              <mc:Fallback>
                <p:oleObj name="CS ChemDraw Drawing" r:id="rId3" imgW="7030080" imgH="34023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4488"/>
                        <a:ext cx="9144000" cy="48899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0" y="642918"/>
          <a:ext cx="8730535" cy="1757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7" name="CS ChemDraw Drawing" r:id="rId3" imgW="7648560" imgH="1531080" progId="ChemDraw.Document.6.0">
                  <p:embed/>
                </p:oleObj>
              </mc:Choice>
              <mc:Fallback>
                <p:oleObj name="CS ChemDraw Drawing" r:id="rId3" imgW="7648560" imgH="15310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2918"/>
                        <a:ext cx="8730535" cy="17573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3" name="Object 1"/>
          <p:cNvGraphicFramePr>
            <a:graphicFrameLocks noChangeAspect="1"/>
          </p:cNvGraphicFramePr>
          <p:nvPr/>
        </p:nvGraphicFramePr>
        <p:xfrm>
          <a:off x="357158" y="2731836"/>
          <a:ext cx="8001056" cy="4126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8" name="CS ChemDraw Drawing" r:id="rId5" imgW="7721640" imgH="3981600" progId="ChemDraw.Document.6.0">
                  <p:embed/>
                </p:oleObj>
              </mc:Choice>
              <mc:Fallback>
                <p:oleObj name="CS ChemDraw Drawing" r:id="rId5" imgW="7721640" imgH="39816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731836"/>
                        <a:ext cx="8001056" cy="4126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0"/>
            <a:ext cx="348685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 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461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de Cannizzaro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52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ald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 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ayant pas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hydrog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ne en position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a,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conduisent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aux acides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et aux alcools.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9025" name="Object 1"/>
          <p:cNvGraphicFramePr>
            <a:graphicFrameLocks noChangeAspect="1"/>
          </p:cNvGraphicFramePr>
          <p:nvPr/>
        </p:nvGraphicFramePr>
        <p:xfrm>
          <a:off x="357158" y="2714620"/>
          <a:ext cx="8572560" cy="330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7" name="CS ChemDraw Drawing" r:id="rId3" imgW="7090200" imgH="2755080" progId="ChemDraw.Document.6.0">
                  <p:embed/>
                </p:oleObj>
              </mc:Choice>
              <mc:Fallback>
                <p:oleObj name="CS ChemDraw Drawing" r:id="rId3" imgW="7090200" imgH="27550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714620"/>
                        <a:ext cx="8572560" cy="3300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34868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 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0049" name="Object 1"/>
          <p:cNvGraphicFramePr>
            <a:graphicFrameLocks noChangeAspect="1"/>
          </p:cNvGraphicFramePr>
          <p:nvPr/>
        </p:nvGraphicFramePr>
        <p:xfrm>
          <a:off x="714348" y="830722"/>
          <a:ext cx="7858180" cy="602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1" name="CS ChemDraw Drawing" r:id="rId3" imgW="7509240" imgH="5348880" progId="ChemDraw.Document.6.0">
                  <p:embed/>
                </p:oleObj>
              </mc:Choice>
              <mc:Fallback>
                <p:oleObj name="CS ChemDraw Drawing" r:id="rId3" imgW="7509240" imgH="53488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830722"/>
                        <a:ext cx="7858180" cy="60272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357158" y="1071546"/>
          <a:ext cx="8358246" cy="2227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7" name="CS ChemDraw Drawing" r:id="rId3" imgW="7803720" imgH="2084760" progId="ChemDraw.Document.6.0">
                  <p:embed/>
                </p:oleObj>
              </mc:Choice>
              <mc:Fallback>
                <p:oleObj name="CS ChemDraw Drawing" r:id="rId3" imgW="7803720" imgH="20847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071546"/>
                        <a:ext cx="8358246" cy="22279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3" name="Object 1"/>
          <p:cNvGraphicFramePr>
            <a:graphicFrameLocks noChangeAspect="1"/>
          </p:cNvGraphicFramePr>
          <p:nvPr/>
        </p:nvGraphicFramePr>
        <p:xfrm>
          <a:off x="0" y="4286255"/>
          <a:ext cx="8786842" cy="2222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8" name="CS ChemDraw Drawing" r:id="rId5" imgW="7819560" imgH="1974240" progId="ChemDraw.Document.6.0">
                  <p:embed/>
                </p:oleObj>
              </mc:Choice>
              <mc:Fallback>
                <p:oleObj name="CS ChemDraw Drawing" r:id="rId5" imgW="7819560" imgH="19742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86255"/>
                        <a:ext cx="8786842" cy="22221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0"/>
            <a:ext cx="9288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Alkylation en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a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53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3571876"/>
            <a:ext cx="290656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0" y="1000108"/>
          <a:ext cx="8989282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1" name="CS ChemDraw Drawing" r:id="rId3" imgW="7623360" imgH="1199520" progId="ChemDraw.Document.6.0">
                  <p:embed/>
                </p:oleObj>
              </mc:Choice>
              <mc:Fallback>
                <p:oleObj name="CS ChemDraw Drawing" r:id="rId3" imgW="7623360" imgH="119952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00108"/>
                        <a:ext cx="8989282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7" name="Object 1"/>
          <p:cNvGraphicFramePr>
            <a:graphicFrameLocks noChangeAspect="1"/>
          </p:cNvGraphicFramePr>
          <p:nvPr/>
        </p:nvGraphicFramePr>
        <p:xfrm>
          <a:off x="-1" y="3429000"/>
          <a:ext cx="8844113" cy="235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2" name="CS ChemDraw Drawing" r:id="rId5" imgW="7755480" imgH="2072160" progId="ChemDraw.Document.6.0">
                  <p:embed/>
                </p:oleObj>
              </mc:Choice>
              <mc:Fallback>
                <p:oleObj name="CS ChemDraw Drawing" r:id="rId5" imgW="7755480" imgH="20721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3429000"/>
                        <a:ext cx="8844113" cy="2357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0"/>
            <a:ext cx="92881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Oxydation des ald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:54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0" y="2643182"/>
            <a:ext cx="91662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Oxydation des 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tones:	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:55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Oxydation de Bayer-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Villiger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		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:56</a:t>
            </a:r>
          </a:p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oxydation de Bayer-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Villiger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transforme les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 en esters par le moyen des peracides.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3121" name="Object 1"/>
          <p:cNvGraphicFramePr>
            <a:graphicFrameLocks noChangeAspect="1"/>
          </p:cNvGraphicFramePr>
          <p:nvPr/>
        </p:nvGraphicFramePr>
        <p:xfrm>
          <a:off x="-1" y="3357562"/>
          <a:ext cx="9144001" cy="195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3" name="CS ChemDraw Drawing" r:id="rId3" imgW="7551720" imgH="1616040" progId="ChemDraw.Document.6.0">
                  <p:embed/>
                </p:oleObj>
              </mc:Choice>
              <mc:Fallback>
                <p:oleObj name="CS ChemDraw Drawing" r:id="rId3" imgW="7551720" imgH="16160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3357562"/>
                        <a:ext cx="9144001" cy="19529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4145" name="Object 1"/>
          <p:cNvGraphicFramePr>
            <a:graphicFrameLocks noChangeAspect="1"/>
          </p:cNvGraphicFramePr>
          <p:nvPr/>
        </p:nvGraphicFramePr>
        <p:xfrm>
          <a:off x="0" y="1357297"/>
          <a:ext cx="8143900" cy="307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7" name="CS ChemDraw Drawing" r:id="rId3" imgW="7183080" imgH="2710440" progId="ChemDraw.Document.6.0">
                  <p:embed/>
                </p:oleObj>
              </mc:Choice>
              <mc:Fallback>
                <p:oleObj name="CS ChemDraw Drawing" r:id="rId3" imgW="7183080" imgH="27104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57297"/>
                        <a:ext cx="8143900" cy="307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-357222" y="4786322"/>
            <a:ext cx="734528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aptitude migratoire des groupes 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tert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-Alkyle &gt; sec-alkyle &gt; ph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nyle &gt;</a:t>
            </a: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n-alkyle &gt; 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thyle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0" y="1214422"/>
          <a:ext cx="8643966" cy="1874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3" name="CS ChemDraw Drawing" r:id="rId3" imgW="7377840" imgH="1595520" progId="ChemDraw.Document.6.0">
                  <p:embed/>
                </p:oleObj>
              </mc:Choice>
              <mc:Fallback>
                <p:oleObj name="CS ChemDraw Drawing" r:id="rId3" imgW="7377840" imgH="159552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4422"/>
                        <a:ext cx="8643966" cy="18747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69" name="Object 1"/>
          <p:cNvGraphicFramePr>
            <a:graphicFrameLocks noChangeAspect="1"/>
          </p:cNvGraphicFramePr>
          <p:nvPr/>
        </p:nvGraphicFramePr>
        <p:xfrm>
          <a:off x="428596" y="3489049"/>
          <a:ext cx="7143800" cy="336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4" name="CS ChemDraw Drawing" r:id="rId5" imgW="5940720" imgH="2796120" progId="ChemDraw.Document.6.0">
                  <p:embed/>
                </p:oleObj>
              </mc:Choice>
              <mc:Fallback>
                <p:oleObj name="CS ChemDraw Drawing" r:id="rId5" imgW="5940720" imgH="27961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489049"/>
                        <a:ext cx="7143800" cy="3368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0" y="0"/>
            <a:ext cx="965360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duction des 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 et des ald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duction en alcools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:57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3000372"/>
            <a:ext cx="9507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On peut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galement utiliser les 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ducteurs suivent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0" y="453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0" y="457200"/>
          <a:ext cx="8858280" cy="1569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7" name="CS ChemDraw Drawing" r:id="rId3" imgW="6840720" imgH="1198080" progId="ChemDraw.Document.6.0">
                  <p:embed/>
                </p:oleObj>
              </mc:Choice>
              <mc:Fallback>
                <p:oleObj name="CS ChemDraw Drawing" r:id="rId3" imgW="6840720" imgH="11980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8858280" cy="1569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3" name="Object 1"/>
          <p:cNvGraphicFramePr>
            <a:graphicFrameLocks noChangeAspect="1"/>
          </p:cNvGraphicFramePr>
          <p:nvPr/>
        </p:nvGraphicFramePr>
        <p:xfrm>
          <a:off x="0" y="3786190"/>
          <a:ext cx="9144000" cy="252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8" name="CS ChemDraw Drawing" r:id="rId5" imgW="7565760" imgH="2092320" progId="ChemDraw.Document.6.0">
                  <p:embed/>
                </p:oleObj>
              </mc:Choice>
              <mc:Fallback>
                <p:oleObj name="CS ChemDraw Drawing" r:id="rId5" imgW="7565760" imgH="20923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86190"/>
                        <a:ext cx="9144000" cy="252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0" y="207167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duction des 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 et des ald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 en alcanes</a:t>
            </a:r>
            <a:r>
              <a:rPr lang="fr-FR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pages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:59-60</a:t>
            </a:r>
          </a:p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duction de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Clemmensen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:59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0957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Basicit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des amines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(Voir cours)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		   page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 8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Effets des groupements R sur le doublet des électrons libre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de l’azote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						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page 9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571604" y="1357298"/>
          <a:ext cx="6215106" cy="181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CS ChemDraw Drawing" r:id="rId3" imgW="3486600" imgH="1014480" progId="ChemDraw.Document.6.0">
                  <p:embed/>
                </p:oleObj>
              </mc:Choice>
              <mc:Fallback>
                <p:oleObj name="CS ChemDraw Drawing" r:id="rId3" imgW="3486600" imgH="101448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357298"/>
                        <a:ext cx="6215106" cy="181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785918" y="3214686"/>
          <a:ext cx="6500858" cy="1697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CS ChemDraw Drawing" r:id="rId5" imgW="3264120" imgH="849960" progId="ChemDraw.Document.6.0">
                  <p:embed/>
                </p:oleObj>
              </mc:Choice>
              <mc:Fallback>
                <p:oleObj name="CS ChemDraw Drawing" r:id="rId5" imgW="3264120" imgH="8499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3214686"/>
                        <a:ext cx="6500858" cy="1697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357290" y="4643446"/>
          <a:ext cx="6341346" cy="1928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CS ChemDraw Drawing" r:id="rId7" imgW="3597480" imgH="970920" progId="ChemDraw.Document.6.0">
                  <p:embed/>
                </p:oleObj>
              </mc:Choice>
              <mc:Fallback>
                <p:oleObj name="CS ChemDraw Drawing" r:id="rId7" imgW="3597480" imgH="9709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4643446"/>
                        <a:ext cx="6341346" cy="19288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1162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235743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5004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0" y="928670"/>
          <a:ext cx="8858280" cy="2208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1" name="CS ChemDraw Drawing" r:id="rId3" imgW="6594480" imgH="1643040" progId="ChemDraw.Document.6.0">
                  <p:embed/>
                </p:oleObj>
              </mc:Choice>
              <mc:Fallback>
                <p:oleObj name="CS ChemDraw Drawing" r:id="rId3" imgW="6594480" imgH="16430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28670"/>
                        <a:ext cx="8858280" cy="22084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17" name="Object 1"/>
          <p:cNvGraphicFramePr>
            <a:graphicFrameLocks noChangeAspect="1"/>
          </p:cNvGraphicFramePr>
          <p:nvPr/>
        </p:nvGraphicFramePr>
        <p:xfrm>
          <a:off x="0" y="4143380"/>
          <a:ext cx="8786842" cy="170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2" name="CS ChemDraw Drawing" r:id="rId5" imgW="7798680" imgH="1513080" progId="ChemDraw.Document.6.0">
                  <p:embed/>
                </p:oleObj>
              </mc:Choice>
              <mc:Fallback>
                <p:oleObj name="CS ChemDraw Drawing" r:id="rId5" imgW="7798680" imgH="15130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43380"/>
                        <a:ext cx="8786842" cy="170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0"/>
            <a:ext cx="916629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duction de Wolff-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Kishner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:60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307181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Ald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hydes et 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tones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Arial" pitchFamily="34" charset="0"/>
              </a:rPr>
              <a:t>a,b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thyl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niques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:60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364331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-265948" y="1142984"/>
            <a:ext cx="9409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Formes limites		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61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8241" name="Object 1"/>
          <p:cNvGraphicFramePr>
            <a:graphicFrameLocks noChangeAspect="1"/>
          </p:cNvGraphicFramePr>
          <p:nvPr/>
        </p:nvGraphicFramePr>
        <p:xfrm>
          <a:off x="785786" y="2571744"/>
          <a:ext cx="7143800" cy="3879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3" name="CS ChemDraw Drawing" r:id="rId3" imgW="5216760" imgH="2832840" progId="ChemDraw.Document.6.0">
                  <p:embed/>
                </p:oleObj>
              </mc:Choice>
              <mc:Fallback>
                <p:oleObj name="CS ChemDraw Drawing" r:id="rId3" imgW="5216760" imgH="28328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571744"/>
                        <a:ext cx="7143800" cy="3879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409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Addition des Organomagn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siens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64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9265" name="Object 1"/>
          <p:cNvGraphicFramePr>
            <a:graphicFrameLocks noChangeAspect="1"/>
          </p:cNvGraphicFramePr>
          <p:nvPr/>
        </p:nvGraphicFramePr>
        <p:xfrm>
          <a:off x="285720" y="500042"/>
          <a:ext cx="8358246" cy="410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0" name="CS ChemDraw Drawing" r:id="rId3" imgW="7909560" imgH="3900960" progId="ChemDraw.Document.6.0">
                  <p:embed/>
                </p:oleObj>
              </mc:Choice>
              <mc:Fallback>
                <p:oleObj name="CS ChemDraw Drawing" r:id="rId3" imgW="7909560" imgH="39009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00042"/>
                        <a:ext cx="8358246" cy="4109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4429132"/>
            <a:ext cx="2634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Addition 1,4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0" y="4881162"/>
          <a:ext cx="8715404" cy="197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1" name="CS ChemDraw Drawing" r:id="rId5" imgW="7502400" imgH="1701720" progId="ChemDraw.Document.6.0">
                  <p:embed/>
                </p:oleObj>
              </mc:Choice>
              <mc:Fallback>
                <p:oleObj name="CS ChemDraw Drawing" r:id="rId5" imgW="7502400" imgH="170172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81162"/>
                        <a:ext cx="8715404" cy="197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0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acides carboxyliques		      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:67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acides carboxyliques ont pour formules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0" y="2428868"/>
          <a:ext cx="8694738" cy="219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3" name="CS ChemDraw Drawing" r:id="rId3" imgW="6381000" imgH="1617120" progId="ChemDraw.Document.6.0">
                  <p:embed/>
                </p:oleObj>
              </mc:Choice>
              <mc:Fallback>
                <p:oleObj name="CS ChemDraw Drawing" r:id="rId3" imgW="6381000" imgH="161712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28868"/>
                        <a:ext cx="8694738" cy="219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647190" y="2955798"/>
          <a:ext cx="5849620" cy="2453640"/>
        </p:xfrm>
        <a:graphic>
          <a:graphicData uri="http://schemas.openxmlformats.org/drawingml/2006/table">
            <a:tbl>
              <a:tblPr/>
              <a:tblGrid>
                <a:gridCol w="2924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4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5027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Bookman Old Style"/>
                          <a:ea typeface="Calibri"/>
                          <a:cs typeface="Arial"/>
                        </a:rPr>
                        <a:t>Plus le Ka est grand plus l’acide est fort. Le sens 1 est favorisé.  </a:t>
                      </a:r>
                      <a:endParaRPr lang="fr-FR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571472" y="714356"/>
          <a:ext cx="8215370" cy="1376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7" name="CS ChemDraw Drawing" r:id="rId3" imgW="6505560" imgH="1095840" progId="ChemDraw.Document.6.0">
                  <p:embed/>
                </p:oleObj>
              </mc:Choice>
              <mc:Fallback>
                <p:oleObj name="CS ChemDraw Drawing" r:id="rId3" imgW="6505560" imgH="10958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714356"/>
                        <a:ext cx="8215370" cy="13763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3" name="Object 1"/>
          <p:cNvGraphicFramePr>
            <a:graphicFrameLocks noChangeAspect="1"/>
          </p:cNvGraphicFramePr>
          <p:nvPr/>
        </p:nvGraphicFramePr>
        <p:xfrm>
          <a:off x="0" y="3357562"/>
          <a:ext cx="3929058" cy="188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8" name="CS ChemDraw Drawing" r:id="rId5" imgW="2907000" imgH="1391040" progId="ChemDraw.Document.6.0">
                  <p:embed/>
                </p:oleObj>
              </mc:Choice>
              <mc:Fallback>
                <p:oleObj name="CS ChemDraw Drawing" r:id="rId5" imgW="2907000" imgH="13910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7562"/>
                        <a:ext cx="3929058" cy="18810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-293199" y="0"/>
            <a:ext cx="94371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Acidit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acides carboxyliques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     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:69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500002" y="1000108"/>
          <a:ext cx="8643998" cy="5398008"/>
        </p:xfrm>
        <a:graphic>
          <a:graphicData uri="http://schemas.openxmlformats.org/drawingml/2006/table">
            <a:tbl>
              <a:tblPr/>
              <a:tblGrid>
                <a:gridCol w="5357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6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596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Bookman Old Style"/>
                          <a:ea typeface="Calibri"/>
                          <a:cs typeface="Arial"/>
                        </a:rPr>
                        <a:t>Effet –I de R. l’acide est fort (Ka élevé</a:t>
                      </a:r>
                      <a:r>
                        <a:rPr lang="fr-FR" sz="2800" dirty="0" smtClean="0">
                          <a:latin typeface="Bookman Old Style"/>
                          <a:ea typeface="Calibri"/>
                          <a:cs typeface="Arial"/>
                        </a:rPr>
                        <a:t>).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 smtClean="0">
                        <a:latin typeface="Bookman Old Style"/>
                        <a:ea typeface="Calibri"/>
                        <a:cs typeface="Arial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Bookman Old Style"/>
                          <a:ea typeface="Calibri"/>
                          <a:cs typeface="Arial"/>
                        </a:rPr>
                        <a:t>Effet +I de R. l’acide est faible (Ka faible</a:t>
                      </a:r>
                      <a:r>
                        <a:rPr lang="fr-FR" sz="2800" dirty="0" smtClean="0">
                          <a:latin typeface="Bookman Old Style"/>
                          <a:ea typeface="Calibri"/>
                          <a:cs typeface="Arial"/>
                        </a:rPr>
                        <a:t>).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 smtClean="0">
                        <a:latin typeface="Bookman Old Style"/>
                        <a:ea typeface="Calibri"/>
                        <a:cs typeface="Arial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 smtClean="0">
                        <a:latin typeface="Bookman Old Style"/>
                        <a:ea typeface="Calibri"/>
                        <a:cs typeface="Arial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428596" y="1142984"/>
          <a:ext cx="5286413" cy="150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1" name="CS ChemDraw Drawing" r:id="rId3" imgW="5341320" imgH="1527120" progId="ChemDraw.Document.6.0">
                  <p:embed/>
                </p:oleObj>
              </mc:Choice>
              <mc:Fallback>
                <p:oleObj name="CS ChemDraw Drawing" r:id="rId3" imgW="5341320" imgH="152712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142984"/>
                        <a:ext cx="5286413" cy="1501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428596" y="3929066"/>
          <a:ext cx="5357850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2" name="CS ChemDraw Drawing" r:id="rId5" imgW="5341680" imgH="1490040" progId="ChemDraw.Document.6.0">
                  <p:embed/>
                </p:oleObj>
              </mc:Choice>
              <mc:Fallback>
                <p:oleObj name="CS ChemDraw Drawing" r:id="rId5" imgW="5341680" imgH="14900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929066"/>
                        <a:ext cx="5357850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0"/>
            <a:ext cx="9217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Effet du groupe R sur 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acidit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</a:t>
            </a:r>
            <a:r>
              <a:rPr lang="fr-FR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:70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-265948" y="0"/>
            <a:ext cx="94099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Basicit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acides carboxyliques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:71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285720" y="714356"/>
          <a:ext cx="8858280" cy="2038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6" name="CS ChemDraw Drawing" r:id="rId3" imgW="7367040" imgH="1696320" progId="ChemDraw.Document.6.0">
                  <p:embed/>
                </p:oleObj>
              </mc:Choice>
              <mc:Fallback>
                <p:oleObj name="CS ChemDraw Drawing" r:id="rId3" imgW="7367040" imgH="16963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714356"/>
                        <a:ext cx="8858280" cy="2038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335756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thodes de synth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 des acides carboxyliques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Oxydation des alcools				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:71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3363" name="Object 3"/>
          <p:cNvGraphicFramePr>
            <a:graphicFrameLocks noChangeAspect="1"/>
          </p:cNvGraphicFramePr>
          <p:nvPr/>
        </p:nvGraphicFramePr>
        <p:xfrm>
          <a:off x="0" y="4786322"/>
          <a:ext cx="8429652" cy="725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7" name="CS ChemDraw Drawing" r:id="rId5" imgW="7769520" imgH="670680" progId="ChemDraw.Document.6.0">
                  <p:embed/>
                </p:oleObj>
              </mc:Choice>
              <mc:Fallback>
                <p:oleObj name="CS ChemDraw Drawing" r:id="rId5" imgW="7769520" imgH="67068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86322"/>
                        <a:ext cx="8429652" cy="725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0" y="6000768"/>
            <a:ext cx="6930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  [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O] = K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Cr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7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, KMnO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, CrO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, etc.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0" y="1214422"/>
          <a:ext cx="8786842" cy="2178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6" name="CS ChemDraw Drawing" r:id="rId3" imgW="6757920" imgH="1674360" progId="ChemDraw.Document.6.0">
                  <p:embed/>
                </p:oleObj>
              </mc:Choice>
              <mc:Fallback>
                <p:oleObj name="CS ChemDraw Drawing" r:id="rId3" imgW="6757920" imgH="167436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4422"/>
                        <a:ext cx="8786842" cy="21784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0" y="4929198"/>
          <a:ext cx="9144000" cy="98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7" name="CS ChemDraw Drawing" r:id="rId5" imgW="7737120" imgH="833400" progId="ChemDraw.Document.6.0">
                  <p:embed/>
                </p:oleObj>
              </mc:Choice>
              <mc:Fallback>
                <p:oleObj name="CS ChemDraw Drawing" r:id="rId5" imgW="7737120" imgH="83340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29198"/>
                        <a:ext cx="9144000" cy="984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-357222" y="0"/>
            <a:ext cx="903459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Oxydation des compos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aromatiques substitu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		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:72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-357222" y="3500438"/>
            <a:ext cx="91662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Oxydation des alc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nes		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:72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0" y="2952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0" y="1857363"/>
          <a:ext cx="9144000" cy="77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7" name="CS ChemDraw Drawing" r:id="rId3" imgW="7714800" imgH="655200" progId="ChemDraw.Document.6.0">
                  <p:embed/>
                </p:oleObj>
              </mc:Choice>
              <mc:Fallback>
                <p:oleObj name="CS ChemDraw Drawing" r:id="rId3" imgW="7714800" imgH="65520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57363"/>
                        <a:ext cx="9144000" cy="7720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3" name="Object 1"/>
          <p:cNvGraphicFramePr>
            <a:graphicFrameLocks noChangeAspect="1"/>
          </p:cNvGraphicFramePr>
          <p:nvPr/>
        </p:nvGraphicFramePr>
        <p:xfrm>
          <a:off x="0" y="4572008"/>
          <a:ext cx="9144000" cy="21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8" name="CS ChemDraw Drawing" r:id="rId5" imgW="6377400" imgH="1476720" progId="ChemDraw.Document.6.0">
                  <p:embed/>
                </p:oleObj>
              </mc:Choice>
              <mc:Fallback>
                <p:oleObj name="CS ChemDraw Drawing" r:id="rId5" imgW="6377400" imgH="14767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8"/>
                        <a:ext cx="9144000" cy="212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-265948" y="428604"/>
            <a:ext cx="94099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 partir des 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actifs de Grignard		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:72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-500098" y="3357562"/>
            <a:ext cx="108333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activit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acides carboxyliques	   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:73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Formation des chlorure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acides	</a:t>
            </a:r>
            <a:r>
              <a:rPr lang="fr-FR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:73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0" y="928670"/>
          <a:ext cx="8858280" cy="187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7" name="CS ChemDraw Drawing" r:id="rId3" imgW="6223680" imgH="1319040" progId="ChemDraw.Document.6.0">
                  <p:embed/>
                </p:oleObj>
              </mc:Choice>
              <mc:Fallback>
                <p:oleObj name="CS ChemDraw Drawing" r:id="rId3" imgW="6223680" imgH="131904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28670"/>
                        <a:ext cx="8858280" cy="187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0" y="3214685"/>
          <a:ext cx="8858280" cy="183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8" name="CS ChemDraw Drawing" r:id="rId5" imgW="7836120" imgH="1626120" progId="ChemDraw.Document.6.0">
                  <p:embed/>
                </p:oleObj>
              </mc:Choice>
              <mc:Fallback>
                <p:oleObj name="CS ChemDraw Drawing" r:id="rId5" imgW="7836120" imgH="162612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14685"/>
                        <a:ext cx="8858280" cy="18332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1" name="Object 1"/>
          <p:cNvGraphicFramePr>
            <a:graphicFrameLocks noChangeAspect="1"/>
          </p:cNvGraphicFramePr>
          <p:nvPr/>
        </p:nvGraphicFramePr>
        <p:xfrm>
          <a:off x="428596" y="4857759"/>
          <a:ext cx="8215370" cy="1793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9" name="CS ChemDraw Drawing" r:id="rId7" imgW="6750000" imgH="1473840" progId="ChemDraw.Document.6.0">
                  <p:embed/>
                </p:oleObj>
              </mc:Choice>
              <mc:Fallback>
                <p:oleObj name="CS ChemDraw Drawing" r:id="rId7" imgW="6750000" imgH="14738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4857759"/>
                        <a:ext cx="8215370" cy="17936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0"/>
            <a:ext cx="965360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Est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rification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 partir des acides et des alcools	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 74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2857496"/>
            <a:ext cx="29065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47567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Acidit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des amines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				  page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 9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553611" y="2143116"/>
          <a:ext cx="8376107" cy="145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CS ChemDraw Drawing" r:id="rId3" imgW="5137920" imgH="899640" progId="ChemDraw.Document.6.0">
                  <p:embed/>
                </p:oleObj>
              </mc:Choice>
              <mc:Fallback>
                <p:oleObj name="CS ChemDraw Drawing" r:id="rId3" imgW="5137920" imgH="8996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11" y="2143116"/>
                        <a:ext cx="8376107" cy="14567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0" y="1714488"/>
          <a:ext cx="9195091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9" name="CS ChemDraw Drawing" r:id="rId3" imgW="6555960" imgH="866880" progId="ChemDraw.Document.6.0">
                  <p:embed/>
                </p:oleObj>
              </mc:Choice>
              <mc:Fallback>
                <p:oleObj name="CS ChemDraw Drawing" r:id="rId3" imgW="6555960" imgH="8668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4488"/>
                        <a:ext cx="9195091" cy="1214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5" name="Object 1"/>
          <p:cNvGraphicFramePr>
            <a:graphicFrameLocks noChangeAspect="1"/>
          </p:cNvGraphicFramePr>
          <p:nvPr/>
        </p:nvGraphicFramePr>
        <p:xfrm>
          <a:off x="0" y="4357694"/>
          <a:ext cx="8858280" cy="195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0" name="CS ChemDraw Drawing" r:id="rId5" imgW="7538040" imgH="1652040" progId="ChemDraw.Document.6.0">
                  <p:embed/>
                </p:oleObj>
              </mc:Choice>
              <mc:Fallback>
                <p:oleObj name="CS ChemDraw Drawing" r:id="rId5" imgW="7538040" imgH="16520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57694"/>
                        <a:ext cx="8858280" cy="1950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-491971" y="357166"/>
            <a:ext cx="97513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 partir des acides et du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diazom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thane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:74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3643314"/>
            <a:ext cx="290656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0" y="1214422"/>
          <a:ext cx="9144000" cy="131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3" name="CS ChemDraw Drawing" r:id="rId3" imgW="5531760" imgH="801720" progId="ChemDraw.Document.6.0">
                  <p:embed/>
                </p:oleObj>
              </mc:Choice>
              <mc:Fallback>
                <p:oleObj name="CS ChemDraw Drawing" r:id="rId3" imgW="5531760" imgH="80172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4422"/>
                        <a:ext cx="9144000" cy="13195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29" name="Object 1"/>
          <p:cNvGraphicFramePr>
            <a:graphicFrameLocks noChangeAspect="1"/>
          </p:cNvGraphicFramePr>
          <p:nvPr/>
        </p:nvGraphicFramePr>
        <p:xfrm>
          <a:off x="-67489" y="4429132"/>
          <a:ext cx="9211489" cy="135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4" name="CS ChemDraw Drawing" r:id="rId5" imgW="7832520" imgH="1157400" progId="ChemDraw.Document.6.0">
                  <p:embed/>
                </p:oleObj>
              </mc:Choice>
              <mc:Fallback>
                <p:oleObj name="CS ChemDraw Drawing" r:id="rId5" imgW="7832520" imgH="11574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7489" y="4429132"/>
                        <a:ext cx="9211489" cy="1357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0" y="0"/>
            <a:ext cx="94099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carboxylation des acides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:75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0" y="3571876"/>
            <a:ext cx="29065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0" y="714356"/>
          <a:ext cx="9144000" cy="741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7" name="CS ChemDraw Drawing" r:id="rId3" imgW="7671600" imgH="629280" progId="ChemDraw.Document.6.0">
                  <p:embed/>
                </p:oleObj>
              </mc:Choice>
              <mc:Fallback>
                <p:oleObj name="CS ChemDraw Drawing" r:id="rId3" imgW="7671600" imgH="6292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4356"/>
                        <a:ext cx="9144000" cy="7418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3" name="Object 1"/>
          <p:cNvGraphicFramePr>
            <a:graphicFrameLocks noChangeAspect="1"/>
          </p:cNvGraphicFramePr>
          <p:nvPr/>
        </p:nvGraphicFramePr>
        <p:xfrm>
          <a:off x="0" y="2786057"/>
          <a:ext cx="8929718" cy="3940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8" name="CS ChemDraw Drawing" r:id="rId5" imgW="7568280" imgH="3340440" progId="ChemDraw.Document.6.0">
                  <p:embed/>
                </p:oleObj>
              </mc:Choice>
              <mc:Fallback>
                <p:oleObj name="CS ChemDraw Drawing" r:id="rId5" imgW="7568280" imgH="334044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6057"/>
                        <a:ext cx="8929718" cy="39408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0"/>
            <a:ext cx="92881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de Schmidt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:76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-357222" y="1928802"/>
            <a:ext cx="83647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	</a:t>
            </a:r>
            <a:r>
              <a:rPr lang="fr-FR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:77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-1" y="1571612"/>
          <a:ext cx="9144001" cy="146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1" name="CS ChemDraw Drawing" r:id="rId3" imgW="7569000" imgH="1226160" progId="ChemDraw.Document.6.0">
                  <p:embed/>
                </p:oleObj>
              </mc:Choice>
              <mc:Fallback>
                <p:oleObj name="CS ChemDraw Drawing" r:id="rId3" imgW="7569000" imgH="12261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571612"/>
                        <a:ext cx="9144001" cy="1468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77" name="Object 1"/>
          <p:cNvGraphicFramePr>
            <a:graphicFrameLocks noChangeAspect="1"/>
          </p:cNvGraphicFramePr>
          <p:nvPr/>
        </p:nvGraphicFramePr>
        <p:xfrm>
          <a:off x="0" y="3611368"/>
          <a:ext cx="8715404" cy="3246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2" name="CS ChemDraw Drawing" r:id="rId5" imgW="7804440" imgH="2912760" progId="ChemDraw.Document.6.0">
                  <p:embed/>
                </p:oleObj>
              </mc:Choice>
              <mc:Fallback>
                <p:oleObj name="CS ChemDraw Drawing" r:id="rId5" imgW="7804440" imgH="29127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11368"/>
                        <a:ext cx="8715404" cy="3246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0" y="0"/>
            <a:ext cx="92175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de Arndt-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Eistert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	</a:t>
            </a:r>
            <a:r>
              <a:rPr lang="fr-FR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     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:77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Synth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 des homologues sup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rieurs des acides.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0" y="3071810"/>
            <a:ext cx="2906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0" y="1000108"/>
          <a:ext cx="9144000" cy="245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5" name="CS ChemDraw Drawing" r:id="rId3" imgW="5737680" imgH="1551600" progId="ChemDraw.Document.6.0">
                  <p:embed/>
                </p:oleObj>
              </mc:Choice>
              <mc:Fallback>
                <p:oleObj name="CS ChemDraw Drawing" r:id="rId3" imgW="5737680" imgH="155160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00108"/>
                        <a:ext cx="9144000" cy="2451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1" name="Object 1"/>
          <p:cNvGraphicFramePr>
            <a:graphicFrameLocks noChangeAspect="1"/>
          </p:cNvGraphicFramePr>
          <p:nvPr/>
        </p:nvGraphicFramePr>
        <p:xfrm>
          <a:off x="0" y="4214818"/>
          <a:ext cx="9031012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6" name="CS ChemDraw Drawing" r:id="rId5" imgW="5054760" imgH="1153080" progId="ChemDraw.Document.6.0">
                  <p:embed/>
                </p:oleObj>
              </mc:Choice>
              <mc:Fallback>
                <p:oleObj name="CS ChemDraw Drawing" r:id="rId5" imgW="5054760" imgH="11530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14818"/>
                        <a:ext cx="9031012" cy="2071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0"/>
            <a:ext cx="940994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action de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Hell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Volhard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Zelinsky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:77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-265948" y="3500438"/>
            <a:ext cx="9409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duction des acides carboxyliques	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:79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0" y="0"/>
            <a:ext cx="91662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esters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Les esters ont pour formules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</a:t>
            </a:r>
            <a:r>
              <a:rPr lang="fr-FR" sz="2800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:80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4625" name="Object 1"/>
          <p:cNvGraphicFramePr>
            <a:graphicFrameLocks noChangeAspect="1"/>
          </p:cNvGraphicFramePr>
          <p:nvPr/>
        </p:nvGraphicFramePr>
        <p:xfrm>
          <a:off x="357158" y="1142984"/>
          <a:ext cx="8429652" cy="110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0" name="CS ChemDraw Drawing" r:id="rId3" imgW="6517440" imgH="857520" progId="ChemDraw.Document.6.0">
                  <p:embed/>
                </p:oleObj>
              </mc:Choice>
              <mc:Fallback>
                <p:oleObj name="CS ChemDraw Drawing" r:id="rId3" imgW="6517440" imgH="8575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142984"/>
                        <a:ext cx="8429652" cy="110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0" y="328612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activit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des esters	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:82-83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Hydrolyse des esters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				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:83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0" y="4572008"/>
          <a:ext cx="9144000" cy="175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1" name="CS ChemDraw Drawing" r:id="rId5" imgW="7695720" imgH="1486800" progId="ChemDraw.Document.6.0">
                  <p:embed/>
                </p:oleObj>
              </mc:Choice>
              <mc:Fallback>
                <p:oleObj name="CS ChemDraw Drawing" r:id="rId5" imgW="7695720" imgH="148680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8"/>
                        <a:ext cx="9144000" cy="17532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0"/>
            <a:ext cx="2906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357158" y="714356"/>
          <a:ext cx="8215370" cy="369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9" name="CS ChemDraw Drawing" r:id="rId3" imgW="7773120" imgH="3499920" progId="ChemDraw.Document.6.0">
                  <p:embed/>
                </p:oleObj>
              </mc:Choice>
              <mc:Fallback>
                <p:oleObj name="CS ChemDraw Drawing" r:id="rId3" imgW="7773120" imgH="349992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714356"/>
                        <a:ext cx="8215370" cy="369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0"/>
            <a:ext cx="92881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Addition des 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actifs de grignard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:83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8721" name="Object 1"/>
          <p:cNvGraphicFramePr>
            <a:graphicFrameLocks noChangeAspect="1"/>
          </p:cNvGraphicFramePr>
          <p:nvPr/>
        </p:nvGraphicFramePr>
        <p:xfrm>
          <a:off x="285720" y="428604"/>
          <a:ext cx="8572560" cy="209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6" name="CS ChemDraw Drawing" r:id="rId3" imgW="5835240" imgH="1421280" progId="ChemDraw.Document.6.0">
                  <p:embed/>
                </p:oleObj>
              </mc:Choice>
              <mc:Fallback>
                <p:oleObj name="CS ChemDraw Drawing" r:id="rId3" imgW="5835240" imgH="142128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28604"/>
                        <a:ext cx="8572560" cy="2097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0" y="3143248"/>
            <a:ext cx="92881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canisme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:84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0" y="4143380"/>
          <a:ext cx="9144000" cy="1756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7" name="CS ChemDraw Drawing" r:id="rId5" imgW="7700400" imgH="1476000" progId="ChemDraw.Document.6.0">
                  <p:embed/>
                </p:oleObj>
              </mc:Choice>
              <mc:Fallback>
                <p:oleObj name="CS ChemDraw Drawing" r:id="rId5" imgW="7700400" imgH="147600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43380"/>
                        <a:ext cx="9144000" cy="1756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0"/>
            <a:ext cx="92881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duction des esters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	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:84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9745" name="Object 1"/>
          <p:cNvGraphicFramePr>
            <a:graphicFrameLocks noChangeAspect="1"/>
          </p:cNvGraphicFramePr>
          <p:nvPr/>
        </p:nvGraphicFramePr>
        <p:xfrm>
          <a:off x="0" y="2071678"/>
          <a:ext cx="9144000" cy="1816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7" name="CS ChemDraw Drawing" r:id="rId3" imgW="7415640" imgH="1467000" progId="ChemDraw.Document.6.0">
                  <p:embed/>
                </p:oleObj>
              </mc:Choice>
              <mc:Fallback>
                <p:oleObj name="CS ChemDraw Drawing" r:id="rId3" imgW="7415640" imgH="146700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71678"/>
                        <a:ext cx="9144000" cy="18166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0"/>
            <a:ext cx="9095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Synth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 malonique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			</a:t>
            </a:r>
            <a:r>
              <a:rPr lang="fr-FR" sz="2800" b="1" dirty="0" smtClean="0">
                <a:latin typeface="Bookman Old Style" pitchFamily="18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page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:85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0769" name="Object 1"/>
          <p:cNvGraphicFramePr>
            <a:graphicFrameLocks noChangeAspect="1"/>
          </p:cNvGraphicFramePr>
          <p:nvPr/>
        </p:nvGraphicFramePr>
        <p:xfrm>
          <a:off x="428596" y="428604"/>
          <a:ext cx="8143900" cy="483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1" name="CS ChemDraw Drawing" r:id="rId3" imgW="7557840" imgH="4485960" progId="ChemDraw.Document.6.0">
                  <p:embed/>
                </p:oleObj>
              </mc:Choice>
              <mc:Fallback>
                <p:oleObj name="CS ChemDraw Drawing" r:id="rId3" imgW="7557840" imgH="448596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428604"/>
                        <a:ext cx="8143900" cy="4832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0" y="528638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La synth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se malonique est une bonne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thode de pr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paration des acides avec le squelette de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acide ac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tique R-CH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-CO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 ou RR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CH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CO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H.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945</Words>
  <Application>Microsoft Office PowerPoint</Application>
  <PresentationFormat>Affichage à l'écran (4:3)</PresentationFormat>
  <Paragraphs>382</Paragraphs>
  <Slides>119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119</vt:i4>
      </vt:variant>
    </vt:vector>
  </HeadingPairs>
  <TitlesOfParts>
    <vt:vector size="126" baseType="lpstr">
      <vt:lpstr>Arial</vt:lpstr>
      <vt:lpstr>Bookman Old Style</vt:lpstr>
      <vt:lpstr>Calibri</vt:lpstr>
      <vt:lpstr>Symbol</vt:lpstr>
      <vt:lpstr>Times New Roman</vt:lpstr>
      <vt:lpstr>Thème Office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chams</dc:creator>
  <cp:lastModifiedBy>HP</cp:lastModifiedBy>
  <cp:revision>129</cp:revision>
  <dcterms:created xsi:type="dcterms:W3CDTF">2002-01-01T00:06:18Z</dcterms:created>
  <dcterms:modified xsi:type="dcterms:W3CDTF">2019-12-07T23:10:30Z</dcterms:modified>
</cp:coreProperties>
</file>