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08" r:id="rId3"/>
    <p:sldId id="298" r:id="rId4"/>
    <p:sldId id="287" r:id="rId5"/>
    <p:sldId id="310" r:id="rId6"/>
    <p:sldId id="290" r:id="rId7"/>
    <p:sldId id="306" r:id="rId8"/>
    <p:sldId id="314" r:id="rId9"/>
    <p:sldId id="312" r:id="rId10"/>
    <p:sldId id="313" r:id="rId11"/>
    <p:sldId id="302" r:id="rId12"/>
    <p:sldId id="303" r:id="rId13"/>
    <p:sldId id="304" r:id="rId14"/>
    <p:sldId id="305" r:id="rId15"/>
    <p:sldId id="318" r:id="rId16"/>
    <p:sldId id="320" r:id="rId17"/>
    <p:sldId id="316" r:id="rId18"/>
    <p:sldId id="315" r:id="rId19"/>
    <p:sldId id="319" r:id="rId20"/>
    <p:sldId id="321" r:id="rId21"/>
    <p:sldId id="322" r:id="rId2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CC3300"/>
    <a:srgbClr val="FF3300"/>
    <a:srgbClr val="D2EED8"/>
    <a:srgbClr val="D2EEEE"/>
    <a:srgbClr val="F5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6" autoAdjust="0"/>
    <p:restoredTop sz="94523" autoAdjust="0"/>
  </p:normalViewPr>
  <p:slideViewPr>
    <p:cSldViewPr snapToGrid="0">
      <p:cViewPr varScale="1">
        <p:scale>
          <a:sx n="70" d="100"/>
          <a:sy n="70" d="100"/>
        </p:scale>
        <p:origin x="16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697C9B-DCC7-44EF-A13E-5514A3213B1B}" type="datetimeFigureOut">
              <a:rPr lang="fr-FR"/>
              <a:pPr>
                <a:defRPr/>
              </a:pPr>
              <a:t>04/01/2020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0F286-573B-49C3-B28F-F8E7160EACA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38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B9383F9-7F3F-45A7-BA0F-3127AE688031}" type="slidenum">
              <a:rPr lang="fr-FR" sz="1200"/>
              <a:pPr algn="r" eaLnBrk="1" hangingPunct="1"/>
              <a:t>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67778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00" tIns="44600" rIns="89200" bIns="4460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308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00" tIns="44600" rIns="89200" bIns="4460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7066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4598-D000-49D3-937F-B24BBCB67B4D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398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F1916-63B8-40D4-B5AC-4F94C117F42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85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C411-A3E0-4890-9017-677F7A9BF97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8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9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2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5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endParaRPr lang="fr-FR" sz="4300">
              <a:solidFill>
                <a:srgbClr val="572314"/>
              </a:solidFill>
              <a:latin typeface="Gill Sans MT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fr-FR" sz="320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0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BA1C-E621-45FF-BFF3-48B2FD46558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3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6C16-0F0F-4477-843C-FCE781DDE3C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31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78880B4A-D555-4129-B378-F76BFA052A68}" type="slidenum">
              <a:rPr lang="fr-CA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nv.jussieu.fr/bmedia/anatomie/tissus/conducteurs/conducteurs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nv.jussieu.fr/bmedia/anatomie/tissus/conducteurs/conducteurs.html##" TargetMode="External"/><Relationship Id="rId4" Type="http://schemas.openxmlformats.org/officeDocument/2006/relationships/image" Target="http://www.snv.jussieu.fr/bmedia/anatomie/tissus/conducteurs/xyleme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plantandsoil.unl.edu/croptechnology2005/UserFiles/Image/siteImages/Fig-3-large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t1.gstatic.com/images?q=tbn:ANd9GcSPWLnB9PfZ0PCX7FQDDT8IWGyVhB6fB55GAr45yofTNbEQhLp5ud9e1a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plantphys.info/plant_physiology/images/xylphlscs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39825" y="1484313"/>
            <a:ext cx="7778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4000">
                <a:solidFill>
                  <a:srgbClr val="FF3300"/>
                </a:solidFill>
                <a:latin typeface="Arial" charset="0"/>
              </a:rPr>
              <a:t>Les tissus vasculaires de la                      	plante verte </a:t>
            </a:r>
          </a:p>
          <a:p>
            <a:pPr algn="ctr">
              <a:defRPr/>
            </a:pPr>
            <a:r>
              <a:rPr lang="fr-CA" sz="4000">
                <a:solidFill>
                  <a:srgbClr val="FF3300"/>
                </a:solidFill>
                <a:latin typeface="Arial" charset="0"/>
              </a:rPr>
              <a:t>         phloème et xylème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39750" y="1125538"/>
            <a:ext cx="813593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2"/>
          <a:stretch>
            <a:fillRect/>
          </a:stretch>
        </p:blipFill>
        <p:spPr bwMode="auto">
          <a:xfrm>
            <a:off x="1208088" y="488950"/>
            <a:ext cx="6532562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724275" y="741363"/>
            <a:ext cx="1762125" cy="544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19225" y="2787650"/>
          <a:ext cx="7456488" cy="3959225"/>
        </p:xfrm>
        <a:graphic>
          <a:graphicData uri="http://schemas.openxmlformats.org/drawingml/2006/table">
            <a:tbl>
              <a:tblPr/>
              <a:tblGrid>
                <a:gridCol w="7456488"/>
              </a:tblGrid>
              <a:tr h="395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hlinkClick r:id="rId2"/>
                        </a:rPr>
                        <a:t>trachéides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cellules allongées, aux extrémités effilées en biseau,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nombreuses ponctuations.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vaisseaux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longs tubes constitués par l'assemblage de cellules courtes à parois terminales perforées,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paroi lignifiée. Selon le dessin de la lignification on distingue les vaisseaux :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annelés,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spiralés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rayés,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réticulés,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ponctués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2" name="Picture 1" descr="http://www.snv.jussieu.fr/bmedia/anatomie/tissus/conducteurs/xylem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728663"/>
            <a:ext cx="605313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hlinkClick r:id="rId5"/>
          </p:cNvPr>
          <p:cNvSpPr>
            <a:spLocks noChangeArrowheads="1"/>
          </p:cNvSpPr>
          <p:nvPr/>
        </p:nvSpPr>
        <p:spPr bwMode="auto">
          <a:xfrm>
            <a:off x="1123950" y="2371725"/>
            <a:ext cx="904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ntandsoil.unl.edu/croptechnology2005/UserFiles/Image/siteImages/Fig-3-larg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044575"/>
            <a:ext cx="5281612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813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ns-t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349500"/>
            <a:ext cx="4476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DXJ5cF_ph4-tZM:" descr="http://t1.gstatic.com/images?q=tbn:ANd9GcSPWLnB9PfZ0PCX7FQDDT8IWGyVhB6fB55GAr45yofTNbEQhLp5ud9e1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47788"/>
            <a:ext cx="244316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813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plantphys.info/plant_physiology/images/xylphlsc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614363"/>
            <a:ext cx="38782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PsilotumLongClose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276350"/>
            <a:ext cx="38465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177925" y="200025"/>
            <a:ext cx="226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sz="3200" b="1"/>
              <a:t>Phloème</a:t>
            </a:r>
            <a:endParaRPr lang="fr-CA"/>
          </a:p>
        </p:txBody>
      </p:sp>
      <p:pic>
        <p:nvPicPr>
          <p:cNvPr id="47107" name="Picture 6" descr="phloemlsf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5"/>
          <a:stretch>
            <a:fillRect/>
          </a:stretch>
        </p:blipFill>
        <p:spPr bwMode="auto">
          <a:xfrm>
            <a:off x="1069975" y="3860800"/>
            <a:ext cx="50863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1009650" y="933450"/>
            <a:ext cx="4425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/>
              <a:t>Formé de :</a:t>
            </a:r>
          </a:p>
          <a:p>
            <a:pPr eaLnBrk="1" hangingPunct="1">
              <a:buFontTx/>
              <a:buChar char="•"/>
            </a:pPr>
            <a:r>
              <a:rPr lang="fr-CA"/>
              <a:t>Cellules des tubes criblés</a:t>
            </a:r>
          </a:p>
          <a:p>
            <a:pPr eaLnBrk="1" hangingPunct="1">
              <a:buFontTx/>
              <a:buChar char="•"/>
            </a:pPr>
            <a:r>
              <a:rPr lang="fr-CA"/>
              <a:t>Cellules compagnes</a:t>
            </a:r>
          </a:p>
        </p:txBody>
      </p:sp>
      <p:pic>
        <p:nvPicPr>
          <p:cNvPr id="47109" name="Picture 11" descr="phloem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0"/>
            <a:ext cx="40957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2" descr="SievePlat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768850"/>
            <a:ext cx="1895475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13"/>
          <p:cNvSpPr txBox="1">
            <a:spLocks noChangeArrowheads="1"/>
          </p:cNvSpPr>
          <p:nvPr/>
        </p:nvSpPr>
        <p:spPr bwMode="auto">
          <a:xfrm>
            <a:off x="6792913" y="6427788"/>
            <a:ext cx="124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sz="1400" b="1"/>
              <a:t>Paroi criblée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0" y="1095375"/>
            <a:ext cx="6208713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459413" y="928688"/>
            <a:ext cx="3684587" cy="285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54013" y="382588"/>
            <a:ext cx="54689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b="1">
                <a:solidFill>
                  <a:schemeClr val="accent1"/>
                </a:solidFill>
              </a:rPr>
              <a:t>Cellules des tubes criblés :</a:t>
            </a:r>
          </a:p>
          <a:p>
            <a:pPr eaLnBrk="1" hangingPunct="1">
              <a:buFontTx/>
              <a:buChar char="•"/>
            </a:pPr>
            <a:r>
              <a:rPr lang="fr-CA">
                <a:solidFill>
                  <a:schemeClr val="accent1"/>
                </a:solidFill>
              </a:rPr>
              <a:t>Vivantes (mais ne vivent généralement pas plus d’un an)</a:t>
            </a:r>
          </a:p>
          <a:p>
            <a:pPr eaLnBrk="1" hangingPunct="1">
              <a:buFontTx/>
              <a:buChar char="•"/>
            </a:pPr>
            <a:r>
              <a:rPr lang="fr-CA">
                <a:solidFill>
                  <a:schemeClr val="accent1"/>
                </a:solidFill>
              </a:rPr>
              <a:t>Dépourvues de noyau</a:t>
            </a:r>
          </a:p>
          <a:p>
            <a:pPr eaLnBrk="1" hangingPunct="1">
              <a:buFontTx/>
              <a:buChar char="•"/>
            </a:pPr>
            <a:r>
              <a:rPr lang="fr-CA">
                <a:solidFill>
                  <a:schemeClr val="accent1"/>
                </a:solidFill>
              </a:rPr>
              <a:t>Parois transversales « criblées » : permet la diffusion de substances d’une cellule à l’autre</a:t>
            </a:r>
          </a:p>
          <a:p>
            <a:pPr eaLnBrk="1" hangingPunct="1">
              <a:buFontTx/>
              <a:buChar char="•"/>
            </a:pPr>
            <a:r>
              <a:rPr lang="fr-CA">
                <a:solidFill>
                  <a:schemeClr val="accent1"/>
                </a:solidFill>
              </a:rPr>
              <a:t>Besoins assurés par les cellules compagnes (qui, elles, possèdent un noyau)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3008313" y="4919663"/>
            <a:ext cx="1060450" cy="219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4037" name="Picture 5" descr="phlo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317625"/>
            <a:ext cx="334645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1563" b="2872"/>
          <a:stretch>
            <a:fillRect/>
          </a:stretch>
        </p:blipFill>
        <p:spPr bwMode="auto">
          <a:xfrm>
            <a:off x="0" y="549275"/>
            <a:ext cx="91440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14500" y="1214438"/>
          <a:ext cx="6484938" cy="5102225"/>
        </p:xfrm>
        <a:graphic>
          <a:graphicData uri="http://schemas.openxmlformats.org/drawingml/2006/table">
            <a:tbl>
              <a:tblPr/>
              <a:tblGrid>
                <a:gridCol w="2162175"/>
                <a:gridCol w="2160588"/>
                <a:gridCol w="2162175"/>
              </a:tblGrid>
              <a:tr h="284003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PHLOÈME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éléments conducteurs </a:t>
                      </a:r>
                      <a:r>
                        <a:rPr kumimoji="0" lang="fr-F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F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32D2E"/>
                          </a:solidFill>
                          <a:effectLst/>
                          <a:latin typeface="Arial" charset="0"/>
                        </a:rPr>
                        <a:t>tissu vivant</a:t>
                      </a:r>
                      <a:r>
                        <a:rPr kumimoji="0" lang="fr-F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cellules allongées disposées en file communiquant entre elles par des pores qui interrompent la paroi cellulosique, 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pas de noyau ni de vacuole.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cellules compagnes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bordent les tubes criblés.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cellules parenchymateuses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de réserve, sécrétrices.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  <a:tr h="9636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fibres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cellules à paroi épaisse, lignifiées ou cellulosiques.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46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781050"/>
          </a:xfrm>
        </p:spPr>
        <p:txBody>
          <a:bodyPr/>
          <a:lstStyle/>
          <a:p>
            <a:pPr>
              <a:defRPr/>
            </a:pPr>
            <a:r>
              <a:rPr lang="fr-CA" sz="3600" dirty="0"/>
              <a:t>Vue d’ensemble du transport</a:t>
            </a:r>
          </a:p>
        </p:txBody>
      </p:sp>
      <p:pic>
        <p:nvPicPr>
          <p:cNvPr id="10243" name="Picture 7" descr="arbre_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752600"/>
            <a:ext cx="4038600" cy="490061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90600" y="5105400"/>
            <a:ext cx="2971800" cy="685800"/>
            <a:chOff x="624" y="3216"/>
            <a:chExt cx="1872" cy="432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624" y="3216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>
                  <a:latin typeface="Arial" charset="0"/>
                </a:rPr>
                <a:t>Racines: absorption d’eau &amp; minéraux</a:t>
              </a:r>
            </a:p>
          </p:txBody>
        </p:sp>
        <p:sp>
          <p:nvSpPr>
            <p:cNvPr id="10278" name="Freeform 17"/>
            <p:cNvSpPr>
              <a:spLocks/>
            </p:cNvSpPr>
            <p:nvPr/>
          </p:nvSpPr>
          <p:spPr bwMode="auto">
            <a:xfrm>
              <a:off x="2016" y="3312"/>
              <a:ext cx="480" cy="336"/>
            </a:xfrm>
            <a:custGeom>
              <a:avLst/>
              <a:gdLst>
                <a:gd name="T0" fmla="*/ 0 w 480"/>
                <a:gd name="T1" fmla="*/ 96 h 336"/>
                <a:gd name="T2" fmla="*/ 240 w 480"/>
                <a:gd name="T3" fmla="*/ 0 h 336"/>
                <a:gd name="T4" fmla="*/ 336 w 480"/>
                <a:gd name="T5" fmla="*/ 96 h 336"/>
                <a:gd name="T6" fmla="*/ 288 w 480"/>
                <a:gd name="T7" fmla="*/ 288 h 336"/>
                <a:gd name="T8" fmla="*/ 480 w 480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143000" y="3783013"/>
            <a:ext cx="3276600" cy="852487"/>
            <a:chOff x="720" y="2640"/>
            <a:chExt cx="2064" cy="336"/>
          </a:xfrm>
        </p:grpSpPr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720" y="2640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 dirty="0">
                  <a:latin typeface="Arial" charset="0"/>
                </a:rPr>
                <a:t>Sève brute monte dans le xylème</a:t>
              </a:r>
            </a:p>
          </p:txBody>
        </p:sp>
        <p:sp>
          <p:nvSpPr>
            <p:cNvPr id="10274" name="Freeform 18"/>
            <p:cNvSpPr>
              <a:spLocks/>
            </p:cNvSpPr>
            <p:nvPr/>
          </p:nvSpPr>
          <p:spPr bwMode="auto">
            <a:xfrm>
              <a:off x="2112" y="2688"/>
              <a:ext cx="672" cy="240"/>
            </a:xfrm>
            <a:custGeom>
              <a:avLst/>
              <a:gdLst>
                <a:gd name="T0" fmla="*/ 0 w 480"/>
                <a:gd name="T1" fmla="*/ 25 h 336"/>
                <a:gd name="T2" fmla="*/ 921 w 480"/>
                <a:gd name="T3" fmla="*/ 0 h 336"/>
                <a:gd name="T4" fmla="*/ 1289 w 480"/>
                <a:gd name="T5" fmla="*/ 25 h 336"/>
                <a:gd name="T6" fmla="*/ 1106 w 480"/>
                <a:gd name="T7" fmla="*/ 75 h 336"/>
                <a:gd name="T8" fmla="*/ 1844 w 480"/>
                <a:gd name="T9" fmla="*/ 87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1950" y="2254250"/>
            <a:ext cx="3524250" cy="1022350"/>
            <a:chOff x="480" y="1584"/>
            <a:chExt cx="1968" cy="480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480" y="1584"/>
              <a:ext cx="1344" cy="480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 dirty="0">
                  <a:latin typeface="Arial" charset="0"/>
                </a:rPr>
                <a:t>Évapotranspiration « aspire » l’eau vers le haut</a:t>
              </a:r>
            </a:p>
          </p:txBody>
        </p:sp>
        <p:sp>
          <p:nvSpPr>
            <p:cNvPr id="10270" name="Freeform 19"/>
            <p:cNvSpPr>
              <a:spLocks/>
            </p:cNvSpPr>
            <p:nvPr/>
          </p:nvSpPr>
          <p:spPr bwMode="auto">
            <a:xfrm flipV="1">
              <a:off x="1824" y="1632"/>
              <a:ext cx="624" cy="288"/>
            </a:xfrm>
            <a:custGeom>
              <a:avLst/>
              <a:gdLst>
                <a:gd name="T0" fmla="*/ 0 w 480"/>
                <a:gd name="T1" fmla="*/ 51 h 336"/>
                <a:gd name="T2" fmla="*/ 686 w 480"/>
                <a:gd name="T3" fmla="*/ 0 h 336"/>
                <a:gd name="T4" fmla="*/ 959 w 480"/>
                <a:gd name="T5" fmla="*/ 51 h 336"/>
                <a:gd name="T6" fmla="*/ 822 w 480"/>
                <a:gd name="T7" fmla="*/ 156 h 336"/>
                <a:gd name="T8" fmla="*/ 1370 w 480"/>
                <a:gd name="T9" fmla="*/ 182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025525" y="1087438"/>
            <a:ext cx="3719513" cy="1073150"/>
            <a:chOff x="768" y="960"/>
            <a:chExt cx="1872" cy="384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768" y="960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 dirty="0">
                  <a:latin typeface="Arial" charset="0"/>
                </a:rPr>
                <a:t>Échange de gaz par les stomates</a:t>
              </a:r>
            </a:p>
          </p:txBody>
        </p:sp>
        <p:sp>
          <p:nvSpPr>
            <p:cNvPr id="10266" name="Freeform 20"/>
            <p:cNvSpPr>
              <a:spLocks/>
            </p:cNvSpPr>
            <p:nvPr/>
          </p:nvSpPr>
          <p:spPr bwMode="auto">
            <a:xfrm>
              <a:off x="2160" y="1152"/>
              <a:ext cx="480" cy="192"/>
            </a:xfrm>
            <a:custGeom>
              <a:avLst/>
              <a:gdLst>
                <a:gd name="T0" fmla="*/ 0 w 480"/>
                <a:gd name="T1" fmla="*/ 10 h 336"/>
                <a:gd name="T2" fmla="*/ 240 w 480"/>
                <a:gd name="T3" fmla="*/ 0 h 336"/>
                <a:gd name="T4" fmla="*/ 336 w 480"/>
                <a:gd name="T5" fmla="*/ 10 h 336"/>
                <a:gd name="T6" fmla="*/ 288 w 480"/>
                <a:gd name="T7" fmla="*/ 31 h 336"/>
                <a:gd name="T8" fmla="*/ 480 w 480"/>
                <a:gd name="T9" fmla="*/ 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753100" y="5334000"/>
            <a:ext cx="2781300" cy="592138"/>
            <a:chOff x="3624" y="3360"/>
            <a:chExt cx="1752" cy="373"/>
          </a:xfrm>
        </p:grpSpPr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3984" y="3360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>
                  <a:latin typeface="Arial" charset="0"/>
                </a:rPr>
                <a:t>Échanges gazeux dans les racines</a:t>
              </a:r>
            </a:p>
          </p:txBody>
        </p:sp>
        <p:sp>
          <p:nvSpPr>
            <p:cNvPr id="10262" name="Freeform 21"/>
            <p:cNvSpPr>
              <a:spLocks/>
            </p:cNvSpPr>
            <p:nvPr/>
          </p:nvSpPr>
          <p:spPr bwMode="auto">
            <a:xfrm rot="8624769" flipV="1">
              <a:off x="3624" y="3586"/>
              <a:ext cx="408" cy="147"/>
            </a:xfrm>
            <a:custGeom>
              <a:avLst/>
              <a:gdLst>
                <a:gd name="T0" fmla="*/ 0 w 480"/>
                <a:gd name="T1" fmla="*/ 4 h 336"/>
                <a:gd name="T2" fmla="*/ 125 w 480"/>
                <a:gd name="T3" fmla="*/ 0 h 336"/>
                <a:gd name="T4" fmla="*/ 176 w 480"/>
                <a:gd name="T5" fmla="*/ 4 h 336"/>
                <a:gd name="T6" fmla="*/ 150 w 480"/>
                <a:gd name="T7" fmla="*/ 10 h 336"/>
                <a:gd name="T8" fmla="*/ 251 w 480"/>
                <a:gd name="T9" fmla="*/ 12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029200" y="3505200"/>
            <a:ext cx="3465513" cy="1631950"/>
            <a:chOff x="3145" y="2199"/>
            <a:chExt cx="2183" cy="1028"/>
          </a:xfrm>
        </p:grpSpPr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3936" y="2208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>
                  <a:latin typeface="Arial" charset="0"/>
                </a:rPr>
                <a:t>Sève élaborée descend par le phloème</a:t>
              </a:r>
            </a:p>
          </p:txBody>
        </p:sp>
        <p:sp>
          <p:nvSpPr>
            <p:cNvPr id="10258" name="Freeform 22"/>
            <p:cNvSpPr>
              <a:spLocks/>
            </p:cNvSpPr>
            <p:nvPr/>
          </p:nvSpPr>
          <p:spPr bwMode="auto">
            <a:xfrm rot="7529868">
              <a:off x="2992" y="2352"/>
              <a:ext cx="1028" cy="721"/>
            </a:xfrm>
            <a:custGeom>
              <a:avLst/>
              <a:gdLst>
                <a:gd name="T0" fmla="*/ 0 w 480"/>
                <a:gd name="T1" fmla="*/ 2034 h 336"/>
                <a:gd name="T2" fmla="*/ 5050 w 480"/>
                <a:gd name="T3" fmla="*/ 0 h 336"/>
                <a:gd name="T4" fmla="*/ 7072 w 480"/>
                <a:gd name="T5" fmla="*/ 2034 h 336"/>
                <a:gd name="T6" fmla="*/ 6059 w 480"/>
                <a:gd name="T7" fmla="*/ 6105 h 336"/>
                <a:gd name="T8" fmla="*/ 10100 w 480"/>
                <a:gd name="T9" fmla="*/ 7124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427663" y="2209800"/>
            <a:ext cx="3448050" cy="984250"/>
            <a:chOff x="3419" y="1392"/>
            <a:chExt cx="1957" cy="620"/>
          </a:xfrm>
        </p:grpSpPr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3984" y="1392"/>
              <a:ext cx="1392" cy="336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1000"/>
                  </a:srgbClr>
                </a:gs>
                <a:gs pos="50000">
                  <a:srgbClr val="FFCC99">
                    <a:alpha val="89999"/>
                  </a:srgbClr>
                </a:gs>
                <a:gs pos="100000">
                  <a:srgbClr val="CC0000">
                    <a:alpha val="41000"/>
                  </a:srgbClr>
                </a:gs>
              </a:gsLst>
              <a:lin ang="2700000" scaled="1"/>
            </a:gradFill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CA" b="1" dirty="0">
                  <a:latin typeface="Arial" charset="0"/>
                </a:rPr>
                <a:t>Photosynthèse dans les feuilles</a:t>
              </a:r>
            </a:p>
          </p:txBody>
        </p:sp>
        <p:sp>
          <p:nvSpPr>
            <p:cNvPr id="10254" name="Freeform 23"/>
            <p:cNvSpPr>
              <a:spLocks/>
            </p:cNvSpPr>
            <p:nvPr/>
          </p:nvSpPr>
          <p:spPr bwMode="auto">
            <a:xfrm rot="7807599">
              <a:off x="3426" y="1449"/>
              <a:ext cx="556" cy="569"/>
            </a:xfrm>
            <a:custGeom>
              <a:avLst/>
              <a:gdLst>
                <a:gd name="T0" fmla="*/ 0 w 480"/>
                <a:gd name="T1" fmla="*/ 791 h 336"/>
                <a:gd name="T2" fmla="*/ 432 w 480"/>
                <a:gd name="T3" fmla="*/ 0 h 336"/>
                <a:gd name="T4" fmla="*/ 605 w 480"/>
                <a:gd name="T5" fmla="*/ 791 h 336"/>
                <a:gd name="T6" fmla="*/ 519 w 480"/>
                <a:gd name="T7" fmla="*/ 2369 h 336"/>
                <a:gd name="T8" fmla="*/ 864 w 480"/>
                <a:gd name="T9" fmla="*/ 2764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336"/>
                <a:gd name="T17" fmla="*/ 480 w 480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336">
                  <a:moveTo>
                    <a:pt x="0" y="96"/>
                  </a:moveTo>
                  <a:cubicBezTo>
                    <a:pt x="92" y="48"/>
                    <a:pt x="184" y="0"/>
                    <a:pt x="240" y="0"/>
                  </a:cubicBezTo>
                  <a:cubicBezTo>
                    <a:pt x="296" y="0"/>
                    <a:pt x="328" y="48"/>
                    <a:pt x="336" y="96"/>
                  </a:cubicBezTo>
                  <a:cubicBezTo>
                    <a:pt x="344" y="144"/>
                    <a:pt x="264" y="248"/>
                    <a:pt x="288" y="288"/>
                  </a:cubicBezTo>
                  <a:cubicBezTo>
                    <a:pt x="312" y="328"/>
                    <a:pt x="396" y="332"/>
                    <a:pt x="480" y="336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338138"/>
            <a:ext cx="7507287" cy="592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5" name="Rectangle 165"/>
          <p:cNvSpPr>
            <a:spLocks noChangeArrowheads="1"/>
          </p:cNvSpPr>
          <p:nvPr/>
        </p:nvSpPr>
        <p:spPr bwMode="auto">
          <a:xfrm>
            <a:off x="0" y="575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pic>
        <p:nvPicPr>
          <p:cNvPr id="51369" name="Picture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03288"/>
            <a:ext cx="6516687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300038"/>
            <a:ext cx="7499350" cy="914400"/>
          </a:xfrm>
        </p:spPr>
        <p:txBody>
          <a:bodyPr/>
          <a:lstStyle/>
          <a:p>
            <a:pPr>
              <a:defRPr/>
            </a:pPr>
            <a:r>
              <a:rPr lang="fr-CA"/>
              <a:t>Pression racinaire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4267200" cy="4332288"/>
          </a:xfrm>
        </p:spPr>
        <p:txBody>
          <a:bodyPr/>
          <a:lstStyle/>
          <a:p>
            <a:r>
              <a:rPr lang="fr-CA" smtClean="0"/>
              <a:t>Les racines dépensent ATP pour faire entrer les minéraux du sol (même la nuit).</a:t>
            </a:r>
          </a:p>
          <a:p>
            <a:r>
              <a:rPr lang="fr-CA" smtClean="0">
                <a:solidFill>
                  <a:srgbClr val="A3095A"/>
                </a:solidFill>
              </a:rPr>
              <a:t>Bande de Caspary</a:t>
            </a:r>
            <a:r>
              <a:rPr lang="fr-CA" smtClean="0"/>
              <a:t> empêche de ressortir.</a:t>
            </a:r>
          </a:p>
          <a:p>
            <a:r>
              <a:rPr lang="fr-CA" smtClean="0"/>
              <a:t>Minéraux s’accumulent dans la </a:t>
            </a:r>
            <a:r>
              <a:rPr lang="fr-CA" smtClean="0">
                <a:solidFill>
                  <a:srgbClr val="A3095A"/>
                </a:solidFill>
              </a:rPr>
              <a:t>stèle</a:t>
            </a:r>
            <a:r>
              <a:rPr lang="fr-CA" smtClean="0"/>
              <a:t>.</a:t>
            </a:r>
          </a:p>
          <a:p>
            <a:r>
              <a:rPr lang="fr-CA" smtClean="0"/>
              <a:t>Sève brute </a:t>
            </a:r>
            <a:r>
              <a:rPr lang="fr-CA" smtClean="0">
                <a:solidFill>
                  <a:srgbClr val="A3095A"/>
                </a:solidFill>
              </a:rPr>
              <a:t>est attiré vers le xylème</a:t>
            </a:r>
            <a:r>
              <a:rPr lang="fr-CA" smtClean="0"/>
              <a:t>.</a:t>
            </a:r>
          </a:p>
        </p:txBody>
      </p:sp>
      <p:pic>
        <p:nvPicPr>
          <p:cNvPr id="11268" name="Picture 7" descr="tree-root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295400"/>
            <a:ext cx="408146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257800" y="5486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7ED6D"/>
              </a:gs>
              <a:gs pos="100000">
                <a:srgbClr val="7E79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+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8077200" y="6019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7ED6D"/>
              </a:gs>
              <a:gs pos="100000">
                <a:srgbClr val="7E79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+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5715000" y="632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7ED6D"/>
              </a:gs>
              <a:gs pos="100000">
                <a:srgbClr val="7E79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+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8001000" y="5257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7ED6D"/>
              </a:gs>
              <a:gs pos="100000">
                <a:srgbClr val="7E793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+</a:t>
            </a: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8234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-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5638800" y="5943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8234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-</a:t>
            </a: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8534400" y="5715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8234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-</a:t>
            </a: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7620000" y="632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8234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/>
              <a:t>-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 rot="6700938">
            <a:off x="4959350" y="587375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 rot="6700938">
            <a:off x="5264150" y="625475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 rot="6700938">
            <a:off x="6178550" y="617855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 rot="6700938">
            <a:off x="8464550" y="6261100"/>
            <a:ext cx="311150" cy="285750"/>
          </a:xfrm>
          <a:prstGeom prst="wedgeEllipseCallout">
            <a:avLst>
              <a:gd name="adj1" fmla="val -60903"/>
              <a:gd name="adj2" fmla="val 36292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 rot="6700938">
            <a:off x="8521700" y="534670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 rot="6700938">
            <a:off x="8007350" y="633730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6700938">
            <a:off x="6864350" y="6413500"/>
            <a:ext cx="311150" cy="285750"/>
          </a:xfrm>
          <a:prstGeom prst="wedgeEllipseCallout">
            <a:avLst>
              <a:gd name="adj1" fmla="val -82940"/>
              <a:gd name="adj2" fmla="val 27481"/>
            </a:avLst>
          </a:prstGeom>
          <a:gradFill rotWithShape="1">
            <a:gsLst>
              <a:gs pos="0">
                <a:srgbClr val="3366FF">
                  <a:alpha val="71001"/>
                </a:srgbClr>
              </a:gs>
              <a:gs pos="100000">
                <a:srgbClr val="5D8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00185 C 0.05782 0.00139 0.12379 0.01783 0.17223 -0.0037 C 0.17361 -0.01111 0.17483 -0.01852 0.17639 -0.02592 C 0.17709 -0.02963 0.17917 -0.03703 0.17917 -0.03703 C 0.18056 -0.05995 0.18056 -0.05185 0.18056 -0.06111 " pathEditMode="relative" ptsTypes="ffffA">
                                      <p:cBhvr>
                                        <p:cTn id="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2518 -0.00093 0.05816 0.01157 0.08125 -0.00787 C 0.0823 -0.00972 0.08282 -0.01227 0.08438 -0.01343 C 0.08698 -0.01551 0.10434 -0.02361 0.10695 -0.02477 C 0.11355 -0.02755 0.11823 -0.03519 0.125 -0.03796 C 0.12691 -0.04167 0.13073 -0.04352 0.13247 -0.04722 C 0.14167 -0.06551 0.13559 -0.08982 0.13559 -0.11111 " pathEditMode="relative" rAng="0" ptsTypes="ffffffA">
                                      <p:cBhvr>
                                        <p:cTn id="8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9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3.7037E-6 C 0.01163 -0.00139 0.021 -0.0037 0.03194 -0.00741 C 0.03576 -0.01088 0.04027 -0.01412 0.04444 -0.01667 C 0.04705 -0.01829 0.05034 -0.01829 0.05277 -0.02037 C 0.05416 -0.02153 0.05538 -0.02315 0.05694 -0.02407 C 0.06232 -0.02708 0.06527 -0.02454 0.07083 -0.02963 C 0.07968 -0.0375 0.09132 -0.0456 0.10139 -0.05 C 0.10416 -0.05555 0.10694 -0.06111 0.10972 -0.06667 C 0.11059 -0.06829 0.11024 -0.0706 0.11111 -0.07222 C 0.11215 -0.07407 0.11389 -0.07477 0.11527 -0.07593 C 0.11857 -0.08912 0.11649 -0.0838 0.12083 -0.09259 C 0.12222 -0.12153 0.12361 -0.13403 0.12361 -0.16481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0.01371 -0.00602 -0.0073 0.00417 0.00833 -0.0074 C 0.01093 -0.00926 0.01666 -0.01111 0.01666 -0.01111 C 0.02291 -0.02361 0.01562 -0.01134 0.0236 -0.01852 C 0.02933 -0.02361 0.03506 -0.03125 0.03888 -0.03889 C 0.04305 -0.06134 0.04166 -0.05162 0.04166 -0.09629 C 0.04166 -0.12106 0.04027 -0.17037 0.04027 -0.17037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4.44444E-6 C -0.02049 -0.00023 -0.03299 -0.00162 -0.03611 -0.0037 C -0.04965 -0.01273 -0.05781 -0.02893 -0.06806 -0.04259 C -0.07205 -0.05856 -0.08299 -0.06805 -0.08333 -0.08703 C -0.08368 -0.1155 -0.08333 -0.14375 -0.08333 -0.17222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2048 -0.00069 -0.04409 0.00949 -0.06111 -0.00556 C -0.06979 -0.01319 -0.07743 -0.02199 -0.08611 -0.02963 C -0.08889 -0.03218 -0.09166 -0.03449 -0.09444 -0.03704 C -0.09583 -0.03819 -0.09861 -0.04074 -0.09861 -0.04074 C -0.10243 -0.04815 -0.10833 -0.05417 -0.11389 -0.05926 C -0.11718 -0.06597 -0.12031 -0.07384 -0.12222 -0.08148 C -0.12083 -0.13032 -0.12083 -0.11227 -0.12083 -0.13519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5625 -0.00116 -0.07101 0.00416 -0.11111 -0.00926 C -0.11528 -0.0176 -0.11684 -0.01436 -0.12222 -0.02037 C -0.1276 -0.02639 -0.13212 -0.03218 -0.13889 -0.03519 C -0.15312 -0.05417 -0.16944 -0.06366 -0.16944 -0.09445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0.00741 C -0.02257 0.00833 -0.03125 0.01111 -0.03334 0.01296 C -0.03837 0.01736 -0.04427 0.02153 -0.05 0.02407 C -0.06441 0.02338 -0.07865 0.02338 -0.09306 0.02222 C -0.10174 0.02153 -0.10712 0.00787 -0.11389 0.00185 C -0.11789 -0.00602 -0.12257 -0.00903 -0.125 -0.01852 C -0.12344 -0.025 -0.12466 -0.02269 -0.12223 -0.02593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3 -4.81481E-6 C 0.0658 -0.00254 0.07344 -0.00787 0.08299 -0.0081 C 0.10643 -0.00856 0.12987 -0.00856 0.15313 -0.00902 C 0.15764 -0.01018 0.16285 -0.01018 0.16737 -0.01203 C 0.17657 -0.01574 0.16563 -0.0125 0.17431 -0.01504 C 0.17882 -0.0206 0.17778 -0.02546 0.18629 -0.02777 C 0.18872 -0.03101 0.19428 -0.03564 0.19827 -0.03773 C 0.19896 -0.03865 0.19948 -0.03981 0.20053 -0.04074 C 0.20157 -0.04166 0.20313 -0.04189 0.204 -0.04282 C 0.20608 -0.04444 0.20712 -0.04675 0.20886 -0.04861 C 0.20955 -0.04976 0.21112 -0.05162 0.21112 -0.05138 C 0.21303 -0.06064 0.21441 -0.07268 0.22066 -0.08032 C 0.22119 -0.08495 0.22101 -0.08958 0.22188 -0.09421 C 0.22223 -0.09629 0.22431 -0.10023 0.22431 -0.1 C 0.22483 -0.10462 0.22483 -0.10879 0.22535 -0.11319 C 0.2257 -0.11527 0.22778 -0.11898 0.22778 -0.11875 C 0.22848 -0.12916 0.2323 -0.1405 0.22066 -0.14675 C 0.21858 -0.15208 0.21667 -0.1574 0.21459 -0.16273 C 0.21407 -0.16458 0.21303 -0.16666 0.21233 -0.16851 C 0.21198 -0.16967 0.21112 -0.17152 0.21112 -0.17129 C 0.21042 -0.17986 0.20886 -0.18726 0.20643 -0.19537 C 0.20608 -0.20231 0.20626 -0.21342 0.20296 -0.22106 C 0.20087 -0.22523 0.19827 -0.22824 0.19827 -0.23287 " pathEditMode="relative" rAng="0" ptsTypes="ffffffffffffffffffffffA">
                                      <p:cBhvr>
                                        <p:cTn id="47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1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47 -0.0007 0.06424 0.00602 0.09445 -0.00556 C 0.10608 -0.00996 0.11597 -0.0213 0.125 -0.03148 C 0.12899 -0.03588 0.1375 -0.04445 0.1375 -0.04445 C 0.14323 -0.05973 0.15417 -0.06875 0.15833 -0.08519 C 0.15938 -0.09815 0.15903 -0.10301 0.16389 -0.11297 C 0.1658 -0.12778 0.16615 -0.1426 0.16806 -0.15741 C 0.16736 -0.19167 0.16389 -0.22824 0.16389 -0.26297 " pathEditMode="relative" ptsTypes="fffffffA">
                                      <p:cBhvr>
                                        <p:cTn id="49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72 -0.00162 0.01111 -0.0037 0.01666 -0.00555 C 0.01944 -0.0081 0.02309 -0.00926 0.025 -0.01296 C 0.0276 -0.01805 0.02795 -0.02453 0.03055 -0.02963 C 0.03645 -0.04143 0.03941 -0.05301 0.04861 -0.06111 C 0.05607 -0.07592 0.04635 -0.0581 0.05555 -0.07037 C 0.05885 -0.07477 0.05989 -0.08194 0.0625 -0.08703 C 0.06336 -0.09444 0.06371 -0.09861 0.06527 -0.10555 C 0.06614 -0.10926 0.06805 -0.11666 0.06805 -0.11666 C 0.06909 -0.13148 0.07031 -0.14027 0.07361 -0.1537 C 0.08211 -0.18773 0.07361 -0.22523 0.07361 -0.26111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4 -0.00972 0.00087 -0.04814 0.00139 -0.05925 C 0.00365 -0.103 0.00313 -0.14629 0.01112 -0.18888 C 0.01059 -0.21226 0.01094 -0.23588 0.00973 -0.25925 C 0.00938 -0.26597 0.00504 -0.27546 0.00278 -0.28148 C 0.00139 -0.28518 -0.00138 -0.29259 -0.00138 -0.29259 " pathEditMode="relative" ptsTypes="fffffA">
                                      <p:cBhvr>
                                        <p:cTn id="53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6 -0.00185 -0.00885 -0.00231 -0.0125 -0.00555 C -0.01996 -0.01227 -0.01545 -0.00764 -0.025 -0.02037 C -0.02725 -0.02338 -0.03073 -0.02361 -0.03333 -0.02592 C -0.04062 -0.03287 -0.04705 -0.04004 -0.05555 -0.04444 C -0.06527 -0.05741 -0.07448 -0.07106 -0.08333 -0.08518 C -0.08993 -0.09583 -0.08298 -0.08565 -0.0875 -0.09629 C -0.09132 -0.10509 -0.09132 -0.10208 -0.09583 -0.10926 C -0.10086 -0.11713 -0.09687 -0.11204 -0.1 -0.12037 C -0.10295 -0.12824 -0.1026 -0.12407 -0.10694 -0.13148 C -0.10902 -0.13495 -0.11059 -0.13889 -0.1125 -0.14259 C -0.11336 -0.14444 -0.11527 -0.14815 -0.11527 -0.14815 C -0.11475 -0.17037 -0.11718 -0.23842 -0.11111 -0.26296 C -0.10937 -0.28773 -0.10972 -0.27662 -0.10972 -0.29629 " pathEditMode="relative" ptsTypes="fffffffffffffA">
                                      <p:cBhvr>
                                        <p:cTn id="55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89 -0.00254 -0.00468 -0.00092 -0.01527 -0.00555 C -0.02031 -0.00787 -0.02673 -0.01551 -0.03194 -0.01852 C -0.03819 -0.02199 -0.03628 -0.01852 -0.04166 -0.02222 C -0.04583 -0.025 -0.04982 -0.02893 -0.05416 -0.03148 C -0.05677 -0.0331 -0.0625 -0.03518 -0.0625 -0.03518 C -0.06388 -0.03703 -0.0651 -0.03935 -0.06666 -0.04074 C -0.06788 -0.0419 -0.06961 -0.04143 -0.07083 -0.04259 C -0.07222 -0.04398 -0.07239 -0.04676 -0.07361 -0.04815 C -0.07916 -0.05463 -0.0868 -0.05972 -0.09305 -0.06481 C -0.10121 -0.07129 -0.10816 -0.0794 -0.11666 -0.08518 C -0.12135 -0.09444 -0.11805 -0.08958 -0.12777 -0.09815 C -0.12916 -0.0993 -0.13194 -0.10185 -0.13194 -0.10185 C -0.13489 -0.10764 -0.13888 -0.11227 -0.14305 -0.11666 C -0.14566 -0.11944 -0.15138 -0.12407 -0.15138 -0.12407 C -0.15451 -0.13032 -0.1625 -0.14074 -0.1625 -0.14074 C -0.1677 -0.1618 -0.16493 -0.1875 -0.16111 -0.20926 C -0.16006 -0.21504 -0.15833 -0.22037 -0.15694 -0.22592 C -0.15642 -0.22778 -0.15555 -0.23148 -0.15555 -0.23148 C -0.15434 -0.24745 -0.15312 -0.24977 -0.15555 -0.26481 C -0.15746 -0.27662 -0.15555 -0.27592 -0.15972 -0.27592 " pathEditMode="relative" ptsTypes="ffffffffffffffffffffA">
                                      <p:cBhvr>
                                        <p:cTn id="57" dur="2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917 0.00069 -0.05834 0.00185 -0.0875 0.00185 C -0.10053 0.00185 -0.11355 0.00255 -0.12639 0 C -0.12969 -0.0007 -0.13473 -0.00741 -0.13473 -0.00741 C -0.13889 -0.01574 -0.14375 -0.02222 -0.15 -0.02778 C -0.15348 -0.04144 -0.15764 -0.05463 -0.16112 -0.06852 C -0.16806 -0.09653 -0.16112 -0.12778 -0.16112 -0.15741 " pathEditMode="relative" ptsTypes="ffffffA">
                                      <p:cBhvr>
                                        <p:cTn id="59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0" grpId="1" animBg="1"/>
      <p:bldP spid="31761" grpId="0" animBg="1"/>
      <p:bldP spid="31761" grpId="1" animBg="1"/>
      <p:bldP spid="31762" grpId="0" animBg="1"/>
      <p:bldP spid="31762" grpId="1" animBg="1"/>
      <p:bldP spid="31763" grpId="0" animBg="1"/>
      <p:bldP spid="31763" grpId="1" animBg="1"/>
      <p:bldP spid="31764" grpId="0" animBg="1"/>
      <p:bldP spid="31764" grpId="1" animBg="1"/>
      <p:bldP spid="31765" grpId="0" animBg="1"/>
      <p:bldP spid="31765" grpId="1" animBg="1"/>
      <p:bldP spid="31766" grpId="0" animBg="1"/>
      <p:bldP spid="317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84188" y="484188"/>
            <a:ext cx="7767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sz="3200" b="1"/>
              <a:t>4. Les tissus vasculaires</a:t>
            </a:r>
          </a:p>
        </p:txBody>
      </p:sp>
      <p:pic>
        <p:nvPicPr>
          <p:cNvPr id="12291" name="Picture 6" descr="plan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2157413"/>
            <a:ext cx="2781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71525" y="2698750"/>
            <a:ext cx="48561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/>
              <a:t>Les plantes terrestres ont besoin :</a:t>
            </a:r>
          </a:p>
          <a:p>
            <a:pPr>
              <a:buFontTx/>
              <a:buChar char="•"/>
            </a:pPr>
            <a:r>
              <a:rPr lang="fr-CA"/>
              <a:t>Gaz (CO</a:t>
            </a:r>
            <a:r>
              <a:rPr lang="fr-CA" baseline="-25000"/>
              <a:t>2</a:t>
            </a:r>
            <a:r>
              <a:rPr lang="fr-CA"/>
              <a:t>)</a:t>
            </a:r>
          </a:p>
          <a:p>
            <a:pPr>
              <a:buFontTx/>
              <a:buChar char="•"/>
            </a:pPr>
            <a:r>
              <a:rPr lang="fr-CA"/>
              <a:t>Lumière</a:t>
            </a:r>
          </a:p>
          <a:p>
            <a:pPr>
              <a:buFontTx/>
              <a:buChar char="•"/>
            </a:pPr>
            <a:r>
              <a:rPr lang="fr-CA"/>
              <a:t>Minéraux</a:t>
            </a:r>
          </a:p>
          <a:p>
            <a:pPr>
              <a:buFontTx/>
              <a:buChar char="•"/>
            </a:pPr>
            <a:r>
              <a:rPr lang="fr-CA"/>
              <a:t>Eau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81325" y="3384550"/>
            <a:ext cx="2209800" cy="1828800"/>
            <a:chOff x="1824" y="1824"/>
            <a:chExt cx="1392" cy="1152"/>
          </a:xfrm>
        </p:grpSpPr>
        <p:sp>
          <p:nvSpPr>
            <p:cNvPr id="12294" name="Line 9"/>
            <p:cNvSpPr>
              <a:spLocks noChangeShapeType="1"/>
            </p:cNvSpPr>
            <p:nvPr/>
          </p:nvSpPr>
          <p:spPr bwMode="auto">
            <a:xfrm>
              <a:off x="1824" y="1824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295" name="Line 10"/>
            <p:cNvSpPr>
              <a:spLocks noChangeShapeType="1"/>
            </p:cNvSpPr>
            <p:nvPr/>
          </p:nvSpPr>
          <p:spPr bwMode="auto">
            <a:xfrm>
              <a:off x="1824" y="2064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2112" y="192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/>
                <a:t>Dans l’air</a:t>
              </a:r>
            </a:p>
          </p:txBody>
        </p:sp>
        <p:sp>
          <p:nvSpPr>
            <p:cNvPr id="12297" name="Line 12"/>
            <p:cNvSpPr>
              <a:spLocks noChangeShapeType="1"/>
            </p:cNvSpPr>
            <p:nvPr/>
          </p:nvSpPr>
          <p:spPr bwMode="auto">
            <a:xfrm>
              <a:off x="1824" y="2448"/>
              <a:ext cx="0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1824" y="2688"/>
              <a:ext cx="24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2112" y="254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/>
                <a:t>Dans le sol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47663" y="342900"/>
            <a:ext cx="832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36900" indent="-3136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b="1"/>
              <a:t>Xylème et phloème</a:t>
            </a:r>
            <a:r>
              <a:rPr lang="fr-CA"/>
              <a:t> = </a:t>
            </a:r>
            <a:r>
              <a:rPr lang="fr-CA">
                <a:solidFill>
                  <a:srgbClr val="CC3300"/>
                </a:solidFill>
              </a:rPr>
              <a:t>tissus complexes</a:t>
            </a:r>
            <a:r>
              <a:rPr lang="fr-CA"/>
              <a:t> (formés de plusieurs sortes de cellules)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57188" y="2020888"/>
            <a:ext cx="6272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sz="3200" b="1"/>
              <a:t>Xylème</a:t>
            </a:r>
            <a:r>
              <a:rPr lang="fr-CA" sz="3200"/>
              <a:t> </a:t>
            </a:r>
            <a:r>
              <a:rPr lang="fr-CA"/>
              <a:t>(du grec </a:t>
            </a:r>
            <a:r>
              <a:rPr lang="fr-CA" i="1"/>
              <a:t>xylos</a:t>
            </a:r>
            <a:r>
              <a:rPr lang="fr-CA"/>
              <a:t> : bois)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19113" y="3273425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/>
              <a:t>Contient deux types de cellules conductrices de sève: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863600" y="3776663"/>
            <a:ext cx="7450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CA" b="1">
                <a:solidFill>
                  <a:srgbClr val="CC3300"/>
                </a:solidFill>
              </a:rPr>
              <a:t>Trachéides</a:t>
            </a:r>
            <a:r>
              <a:rPr lang="fr-CA"/>
              <a:t> : cellules minces et allongées.</a:t>
            </a:r>
          </a:p>
          <a:p>
            <a:pPr>
              <a:buFontTx/>
              <a:buChar char="•"/>
            </a:pPr>
            <a:r>
              <a:rPr lang="fr-CA" b="1">
                <a:solidFill>
                  <a:srgbClr val="CC3300"/>
                </a:solidFill>
              </a:rPr>
              <a:t>Éléments de vaisseau</a:t>
            </a:r>
            <a:r>
              <a:rPr lang="fr-CA"/>
              <a:t> : plus courts et plus gros.</a:t>
            </a:r>
          </a:p>
        </p:txBody>
      </p:sp>
      <p:sp>
        <p:nvSpPr>
          <p:cNvPr id="13318" name="Line 16"/>
          <p:cNvSpPr>
            <a:spLocks noChangeShapeType="1"/>
          </p:cNvSpPr>
          <p:nvPr/>
        </p:nvSpPr>
        <p:spPr bwMode="auto">
          <a:xfrm>
            <a:off x="277813" y="1577975"/>
            <a:ext cx="8445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69900" y="231775"/>
            <a:ext cx="8153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A"/>
              <a:t>Les plantes terrestres doivent donc se diviser en deux:</a:t>
            </a:r>
          </a:p>
          <a:p>
            <a:pPr>
              <a:buFontTx/>
              <a:buChar char="•"/>
            </a:pPr>
            <a:r>
              <a:rPr lang="fr-CA"/>
              <a:t>Partie dans le sol : </a:t>
            </a:r>
            <a:r>
              <a:rPr lang="fr-CA" b="1">
                <a:solidFill>
                  <a:srgbClr val="CC3300"/>
                </a:solidFill>
              </a:rPr>
              <a:t>système racinaire </a:t>
            </a:r>
            <a:r>
              <a:rPr lang="fr-CA"/>
              <a:t>(racines)</a:t>
            </a:r>
          </a:p>
          <a:p>
            <a:pPr>
              <a:buFontTx/>
              <a:buChar char="•"/>
            </a:pPr>
            <a:r>
              <a:rPr lang="fr-CA"/>
              <a:t>Partie aérienne : </a:t>
            </a:r>
            <a:r>
              <a:rPr lang="fr-CA" b="1">
                <a:solidFill>
                  <a:srgbClr val="CC3300"/>
                </a:solidFill>
              </a:rPr>
              <a:t>système caulinaire </a:t>
            </a:r>
            <a:r>
              <a:rPr lang="fr-CA"/>
              <a:t>(tige, feuilles, fleurs, etc.)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" y="3657600"/>
            <a:ext cx="471328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CA" b="1">
                <a:solidFill>
                  <a:srgbClr val="CC3300"/>
                </a:solidFill>
              </a:rPr>
              <a:t>Xylème</a:t>
            </a:r>
            <a:r>
              <a:rPr lang="fr-CA"/>
              <a:t> : transporte </a:t>
            </a:r>
            <a:r>
              <a:rPr lang="fr-CA" b="1"/>
              <a:t>sève brute</a:t>
            </a:r>
            <a:r>
              <a:rPr lang="fr-CA"/>
              <a:t> (eau et minéraux)</a:t>
            </a:r>
          </a:p>
          <a:p>
            <a:pPr>
              <a:buFontTx/>
              <a:buChar char="•"/>
            </a:pPr>
            <a:r>
              <a:rPr lang="fr-CA" b="1">
                <a:solidFill>
                  <a:srgbClr val="CC3300"/>
                </a:solidFill>
              </a:rPr>
              <a:t>Phloème</a:t>
            </a:r>
            <a:r>
              <a:rPr lang="fr-CA"/>
              <a:t> : transporte </a:t>
            </a:r>
            <a:r>
              <a:rPr lang="fr-CA" b="1"/>
              <a:t>sève élaborée</a:t>
            </a:r>
            <a:r>
              <a:rPr lang="fr-CA"/>
              <a:t> (sucres et autres matières organiques) vers les parties qui ne font pas de photosynthèse</a:t>
            </a:r>
          </a:p>
        </p:txBody>
      </p:sp>
      <p:pic>
        <p:nvPicPr>
          <p:cNvPr id="14340" name="Picture 7" descr="pl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667000"/>
            <a:ext cx="3060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6725" y="2701925"/>
            <a:ext cx="8305800" cy="2286000"/>
            <a:chOff x="288" y="1680"/>
            <a:chExt cx="5232" cy="1440"/>
          </a:xfrm>
        </p:grpSpPr>
        <p:sp>
          <p:nvSpPr>
            <p:cNvPr id="14342" name="Text Box 9"/>
            <p:cNvSpPr txBox="1">
              <a:spLocks noChangeArrowheads="1"/>
            </p:cNvSpPr>
            <p:nvPr/>
          </p:nvSpPr>
          <p:spPr bwMode="auto">
            <a:xfrm>
              <a:off x="288" y="1680"/>
              <a:ext cx="321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CA"/>
                <a:t>Entre les deux : </a:t>
              </a:r>
              <a:r>
                <a:rPr lang="fr-CA" b="1"/>
                <a:t>tissus conducteurs</a:t>
              </a:r>
              <a:r>
                <a:rPr lang="fr-CA"/>
                <a:t> assurent le lien :</a:t>
              </a:r>
            </a:p>
          </p:txBody>
        </p:sp>
        <p:sp>
          <p:nvSpPr>
            <p:cNvPr id="14343" name="Rectangle 10"/>
            <p:cNvSpPr>
              <a:spLocks noChangeArrowheads="1"/>
            </p:cNvSpPr>
            <p:nvPr/>
          </p:nvSpPr>
          <p:spPr bwMode="auto">
            <a:xfrm>
              <a:off x="4704" y="2832"/>
              <a:ext cx="816" cy="28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9075"/>
            <a:ext cx="8229600" cy="857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CA"/>
              <a:t>Le tissu conducteur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900" y="954088"/>
            <a:ext cx="4392613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257175" algn="ctr">
              <a:lnSpc>
                <a:spcPct val="80000"/>
              </a:lnSpc>
              <a:buFontTx/>
              <a:buNone/>
            </a:pPr>
            <a:r>
              <a:rPr lang="fr-CA" sz="2800" smtClean="0"/>
              <a:t>Xylème et Phloème</a:t>
            </a:r>
          </a:p>
          <a:p>
            <a:pPr indent="-257175" algn="ctr">
              <a:lnSpc>
                <a:spcPct val="80000"/>
              </a:lnSpc>
              <a:buClr>
                <a:schemeClr val="accent2"/>
              </a:buClr>
              <a:buFont typeface="Arial" panose="020B0604020202020204" pitchFamily="34" charset="0"/>
              <a:buChar char="Ä"/>
            </a:pPr>
            <a:r>
              <a:rPr lang="fr-CA" sz="1800" smtClean="0">
                <a:solidFill>
                  <a:srgbClr val="6699FF"/>
                </a:solidFill>
              </a:rPr>
              <a:t>Tissus conducteurs</a:t>
            </a:r>
          </a:p>
        </p:txBody>
      </p:sp>
      <p:pic>
        <p:nvPicPr>
          <p:cNvPr id="132100" name="Picture 4" descr="courge(xyl2+rayon%20medul)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0213" y="1277938"/>
            <a:ext cx="2995612" cy="2428875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2101" name="Picture 5" descr="racine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9575"/>
            <a:ext cx="4457700" cy="3948113"/>
          </a:xfrm>
          <a:noFill/>
        </p:spPr>
      </p:pic>
      <p:pic>
        <p:nvPicPr>
          <p:cNvPr id="132102" name="Picture 6" descr="bryone%20(phloeme%20intern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11600"/>
            <a:ext cx="2951163" cy="2232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2717800" y="3621088"/>
            <a:ext cx="2768600" cy="8651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V="1">
            <a:off x="2863850" y="2706688"/>
            <a:ext cx="2622550" cy="631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6324600" y="914400"/>
            <a:ext cx="2667000" cy="1030288"/>
          </a:xfrm>
          <a:prstGeom prst="rect">
            <a:avLst/>
          </a:prstGeom>
          <a:solidFill>
            <a:schemeClr val="folHlink">
              <a:alpha val="91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1433513" algn="l"/>
              </a:tabLst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Xylème (mort) : </a:t>
            </a:r>
          </a:p>
          <a:p>
            <a:pPr marL="342900" indent="-342900">
              <a:spcBef>
                <a:spcPct val="20000"/>
              </a:spcBef>
              <a:tabLst>
                <a:tab pos="1433513" algn="l"/>
              </a:tabLst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Eau + minéraux Racines vers tissus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3200400" y="5599113"/>
            <a:ext cx="2667000" cy="1030287"/>
          </a:xfrm>
          <a:prstGeom prst="rect">
            <a:avLst/>
          </a:prstGeom>
          <a:solidFill>
            <a:schemeClr val="folHlink">
              <a:alpha val="91000"/>
            </a:schemeClr>
          </a:solidFill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tabLst>
                <a:tab pos="1433513" algn="l"/>
              </a:tabLst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Phloème (vivant) : Glucides + a.a. </a:t>
            </a:r>
          </a:p>
          <a:p>
            <a:pPr marL="342900" indent="-342900">
              <a:spcBef>
                <a:spcPct val="20000"/>
              </a:spcBef>
              <a:tabLst>
                <a:tab pos="1433513" algn="l"/>
              </a:tabLst>
              <a:defRPr/>
            </a:pPr>
            <a:r>
              <a:rPr lang="fr-CA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Travers la plante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build="p" animBg="1"/>
      <p:bldP spid="132101" grpId="0" build="p" animBg="1"/>
      <p:bldP spid="132103" grpId="0" animBg="1"/>
      <p:bldP spid="132104" grpId="0" animBg="1"/>
      <p:bldP spid="132105" grpId="0" animBg="1"/>
      <p:bldP spid="132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Xylème vs phloème</a:t>
            </a:r>
          </a:p>
        </p:txBody>
      </p:sp>
      <p:pic>
        <p:nvPicPr>
          <p:cNvPr id="133123" name="Picture 3" descr="xylem-phloem-tige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1209675"/>
            <a:ext cx="6019800" cy="5146675"/>
          </a:xfrm>
          <a:noFill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1524000" cy="733425"/>
          </a:xfrm>
          <a:prstGeom prst="rect">
            <a:avLst/>
          </a:prstGeom>
          <a:solidFill>
            <a:srgbClr val="FFFF00">
              <a:alpha val="55000"/>
            </a:srgbClr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CA" sz="4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Tige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362700" y="1143000"/>
            <a:ext cx="2667000" cy="1604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fr-CA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Xylème</a:t>
            </a:r>
            <a:r>
              <a:rPr lang="fr-CA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(tissu mort) :</a:t>
            </a:r>
          </a:p>
          <a:p>
            <a:pPr>
              <a:defRPr/>
            </a:pPr>
            <a:r>
              <a:rPr lang="fr-CA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Trachéides </a:t>
            </a:r>
            <a:r>
              <a:rPr lang="fr-CA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(fusiformes)</a:t>
            </a:r>
          </a:p>
          <a:p>
            <a:pPr>
              <a:defRPr/>
            </a:pPr>
            <a:r>
              <a:rPr lang="fr-CA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Éléments de vaisseaux</a:t>
            </a:r>
          </a:p>
          <a:p>
            <a:pPr>
              <a:defRPr/>
            </a:pPr>
            <a:r>
              <a:rPr lang="fr-CA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Ponctuations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324600" y="4210050"/>
            <a:ext cx="2667000" cy="2493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fr-CA" u="sng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Phloème</a:t>
            </a:r>
            <a:r>
              <a:rPr lang="fr-CA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(tissu vivant) :</a:t>
            </a:r>
          </a:p>
          <a:p>
            <a:pPr>
              <a:defRPr/>
            </a:pPr>
            <a:r>
              <a:rPr lang="fr-CA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¢ criblées</a:t>
            </a:r>
          </a:p>
          <a:p>
            <a:pPr>
              <a:defRPr/>
            </a:pPr>
            <a:r>
              <a:rPr lang="fr-CA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¢ compagnes</a:t>
            </a:r>
          </a:p>
          <a:p>
            <a:pPr>
              <a:defRPr/>
            </a:pPr>
            <a:r>
              <a:rPr lang="fr-CA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Cribles</a:t>
            </a:r>
          </a:p>
        </p:txBody>
      </p:sp>
      <p:sp>
        <p:nvSpPr>
          <p:cNvPr id="133127" name="Freeform 7"/>
          <p:cNvSpPr>
            <a:spLocks/>
          </p:cNvSpPr>
          <p:nvPr/>
        </p:nvSpPr>
        <p:spPr bwMode="auto">
          <a:xfrm>
            <a:off x="4114800" y="2133600"/>
            <a:ext cx="2209800" cy="25400"/>
          </a:xfrm>
          <a:custGeom>
            <a:avLst/>
            <a:gdLst>
              <a:gd name="T0" fmla="*/ 2147483647 w 1392"/>
              <a:gd name="T1" fmla="*/ 0 h 16"/>
              <a:gd name="T2" fmla="*/ 0 w 1392"/>
              <a:gd name="T3" fmla="*/ 0 h 16"/>
              <a:gd name="T4" fmla="*/ 0 60000 65536"/>
              <a:gd name="T5" fmla="*/ 0 60000 65536"/>
              <a:gd name="T6" fmla="*/ 0 w 1392"/>
              <a:gd name="T7" fmla="*/ 0 h 16"/>
              <a:gd name="T8" fmla="*/ 1392 w 1392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2" h="16">
                <a:moveTo>
                  <a:pt x="1392" y="0"/>
                </a:moveTo>
                <a:cubicBezTo>
                  <a:pt x="808" y="8"/>
                  <a:pt x="224" y="16"/>
                  <a:pt x="0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>
            <a:off x="4343400" y="2527300"/>
            <a:ext cx="1995488" cy="647700"/>
          </a:xfrm>
          <a:custGeom>
            <a:avLst/>
            <a:gdLst>
              <a:gd name="T0" fmla="*/ 2147483647 w 1705"/>
              <a:gd name="T1" fmla="*/ 2147483647 h 1169"/>
              <a:gd name="T2" fmla="*/ 2147483647 w 1705"/>
              <a:gd name="T3" fmla="*/ 2147483647 h 1169"/>
              <a:gd name="T4" fmla="*/ 2147483647 w 1705"/>
              <a:gd name="T5" fmla="*/ 2147483647 h 1169"/>
              <a:gd name="T6" fmla="*/ 0 w 1705"/>
              <a:gd name="T7" fmla="*/ 2147483647 h 1169"/>
              <a:gd name="T8" fmla="*/ 0 60000 65536"/>
              <a:gd name="T9" fmla="*/ 0 60000 65536"/>
              <a:gd name="T10" fmla="*/ 0 60000 65536"/>
              <a:gd name="T11" fmla="*/ 0 60000 65536"/>
              <a:gd name="T12" fmla="*/ 0 w 1705"/>
              <a:gd name="T13" fmla="*/ 0 h 1169"/>
              <a:gd name="T14" fmla="*/ 1705 w 1705"/>
              <a:gd name="T15" fmla="*/ 1169 h 11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5" h="1169">
                <a:moveTo>
                  <a:pt x="1705" y="48"/>
                </a:moveTo>
                <a:cubicBezTo>
                  <a:pt x="1602" y="68"/>
                  <a:pt x="1215" y="0"/>
                  <a:pt x="1059" y="164"/>
                </a:cubicBezTo>
                <a:cubicBezTo>
                  <a:pt x="903" y="328"/>
                  <a:pt x="944" y="895"/>
                  <a:pt x="768" y="1032"/>
                </a:cubicBezTo>
                <a:cubicBezTo>
                  <a:pt x="592" y="1169"/>
                  <a:pt x="296" y="1083"/>
                  <a:pt x="0" y="985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 flipV="1">
            <a:off x="5499100" y="3441700"/>
            <a:ext cx="863600" cy="266700"/>
          </a:xfrm>
          <a:custGeom>
            <a:avLst/>
            <a:gdLst>
              <a:gd name="T0" fmla="*/ 2147483647 w 576"/>
              <a:gd name="T1" fmla="*/ 2147483647 h 168"/>
              <a:gd name="T2" fmla="*/ 2147483647 w 576"/>
              <a:gd name="T3" fmla="*/ 2147483647 h 168"/>
              <a:gd name="T4" fmla="*/ 0 w 576"/>
              <a:gd name="T5" fmla="*/ 0 h 168"/>
              <a:gd name="T6" fmla="*/ 0 60000 65536"/>
              <a:gd name="T7" fmla="*/ 0 60000 65536"/>
              <a:gd name="T8" fmla="*/ 0 60000 65536"/>
              <a:gd name="T9" fmla="*/ 0 w 576"/>
              <a:gd name="T10" fmla="*/ 0 h 168"/>
              <a:gd name="T11" fmla="*/ 576 w 57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68">
                <a:moveTo>
                  <a:pt x="576" y="144"/>
                </a:moveTo>
                <a:cubicBezTo>
                  <a:pt x="408" y="156"/>
                  <a:pt x="240" y="168"/>
                  <a:pt x="144" y="144"/>
                </a:cubicBezTo>
                <a:cubicBezTo>
                  <a:pt x="48" y="120"/>
                  <a:pt x="24" y="60"/>
                  <a:pt x="0" y="0"/>
                </a:cubicBezTo>
              </a:path>
            </a:pathLst>
          </a:custGeom>
          <a:noFill/>
          <a:ln w="38100">
            <a:solidFill>
              <a:srgbClr val="99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30" name="Freeform 10"/>
          <p:cNvSpPr>
            <a:spLocks/>
          </p:cNvSpPr>
          <p:nvPr/>
        </p:nvSpPr>
        <p:spPr bwMode="auto">
          <a:xfrm flipV="1">
            <a:off x="5943600" y="3848100"/>
            <a:ext cx="395288" cy="266700"/>
          </a:xfrm>
          <a:custGeom>
            <a:avLst/>
            <a:gdLst>
              <a:gd name="T0" fmla="*/ 2147483647 w 576"/>
              <a:gd name="T1" fmla="*/ 2147483647 h 168"/>
              <a:gd name="T2" fmla="*/ 2147483647 w 576"/>
              <a:gd name="T3" fmla="*/ 2147483647 h 168"/>
              <a:gd name="T4" fmla="*/ 0 w 576"/>
              <a:gd name="T5" fmla="*/ 0 h 168"/>
              <a:gd name="T6" fmla="*/ 0 60000 65536"/>
              <a:gd name="T7" fmla="*/ 0 60000 65536"/>
              <a:gd name="T8" fmla="*/ 0 60000 65536"/>
              <a:gd name="T9" fmla="*/ 0 w 576"/>
              <a:gd name="T10" fmla="*/ 0 h 168"/>
              <a:gd name="T11" fmla="*/ 576 w 57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68">
                <a:moveTo>
                  <a:pt x="576" y="144"/>
                </a:moveTo>
                <a:cubicBezTo>
                  <a:pt x="408" y="156"/>
                  <a:pt x="240" y="168"/>
                  <a:pt x="144" y="144"/>
                </a:cubicBezTo>
                <a:cubicBezTo>
                  <a:pt x="48" y="120"/>
                  <a:pt x="24" y="60"/>
                  <a:pt x="0" y="0"/>
                </a:cubicBezTo>
              </a:path>
            </a:pathLst>
          </a:custGeom>
          <a:noFill/>
          <a:ln w="38100">
            <a:solidFill>
              <a:srgbClr val="99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31" name="Freeform 11"/>
          <p:cNvSpPr>
            <a:spLocks/>
          </p:cNvSpPr>
          <p:nvPr/>
        </p:nvSpPr>
        <p:spPr bwMode="auto">
          <a:xfrm flipV="1">
            <a:off x="5486400" y="4699000"/>
            <a:ext cx="863600" cy="304800"/>
          </a:xfrm>
          <a:custGeom>
            <a:avLst/>
            <a:gdLst>
              <a:gd name="T0" fmla="*/ 2147483647 w 528"/>
              <a:gd name="T1" fmla="*/ 2147483647 h 904"/>
              <a:gd name="T2" fmla="*/ 2147483647 w 528"/>
              <a:gd name="T3" fmla="*/ 2147483647 h 904"/>
              <a:gd name="T4" fmla="*/ 0 w 528"/>
              <a:gd name="T5" fmla="*/ 0 h 904"/>
              <a:gd name="T6" fmla="*/ 0 60000 65536"/>
              <a:gd name="T7" fmla="*/ 0 60000 65536"/>
              <a:gd name="T8" fmla="*/ 0 60000 65536"/>
              <a:gd name="T9" fmla="*/ 0 w 528"/>
              <a:gd name="T10" fmla="*/ 0 h 904"/>
              <a:gd name="T11" fmla="*/ 528 w 528"/>
              <a:gd name="T12" fmla="*/ 904 h 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04">
                <a:moveTo>
                  <a:pt x="528" y="816"/>
                </a:moveTo>
                <a:cubicBezTo>
                  <a:pt x="356" y="860"/>
                  <a:pt x="184" y="904"/>
                  <a:pt x="96" y="768"/>
                </a:cubicBezTo>
                <a:cubicBezTo>
                  <a:pt x="8" y="632"/>
                  <a:pt x="4" y="316"/>
                  <a:pt x="0" y="0"/>
                </a:cubicBezTo>
              </a:path>
            </a:pathLst>
          </a:custGeom>
          <a:noFill/>
          <a:ln w="38100">
            <a:solidFill>
              <a:srgbClr val="99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 rot="-5400000">
            <a:off x="377031" y="3577432"/>
            <a:ext cx="1652587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fr-CA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Tissu fondamental</a:t>
            </a:r>
          </a:p>
        </p:txBody>
      </p:sp>
      <p:sp>
        <p:nvSpPr>
          <p:cNvPr id="133133" name="Freeform 13"/>
          <p:cNvSpPr>
            <a:spLocks/>
          </p:cNvSpPr>
          <p:nvPr/>
        </p:nvSpPr>
        <p:spPr bwMode="auto">
          <a:xfrm>
            <a:off x="1052513" y="2087563"/>
            <a:ext cx="357187" cy="1150937"/>
          </a:xfrm>
          <a:custGeom>
            <a:avLst/>
            <a:gdLst>
              <a:gd name="T0" fmla="*/ 2147483647 w 225"/>
              <a:gd name="T1" fmla="*/ 0 h 725"/>
              <a:gd name="T2" fmla="*/ 2147483647 w 225"/>
              <a:gd name="T3" fmla="*/ 2147483647 h 725"/>
              <a:gd name="T4" fmla="*/ 2147483647 w 225"/>
              <a:gd name="T5" fmla="*/ 2147483647 h 725"/>
              <a:gd name="T6" fmla="*/ 2147483647 w 225"/>
              <a:gd name="T7" fmla="*/ 2147483647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225"/>
              <a:gd name="T13" fmla="*/ 0 h 725"/>
              <a:gd name="T14" fmla="*/ 225 w 225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" h="725">
                <a:moveTo>
                  <a:pt x="225" y="0"/>
                </a:moveTo>
                <a:cubicBezTo>
                  <a:pt x="216" y="62"/>
                  <a:pt x="211" y="300"/>
                  <a:pt x="178" y="373"/>
                </a:cubicBezTo>
                <a:cubicBezTo>
                  <a:pt x="145" y="446"/>
                  <a:pt x="50" y="378"/>
                  <a:pt x="25" y="437"/>
                </a:cubicBezTo>
                <a:cubicBezTo>
                  <a:pt x="0" y="496"/>
                  <a:pt x="10" y="609"/>
                  <a:pt x="25" y="72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477000" y="4872038"/>
            <a:ext cx="2667000" cy="536575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35" name="Freeform 15"/>
          <p:cNvSpPr>
            <a:spLocks/>
          </p:cNvSpPr>
          <p:nvPr/>
        </p:nvSpPr>
        <p:spPr bwMode="auto">
          <a:xfrm>
            <a:off x="4876800" y="4724400"/>
            <a:ext cx="1447800" cy="584200"/>
          </a:xfrm>
          <a:custGeom>
            <a:avLst/>
            <a:gdLst>
              <a:gd name="T0" fmla="*/ 2147483647 w 912"/>
              <a:gd name="T1" fmla="*/ 2147483647 h 368"/>
              <a:gd name="T2" fmla="*/ 2147483647 w 912"/>
              <a:gd name="T3" fmla="*/ 2147483647 h 368"/>
              <a:gd name="T4" fmla="*/ 2147483647 w 912"/>
              <a:gd name="T5" fmla="*/ 2147483647 h 368"/>
              <a:gd name="T6" fmla="*/ 0 w 912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368"/>
              <a:gd name="T14" fmla="*/ 912 w 912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368">
                <a:moveTo>
                  <a:pt x="912" y="288"/>
                </a:moveTo>
                <a:cubicBezTo>
                  <a:pt x="828" y="236"/>
                  <a:pt x="744" y="184"/>
                  <a:pt x="624" y="192"/>
                </a:cubicBezTo>
                <a:cubicBezTo>
                  <a:pt x="504" y="200"/>
                  <a:pt x="296" y="368"/>
                  <a:pt x="192" y="336"/>
                </a:cubicBezTo>
                <a:cubicBezTo>
                  <a:pt x="88" y="304"/>
                  <a:pt x="44" y="152"/>
                  <a:pt x="0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60700" y="5448300"/>
            <a:ext cx="1346200" cy="266700"/>
            <a:chOff x="1928" y="3432"/>
            <a:chExt cx="848" cy="168"/>
          </a:xfrm>
        </p:grpSpPr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1928" y="3432"/>
              <a:ext cx="848" cy="80"/>
            </a:xfrm>
            <a:custGeom>
              <a:avLst/>
              <a:gdLst>
                <a:gd name="T0" fmla="*/ 0 w 864"/>
                <a:gd name="T1" fmla="*/ 0 h 96"/>
                <a:gd name="T2" fmla="*/ 0 w 864"/>
                <a:gd name="T3" fmla="*/ 47 h 96"/>
                <a:gd name="T4" fmla="*/ 802 w 864"/>
                <a:gd name="T5" fmla="*/ 47 h 96"/>
                <a:gd name="T6" fmla="*/ 802 w 864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96"/>
                <a:gd name="T14" fmla="*/ 864 w 86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96">
                  <a:moveTo>
                    <a:pt x="0" y="0"/>
                  </a:moveTo>
                  <a:lnTo>
                    <a:pt x="0" y="96"/>
                  </a:lnTo>
                  <a:lnTo>
                    <a:pt x="864" y="96"/>
                  </a:lnTo>
                  <a:lnTo>
                    <a:pt x="864" y="0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352" y="3504"/>
              <a:ext cx="0" cy="9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57800" y="5448300"/>
            <a:ext cx="838200" cy="266700"/>
            <a:chOff x="1928" y="3432"/>
            <a:chExt cx="848" cy="168"/>
          </a:xfrm>
        </p:grpSpPr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1928" y="3432"/>
              <a:ext cx="848" cy="80"/>
            </a:xfrm>
            <a:custGeom>
              <a:avLst/>
              <a:gdLst>
                <a:gd name="T0" fmla="*/ 0 w 864"/>
                <a:gd name="T1" fmla="*/ 0 h 96"/>
                <a:gd name="T2" fmla="*/ 0 w 864"/>
                <a:gd name="T3" fmla="*/ 47 h 96"/>
                <a:gd name="T4" fmla="*/ 802 w 864"/>
                <a:gd name="T5" fmla="*/ 47 h 96"/>
                <a:gd name="T6" fmla="*/ 802 w 864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96"/>
                <a:gd name="T14" fmla="*/ 864 w 86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96">
                  <a:moveTo>
                    <a:pt x="0" y="0"/>
                  </a:moveTo>
                  <a:lnTo>
                    <a:pt x="0" y="96"/>
                  </a:lnTo>
                  <a:lnTo>
                    <a:pt x="864" y="96"/>
                  </a:lnTo>
                  <a:lnTo>
                    <a:pt x="864" y="0"/>
                  </a:lnTo>
                </a:path>
              </a:pathLst>
            </a:cu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352" y="3504"/>
              <a:ext cx="0" cy="9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133145" name="Freeform 25"/>
          <p:cNvSpPr>
            <a:spLocks/>
          </p:cNvSpPr>
          <p:nvPr/>
        </p:nvSpPr>
        <p:spPr bwMode="auto">
          <a:xfrm>
            <a:off x="5854700" y="4330700"/>
            <a:ext cx="503238" cy="1588"/>
          </a:xfrm>
          <a:custGeom>
            <a:avLst/>
            <a:gdLst>
              <a:gd name="T0" fmla="*/ 2147483647 w 288"/>
              <a:gd name="T1" fmla="*/ 0 h 1"/>
              <a:gd name="T2" fmla="*/ 0 w 288"/>
              <a:gd name="T3" fmla="*/ 0 h 1"/>
              <a:gd name="T4" fmla="*/ 0 60000 65536"/>
              <a:gd name="T5" fmla="*/ 0 60000 65536"/>
              <a:gd name="T6" fmla="*/ 0 w 288"/>
              <a:gd name="T7" fmla="*/ 0 h 1"/>
              <a:gd name="T8" fmla="*/ 288 w 2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1">
                <a:moveTo>
                  <a:pt x="288" y="0"/>
                </a:moveTo>
                <a:cubicBezTo>
                  <a:pt x="288" y="0"/>
                  <a:pt x="144" y="0"/>
                  <a:pt x="0" y="0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  <p:bldP spid="133124" grpId="0" animBg="1"/>
      <p:bldP spid="133125" grpId="0"/>
      <p:bldP spid="133125" grpId="1"/>
      <p:bldP spid="133126" grpId="0"/>
      <p:bldP spid="133126" grpId="1"/>
      <p:bldP spid="133127" grpId="0" animBg="1"/>
      <p:bldP spid="133127" grpId="1" animBg="1"/>
      <p:bldP spid="133128" grpId="0" animBg="1"/>
      <p:bldP spid="133128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2" grpId="0"/>
      <p:bldP spid="133133" grpId="0" animBg="1"/>
      <p:bldP spid="133134" grpId="0" animBg="1"/>
      <p:bldP spid="133135" grpId="0" animBg="1"/>
      <p:bldP spid="133145" grpId="0" animBg="1"/>
      <p:bldP spid="1331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98475" y="3643313"/>
            <a:ext cx="3921125" cy="286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27050" y="249238"/>
            <a:ext cx="3421063" cy="3076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7892" name="Picture 4" descr="vai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751263"/>
            <a:ext cx="3514725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xylem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90525"/>
            <a:ext cx="27686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vaisseauxyl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4535488"/>
            <a:ext cx="2541587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tracheides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82600"/>
            <a:ext cx="3052762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357688" y="5327650"/>
            <a:ext cx="1763712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1096</TotalTime>
  <Words>386</Words>
  <Application>Microsoft Office PowerPoint</Application>
  <PresentationFormat>Affichage à l'écran (4:3)</PresentationFormat>
  <Paragraphs>90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Gill Sans MT</vt:lpstr>
      <vt:lpstr>Wingdings 2</vt:lpstr>
      <vt:lpstr>Verdana</vt:lpstr>
      <vt:lpstr>Calibri</vt:lpstr>
      <vt:lpstr>Solstice</vt:lpstr>
      <vt:lpstr>Présentation PowerPoint</vt:lpstr>
      <vt:lpstr>Vue d’ensemble du transport</vt:lpstr>
      <vt:lpstr>Pression racinaire</vt:lpstr>
      <vt:lpstr>Présentation PowerPoint</vt:lpstr>
      <vt:lpstr>Présentation PowerPoint</vt:lpstr>
      <vt:lpstr>Présentation PowerPoint</vt:lpstr>
      <vt:lpstr>Le tissu conducteur</vt:lpstr>
      <vt:lpstr>Xylème vs phloème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 Bourbonnais</dc:creator>
  <cp:lastModifiedBy>Accent</cp:lastModifiedBy>
  <cp:revision>142</cp:revision>
  <dcterms:created xsi:type="dcterms:W3CDTF">2007-01-02T03:13:24Z</dcterms:created>
  <dcterms:modified xsi:type="dcterms:W3CDTF">2020-01-04T22:25:19Z</dcterms:modified>
</cp:coreProperties>
</file>