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327" r:id="rId3"/>
    <p:sldId id="257" r:id="rId4"/>
    <p:sldId id="268" r:id="rId5"/>
    <p:sldId id="312" r:id="rId6"/>
    <p:sldId id="271" r:id="rId7"/>
    <p:sldId id="269" r:id="rId8"/>
    <p:sldId id="270" r:id="rId9"/>
    <p:sldId id="260" r:id="rId10"/>
    <p:sldId id="272" r:id="rId11"/>
    <p:sldId id="324" r:id="rId12"/>
    <p:sldId id="273" r:id="rId13"/>
    <p:sldId id="278" r:id="rId14"/>
    <p:sldId id="285" r:id="rId15"/>
    <p:sldId id="267" r:id="rId16"/>
    <p:sldId id="274" r:id="rId17"/>
    <p:sldId id="280" r:id="rId18"/>
    <p:sldId id="279" r:id="rId19"/>
    <p:sldId id="263" r:id="rId20"/>
    <p:sldId id="281" r:id="rId21"/>
    <p:sldId id="258" r:id="rId22"/>
    <p:sldId id="282" r:id="rId23"/>
    <p:sldId id="283" r:id="rId24"/>
    <p:sldId id="314" r:id="rId25"/>
    <p:sldId id="275" r:id="rId26"/>
    <p:sldId id="277" r:id="rId27"/>
    <p:sldId id="291" r:id="rId28"/>
    <p:sldId id="287" r:id="rId29"/>
    <p:sldId id="315" r:id="rId30"/>
    <p:sldId id="284" r:id="rId31"/>
    <p:sldId id="294" r:id="rId32"/>
    <p:sldId id="316" r:id="rId33"/>
    <p:sldId id="296" r:id="rId34"/>
    <p:sldId id="297" r:id="rId35"/>
    <p:sldId id="288" r:id="rId36"/>
    <p:sldId id="289" r:id="rId37"/>
    <p:sldId id="317" r:id="rId38"/>
    <p:sldId id="322" r:id="rId39"/>
    <p:sldId id="310" r:id="rId40"/>
    <p:sldId id="311" r:id="rId41"/>
    <p:sldId id="299" r:id="rId42"/>
    <p:sldId id="300" r:id="rId43"/>
    <p:sldId id="318" r:id="rId44"/>
    <p:sldId id="319" r:id="rId45"/>
    <p:sldId id="325" r:id="rId46"/>
    <p:sldId id="320" r:id="rId47"/>
    <p:sldId id="323" r:id="rId48"/>
    <p:sldId id="306" r:id="rId49"/>
    <p:sldId id="326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3654D-3E2C-43D6-B902-D0ED072303CC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5E6E3-4AB3-453B-A328-753B1130BB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5E6E3-4AB3-453B-A328-753B1130BBD4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892D17-ABBB-476B-9A64-BCAD96B561AD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95F341-0BE2-4BF2-B454-37D1DBA437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D17-ABBB-476B-9A64-BCAD96B561AD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F341-0BE2-4BF2-B454-37D1DBA437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D17-ABBB-476B-9A64-BCAD96B561AD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F341-0BE2-4BF2-B454-37D1DBA437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892D17-ABBB-476B-9A64-BCAD96B561AD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95F341-0BE2-4BF2-B454-37D1DBA437F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892D17-ABBB-476B-9A64-BCAD96B561AD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95F341-0BE2-4BF2-B454-37D1DBA437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D17-ABBB-476B-9A64-BCAD96B561AD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F341-0BE2-4BF2-B454-37D1DBA437F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D17-ABBB-476B-9A64-BCAD96B561AD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F341-0BE2-4BF2-B454-37D1DBA437F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892D17-ABBB-476B-9A64-BCAD96B561AD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95F341-0BE2-4BF2-B454-37D1DBA437F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2D17-ABBB-476B-9A64-BCAD96B561AD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5F341-0BE2-4BF2-B454-37D1DBA437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892D17-ABBB-476B-9A64-BCAD96B561AD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95F341-0BE2-4BF2-B454-37D1DBA437F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892D17-ABBB-476B-9A64-BCAD96B561AD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95F341-0BE2-4BF2-B454-37D1DBA437F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892D17-ABBB-476B-9A64-BCAD96B561AD}" type="datetimeFigureOut">
              <a:rPr lang="fr-FR" smtClean="0"/>
              <a:pPr/>
              <a:t>28/10/2015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95F341-0BE2-4BF2-B454-37D1DBA437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www.astrazeneca.fr/NR/rdonlyres/F4FFC98A-B7E2-446A-8009-FEFC1DAB887D/0/appareil_face.gi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://www.astrazeneca.fr/NR/rdonlyres/F4FFC98A-B7E2-446A-8009-FEFC1DAB887D/0/appareil_face.gi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astrazeneca.fr/NR/rdonlyres/F4FFC98A-B7E2-446A-8009-FEFC1DAB887D/0/appareil_face.gif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http://www.astrazeneca.fr/NR/rdonlyres/F4FFC98A-B7E2-446A-8009-FEFC1DAB887D/0/appareil_face.gi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Introduction à l’embryologie</a:t>
            </a:r>
            <a:endParaRPr lang="fr-FR" sz="4800" dirty="0"/>
          </a:p>
        </p:txBody>
      </p:sp>
      <p:sp>
        <p:nvSpPr>
          <p:cNvPr id="4" name="ZoneTexte 3"/>
          <p:cNvSpPr txBox="1"/>
          <p:nvPr/>
        </p:nvSpPr>
        <p:spPr>
          <a:xfrm>
            <a:off x="1643042" y="50004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Support pédagogique de TD pour les groupes C2 et D2</a:t>
            </a:r>
          </a:p>
          <a:p>
            <a:r>
              <a:rPr lang="fr-FR" dirty="0" smtClean="0"/>
              <a:t>Première année médecine. 2015-2016.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Яичники и маточные труб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68580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57158" y="21429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3cm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.skyrock.net/2763/32942763/pics/1728746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500042"/>
            <a:ext cx="8512745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785813"/>
            <a:ext cx="8391525" cy="542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upe ova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198" y="285727"/>
            <a:ext cx="8129892" cy="6250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467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82" y="428604"/>
            <a:ext cx="845456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0" y="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10à14cm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786182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Elles relient les ovaires qu’elles coiffent à l’utérus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dematice.org/ftpemed/genfem/1/res/Figure%2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57242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ellules des plis tubai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6970493" cy="461446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428728" y="557214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Epithélium </a:t>
            </a:r>
            <a:r>
              <a:rPr lang="fr-FR" dirty="0" smtClean="0"/>
              <a:t>tubaire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818aUterus_L.jpg"/>
          <p:cNvPicPr>
            <a:picLocks noChangeAspect="1" noChangeArrowheads="1"/>
          </p:cNvPicPr>
          <p:nvPr/>
        </p:nvPicPr>
        <p:blipFill>
          <a:blip r:embed="rId2"/>
          <a:srcRect l="3368" t="11984" r="3192" b="9805"/>
          <a:stretch>
            <a:fillRect/>
          </a:stretch>
        </p:blipFill>
        <p:spPr bwMode="auto">
          <a:xfrm>
            <a:off x="839036" y="0"/>
            <a:ext cx="8304964" cy="52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00034" y="5143512"/>
            <a:ext cx="5429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695325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Il se présente sous forme d’une poire aplatie à l’avant et à l’arrière. 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695325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695325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Il mesure de 6 à 7 cm de longueur sur 4 cm de largeur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342900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Utérus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571480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Ceci n’est qu’un support pédagogique contenant des images sans références précises, tirées d’internet pour la plupart. Toutefois, nous avons veillé à choisir ce qui peut illustrer </a:t>
            </a:r>
            <a:r>
              <a:rPr lang="fr-FR" sz="2800" dirty="0" smtClean="0"/>
              <a:t>au </a:t>
            </a:r>
            <a:r>
              <a:rPr lang="fr-FR" sz="2800" dirty="0" smtClean="0"/>
              <a:t>mieux vos cours pour une meilleure compréhension de ces derniers  afin de fixer les idées théoriques au moyen d’images pratiques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dematice.org/ftpemed/genfem/1/res/Figure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857916" cy="638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43042" y="714356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Appareil génital féminin: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385070" cy="5191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ressources.unisciel.fr/DAEU-biologie/P2/res/chap2_im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544681" cy="4255833"/>
          </a:xfrm>
          <a:prstGeom prst="rect">
            <a:avLst/>
          </a:prstGeom>
          <a:noFill/>
        </p:spPr>
      </p:pic>
      <p:pic>
        <p:nvPicPr>
          <p:cNvPr id="40964" name="Picture 4" descr="Epaisseur de la muqueuse utérine au fil du cycle fémin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643446"/>
            <a:ext cx="5799007" cy="1762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doctorette.info/images/sante-beaute/medecine_diverse/Col_uterus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6693070" cy="435771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5720" y="5380672"/>
            <a:ext cx="7929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Il renferme de nombreuses glandes qui sécrètent la glaire cervicale et d’autres sécrétions (pertes). 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Century Schoolbook" pitchFamily="18" charset="0"/>
              <a:ea typeface="Times New Roman" pitchFamily="18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La glaire cervicale sélectionne et facilite le passage des spermatozoïdes du vagin vers la cavité utérine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72" y="28572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col de l’utérus :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Le bouchon muqueu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7000924" cy="548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947738"/>
            <a:ext cx="78390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033463"/>
            <a:ext cx="88677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1665441"/>
            <a:ext cx="6786610" cy="41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fr-FR" sz="3100" dirty="0" smtClean="0"/>
          </a:p>
          <a:p>
            <a:pPr lvl="1">
              <a:lnSpc>
                <a:spcPct val="90000"/>
              </a:lnSpc>
            </a:pPr>
            <a:r>
              <a:rPr lang="fr-FR" sz="4000" dirty="0" smtClean="0"/>
              <a:t>Générer,</a:t>
            </a:r>
          </a:p>
          <a:p>
            <a:pPr lvl="1">
              <a:lnSpc>
                <a:spcPct val="90000"/>
              </a:lnSpc>
            </a:pPr>
            <a:endParaRPr lang="fr-FR" sz="4000" dirty="0" smtClean="0"/>
          </a:p>
          <a:p>
            <a:pPr lvl="1">
              <a:lnSpc>
                <a:spcPct val="90000"/>
              </a:lnSpc>
            </a:pPr>
            <a:r>
              <a:rPr lang="fr-FR" sz="4000" dirty="0" smtClean="0"/>
              <a:t>Stocker,</a:t>
            </a:r>
          </a:p>
          <a:p>
            <a:pPr lvl="1">
              <a:lnSpc>
                <a:spcPct val="90000"/>
              </a:lnSpc>
            </a:pPr>
            <a:endParaRPr lang="fr-FR" sz="4000" dirty="0" smtClean="0"/>
          </a:p>
          <a:p>
            <a:pPr lvl="1">
              <a:lnSpc>
                <a:spcPct val="90000"/>
              </a:lnSpc>
            </a:pPr>
            <a:r>
              <a:rPr lang="fr-FR" sz="4000" dirty="0" smtClean="0"/>
              <a:t>Transporter </a:t>
            </a:r>
            <a:r>
              <a:rPr lang="fr-FR" sz="3100" dirty="0" smtClean="0"/>
              <a:t> le matériel génétique contenu dans les spermatozoïdes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42976" y="428604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Appareil génital masculin</a:t>
            </a:r>
            <a:endParaRPr lang="fr-FR" sz="4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24" y="642918"/>
            <a:ext cx="80010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lvl="1" indent="-185738">
              <a:buFont typeface="Arial" pitchFamily="34" charset="0"/>
              <a:buChar char="•"/>
            </a:pPr>
            <a:r>
              <a:rPr lang="fr-FR" sz="3000" b="1" dirty="0" smtClean="0"/>
              <a:t>Les </a:t>
            </a:r>
            <a:r>
              <a:rPr lang="fr-FR" sz="3000" b="1" dirty="0" smtClean="0"/>
              <a:t>testicules : organes </a:t>
            </a:r>
            <a:r>
              <a:rPr lang="fr-FR" sz="3000" b="1" dirty="0" smtClean="0"/>
              <a:t>de </a:t>
            </a:r>
            <a:r>
              <a:rPr lang="fr-FR" sz="3000" b="1" dirty="0" smtClean="0"/>
              <a:t>production. </a:t>
            </a:r>
            <a:endParaRPr lang="fr-FR" sz="3000" b="1" dirty="0" smtClean="0"/>
          </a:p>
          <a:p>
            <a:pPr marL="185738" indent="-185738"/>
            <a:endParaRPr lang="fr-FR" sz="3000" b="1" dirty="0" smtClean="0"/>
          </a:p>
          <a:p>
            <a:pPr marL="185738" lvl="1" indent="-185738">
              <a:buFont typeface="Arial" pitchFamily="34" charset="0"/>
              <a:buChar char="•"/>
            </a:pPr>
            <a:r>
              <a:rPr lang="fr-FR" sz="3000" b="1" dirty="0" smtClean="0"/>
              <a:t>Les voies </a:t>
            </a:r>
            <a:r>
              <a:rPr lang="fr-FR" sz="3000" b="1" dirty="0" smtClean="0"/>
              <a:t>spermatiques : conduits </a:t>
            </a:r>
            <a:r>
              <a:rPr lang="fr-FR" sz="3000" b="1" dirty="0" smtClean="0"/>
              <a:t>de stockage et </a:t>
            </a:r>
            <a:r>
              <a:rPr lang="fr-FR" sz="3000" b="1" dirty="0" smtClean="0"/>
              <a:t>de transport</a:t>
            </a:r>
            <a:r>
              <a:rPr lang="fr-FR" sz="3000" b="1" dirty="0" smtClean="0"/>
              <a:t>: (intra et extra testiculaires</a:t>
            </a:r>
            <a:r>
              <a:rPr lang="fr-FR" sz="3000" b="1" dirty="0" smtClean="0"/>
              <a:t>).</a:t>
            </a:r>
            <a:endParaRPr lang="fr-FR" sz="3000" b="1" dirty="0" smtClean="0"/>
          </a:p>
          <a:p>
            <a:pPr marL="185738" indent="-185738"/>
            <a:endParaRPr lang="fr-FR" sz="3000" b="1" dirty="0" smtClean="0"/>
          </a:p>
          <a:p>
            <a:pPr marL="185738" indent="-185738"/>
            <a:endParaRPr lang="fr-FR" sz="3000" b="1" dirty="0"/>
          </a:p>
          <a:p>
            <a:pPr marL="185738" lvl="1" indent="-185738">
              <a:buFont typeface="Arial" pitchFamily="34" charset="0"/>
              <a:buChar char="•"/>
            </a:pPr>
            <a:r>
              <a:rPr lang="fr-FR" sz="3000" b="1" dirty="0" smtClean="0"/>
              <a:t>La verge </a:t>
            </a:r>
            <a:r>
              <a:rPr lang="fr-FR" sz="3000" dirty="0" smtClean="0"/>
              <a:t>(</a:t>
            </a:r>
            <a:r>
              <a:rPr lang="fr-FR" sz="3000" b="1" dirty="0" smtClean="0"/>
              <a:t>ou</a:t>
            </a:r>
            <a:r>
              <a:rPr lang="fr-FR" sz="3000" dirty="0" smtClean="0"/>
              <a:t> </a:t>
            </a:r>
            <a:r>
              <a:rPr lang="fr-FR" sz="3000" b="1" dirty="0" smtClean="0"/>
              <a:t>pénis</a:t>
            </a:r>
            <a:r>
              <a:rPr lang="fr-FR" sz="3000" dirty="0" smtClean="0"/>
              <a:t>): </a:t>
            </a:r>
            <a:r>
              <a:rPr lang="fr-FR" sz="3000" b="1" dirty="0" smtClean="0"/>
              <a:t>organe </a:t>
            </a:r>
            <a:r>
              <a:rPr lang="fr-FR" sz="3000" b="1" dirty="0" smtClean="0"/>
              <a:t>de copulation.</a:t>
            </a:r>
          </a:p>
          <a:p>
            <a:pPr marL="185738" indent="-185738"/>
            <a:endParaRPr lang="fr-FR" sz="3000" b="1" dirty="0" smtClean="0"/>
          </a:p>
          <a:p>
            <a:pPr marL="185738" indent="-185738">
              <a:buFont typeface="Arial" pitchFamily="34" charset="0"/>
              <a:buChar char="•"/>
            </a:pPr>
            <a:r>
              <a:rPr lang="fr-FR" sz="3000" b="1" dirty="0" smtClean="0"/>
              <a:t>Glandes annexes. </a:t>
            </a:r>
            <a:endParaRPr lang="fr-FR" sz="30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astrazeneca.fr/NR/rdonlyres/F4FFC98A-B7E2-446A-8009-FEFC1DAB887D/0/appareil_face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857224" y="357166"/>
            <a:ext cx="7142084" cy="600076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42976" y="500042"/>
            <a:ext cx="578647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Quoi </a:t>
            </a:r>
            <a:r>
              <a:rPr lang="fr-FR" dirty="0" smtClean="0"/>
              <a:t>:  L'embryologie </a:t>
            </a:r>
            <a:r>
              <a:rPr lang="fr-FR" dirty="0"/>
              <a:t>est la science qui se consacre à l'étude du développement de l'embryon, c'est-à-dire à la période de la vie comprise entre la fécondation de l'œuf et la </a:t>
            </a:r>
            <a:r>
              <a:rPr lang="fr-FR" dirty="0" smtClean="0"/>
              <a:t>naissance</a:t>
            </a:r>
          </a:p>
          <a:p>
            <a:r>
              <a:rPr lang="fr-FR" dirty="0"/>
              <a:t> Décrire, mais aussi expliquer la formation de l'embryon, étudier les mécanismes et les causes du développement </a:t>
            </a:r>
            <a:r>
              <a:rPr lang="fr-FR" dirty="0" smtClean="0"/>
              <a:t>embryonnaire</a:t>
            </a:r>
            <a:r>
              <a:rPr lang="fr-FR" dirty="0" smtClean="0"/>
              <a:t>.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À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quoi ça sert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Savoir comment les organes se sont </a:t>
            </a:r>
            <a:r>
              <a:rPr lang="fr-FR" dirty="0" smtClean="0"/>
              <a:t>développés </a:t>
            </a:r>
            <a:r>
              <a:rPr lang="fr-FR" dirty="0" smtClean="0"/>
              <a:t>nous permet de mieux les connaître et </a:t>
            </a:r>
            <a:r>
              <a:rPr lang="fr-FR" dirty="0" smtClean="0"/>
              <a:t>ainsi de </a:t>
            </a:r>
            <a:r>
              <a:rPr lang="fr-FR" dirty="0" smtClean="0"/>
              <a:t>les soigner en cas de maladie.</a:t>
            </a:r>
          </a:p>
          <a:p>
            <a:r>
              <a:rPr lang="fr-FR" dirty="0" smtClean="0"/>
              <a:t>Plusieurs maladies sont </a:t>
            </a:r>
            <a:r>
              <a:rPr lang="fr-FR" dirty="0" smtClean="0"/>
              <a:t>dues </a:t>
            </a:r>
            <a:r>
              <a:rPr lang="fr-FR" dirty="0" smtClean="0"/>
              <a:t>à un problème </a:t>
            </a:r>
            <a:r>
              <a:rPr lang="fr-FR" dirty="0" smtClean="0"/>
              <a:t>survenu </a:t>
            </a:r>
            <a:r>
              <a:rPr lang="fr-FR" dirty="0" smtClean="0"/>
              <a:t>au cours du développement embryonnaire.</a:t>
            </a:r>
          </a:p>
          <a:p>
            <a:endParaRPr lang="fr-FR" dirty="0" smtClean="0"/>
          </a:p>
          <a:p>
            <a:r>
              <a:rPr lang="fr-FR" dirty="0" smtClean="0"/>
              <a:t>Une seule </a:t>
            </a:r>
            <a:r>
              <a:rPr lang="fr-FR" dirty="0" smtClean="0"/>
              <a:t>cellule peut </a:t>
            </a:r>
            <a:r>
              <a:rPr lang="fr-FR" dirty="0" smtClean="0"/>
              <a:t>donner des tissus différents : recherches sur les cellules souches : ex diabète.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FF0000"/>
                </a:solidFill>
              </a:rPr>
              <a:t>Comment </a:t>
            </a:r>
            <a:r>
              <a:rPr lang="fr-FR" dirty="0" smtClean="0"/>
              <a:t>: Analyse morphologique externe. Coupes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Microscopie : Coupes histologiques.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Moléculaires : </a:t>
            </a:r>
            <a:r>
              <a:rPr lang="fr-FR" dirty="0" err="1" smtClean="0"/>
              <a:t>immunocytochimie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ppareil génital mâle2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8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000108"/>
            <a:ext cx="3071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Sous la verge.</a:t>
            </a:r>
          </a:p>
          <a:p>
            <a:r>
              <a:rPr lang="fr-FR" dirty="0" smtClean="0"/>
              <a:t>À l'extérieur de la cavité abdominale.</a:t>
            </a:r>
          </a:p>
          <a:p>
            <a:r>
              <a:rPr lang="fr-FR" dirty="0" smtClean="0"/>
              <a:t>Dans une poche cutanée, </a:t>
            </a:r>
            <a:r>
              <a:rPr lang="fr-FR" b="1" dirty="0" smtClean="0"/>
              <a:t>la </a:t>
            </a:r>
            <a:r>
              <a:rPr lang="fr-FR" b="1" dirty="0" smtClean="0"/>
              <a:t>bourse.</a:t>
            </a:r>
            <a:endParaRPr lang="fr-F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r="32582"/>
          <a:stretch>
            <a:fillRect/>
          </a:stretch>
        </p:blipFill>
        <p:spPr bwMode="auto">
          <a:xfrm>
            <a:off x="4071934" y="0"/>
            <a:ext cx="4495800" cy="6705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3214686"/>
            <a:ext cx="3714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 situation extra-abdominale des testicules leur permet de rester à une température inférieure à celle du corps (33° à 34°C), condition indispensable à la formation de spermatozoïdes viables.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8596" y="21429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Testicules: </a:t>
            </a:r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lamenligne.u-bordeaux2.fr/outils_pedago/examen_macroscopique/testicules/01/p_1a2_fichier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997" y="785794"/>
            <a:ext cx="6139409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10715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/>
              <a:t> 4 à 5 cm.</a:t>
            </a:r>
            <a:endParaRPr lang="fr-F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28596" y="357187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/>
              <a:t>Le testicule est entouré par une membrane fibreuse, résistante, </a:t>
            </a:r>
            <a:r>
              <a:rPr lang="fr-FR" sz="2400" b="1" dirty="0" smtClean="0"/>
              <a:t>l'albuginée testiculaire</a:t>
            </a:r>
            <a:r>
              <a:rPr lang="fr-FR" sz="2400" dirty="0" smtClean="0"/>
              <a:t>.</a:t>
            </a:r>
          </a:p>
          <a:p>
            <a:r>
              <a:rPr lang="fr-FR" sz="2400" dirty="0" smtClean="0"/>
              <a:t>Elle augmente </a:t>
            </a:r>
            <a:r>
              <a:rPr lang="fr-FR" sz="2400" dirty="0" smtClean="0"/>
              <a:t>d'épaisseur </a:t>
            </a:r>
            <a:r>
              <a:rPr lang="fr-FR" sz="2400" dirty="0" smtClean="0"/>
              <a:t>au niveau du pôle supérieur, formant </a:t>
            </a:r>
            <a:r>
              <a:rPr lang="fr-FR" sz="2400" b="1" dirty="0" smtClean="0"/>
              <a:t>le corps </a:t>
            </a:r>
            <a:r>
              <a:rPr lang="fr-FR" sz="2400" b="1" dirty="0" smtClean="0"/>
              <a:t>de </a:t>
            </a:r>
            <a:r>
              <a:rPr lang="fr-FR" sz="2400" b="1" dirty="0" err="1" smtClean="0"/>
              <a:t>Highmore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4167" r="62500" b="33333"/>
          <a:stretch>
            <a:fillRect/>
          </a:stretch>
        </p:blipFill>
        <p:spPr bwMode="auto">
          <a:xfrm>
            <a:off x="4929190" y="928670"/>
            <a:ext cx="3413125" cy="4267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78579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dirty="0" smtClean="0"/>
              <a:t>Du corps de </a:t>
            </a:r>
            <a:r>
              <a:rPr lang="fr-FR" sz="3200" dirty="0" err="1" smtClean="0"/>
              <a:t>Highmore</a:t>
            </a:r>
            <a:r>
              <a:rPr lang="fr-FR" sz="3200" b="1" dirty="0" smtClean="0"/>
              <a:t> </a:t>
            </a:r>
            <a:r>
              <a:rPr lang="fr-FR" sz="3200" dirty="0" smtClean="0"/>
              <a:t>partent des </a:t>
            </a:r>
            <a:r>
              <a:rPr lang="fr-FR" sz="3200" b="1" dirty="0" smtClean="0"/>
              <a:t>cloisons</a:t>
            </a:r>
            <a:r>
              <a:rPr lang="fr-FR" sz="3200" dirty="0" smtClean="0"/>
              <a:t> qui divisent le testicule en </a:t>
            </a:r>
            <a:r>
              <a:rPr lang="fr-FR" sz="3200" b="1" dirty="0" smtClean="0"/>
              <a:t>lobules</a:t>
            </a:r>
            <a:br>
              <a:rPr lang="fr-FR" sz="3200" b="1" dirty="0" smtClean="0"/>
            </a:br>
            <a:r>
              <a:rPr lang="fr-FR" sz="3200" b="1" dirty="0" smtClean="0"/>
              <a:t>(200 à 300).</a:t>
            </a:r>
            <a:endParaRPr lang="fr-FR" sz="3200" dirty="0" smtClean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 r="31250"/>
          <a:stretch>
            <a:fillRect/>
          </a:stretch>
        </p:blipFill>
        <p:spPr bwMode="auto">
          <a:xfrm>
            <a:off x="5221288" y="1428736"/>
            <a:ext cx="3922712" cy="4724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00034" y="392906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Chaque lobule renferme </a:t>
            </a:r>
            <a:r>
              <a:rPr lang="fr-FR" sz="2800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1 à </a:t>
            </a:r>
            <a:r>
              <a:rPr lang="fr-FR" sz="2800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4 tubes séminifères, dans lesquels s’effectuent la </a:t>
            </a:r>
            <a:r>
              <a:rPr lang="fr-FR" sz="2800" dirty="0" smtClean="0"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spermatogenèse. </a:t>
            </a:r>
            <a:endParaRPr lang="fr-FR" sz="2800" dirty="0" smtClean="0"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6028"/>
            <a:ext cx="7143800" cy="676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85786" y="564357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50 à 60 cm</a:t>
            </a: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02"/>
            <a:ext cx="7572427" cy="656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bules séminifères de souris mâ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7467" y="214290"/>
            <a:ext cx="5956533" cy="4422726"/>
          </a:xfrm>
          <a:prstGeom prst="rect">
            <a:avLst/>
          </a:prstGeom>
          <a:noFill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71956"/>
            <a:ext cx="2928958" cy="253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-20-1345240-12283069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667379" cy="6266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2375"/>
            <a:ext cx="35718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 descr="http://ac-grenoble.fr/disciplines/svt/file/ancien_site/log/1_es/procreation/images_procre2/ct_testicul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1" y="0"/>
            <a:ext cx="671514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468313" y="3068638"/>
            <a:ext cx="8280400" cy="73025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468313" y="3068638"/>
            <a:ext cx="0" cy="5762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195513" y="3068638"/>
            <a:ext cx="0" cy="19446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8748713" y="3141663"/>
            <a:ext cx="0" cy="13668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378936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aseline="0" dirty="0"/>
              <a:t>1</a:t>
            </a:r>
            <a:r>
              <a:rPr lang="fr-FR" sz="2400" baseline="30000" dirty="0"/>
              <a:t>er</a:t>
            </a:r>
            <a:r>
              <a:rPr lang="fr-FR" sz="2400" dirty="0"/>
              <a:t> </a:t>
            </a:r>
            <a:r>
              <a:rPr lang="fr-FR" sz="2400" baseline="0" dirty="0"/>
              <a:t>jour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600200" y="5157788"/>
            <a:ext cx="2179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aseline="0" dirty="0"/>
              <a:t>60ème</a:t>
            </a:r>
            <a:r>
              <a:rPr lang="fr-FR" sz="2800" dirty="0"/>
              <a:t> </a:t>
            </a:r>
            <a:r>
              <a:rPr lang="fr-FR" sz="2800" baseline="0" dirty="0"/>
              <a:t>jour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551613" y="4652963"/>
            <a:ext cx="25923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aseline="0" dirty="0"/>
              <a:t>Fin</a:t>
            </a:r>
            <a:r>
              <a:rPr lang="fr-FR" sz="2800" dirty="0"/>
              <a:t> </a:t>
            </a:r>
            <a:r>
              <a:rPr lang="fr-FR" sz="2800" dirty="0" smtClean="0"/>
              <a:t>de </a:t>
            </a:r>
            <a:r>
              <a:rPr lang="fr-FR" sz="2800" baseline="0" dirty="0" smtClean="0"/>
              <a:t>grossesse</a:t>
            </a:r>
            <a:endParaRPr lang="fr-FR" sz="2800" baseline="0" dirty="0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708400" y="1628775"/>
            <a:ext cx="2900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4000" baseline="0" dirty="0" smtClean="0">
                <a:solidFill>
                  <a:srgbClr val="FF0000"/>
                </a:solidFill>
              </a:rPr>
              <a:t>Fœtus</a:t>
            </a:r>
            <a:endParaRPr lang="fr-FR" sz="4000" baseline="0" dirty="0">
              <a:solidFill>
                <a:srgbClr val="FF0000"/>
              </a:solidFill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95288" y="2636838"/>
            <a:ext cx="18002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19113" y="1773238"/>
            <a:ext cx="1965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aseline="0" dirty="0">
                <a:solidFill>
                  <a:srgbClr val="FF0000"/>
                </a:solidFill>
              </a:rPr>
              <a:t>Embryon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519362" y="2643182"/>
            <a:ext cx="6624638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mtkfr.accesmad.org/QuickPlace/accesmad/PageLibrary85256EA100360389.nsf/h_Index/0230C35F3B46F341C12572EA00585809/$FILE/spergene.gif?OpenElement&amp;11804545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7429552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764024"/>
            <a:ext cx="45005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 smtClean="0"/>
              <a:t>Voies spermatiques </a:t>
            </a:r>
            <a:r>
              <a:rPr lang="fr-FR" sz="3000" b="1" dirty="0" smtClean="0"/>
              <a:t>intra-testiculaires :</a:t>
            </a:r>
            <a:endParaRPr lang="fr-FR" sz="3000" b="1" dirty="0" smtClean="0"/>
          </a:p>
          <a:p>
            <a:pPr lvl="1"/>
            <a:r>
              <a:rPr lang="fr-FR" sz="2400" b="1" dirty="0" smtClean="0"/>
              <a:t>Tubes </a:t>
            </a:r>
            <a:r>
              <a:rPr lang="fr-FR" sz="2400" b="1" dirty="0" smtClean="0"/>
              <a:t>droits ;</a:t>
            </a:r>
            <a:endParaRPr lang="fr-FR" sz="2400" b="1" dirty="0" smtClean="0"/>
          </a:p>
          <a:p>
            <a:pPr lvl="1"/>
            <a:r>
              <a:rPr lang="fr-FR" sz="2400" b="1" dirty="0" smtClean="0"/>
              <a:t>Réseau </a:t>
            </a:r>
            <a:r>
              <a:rPr lang="fr-FR" sz="2400" b="1" dirty="0" smtClean="0"/>
              <a:t>testiculaire ; (</a:t>
            </a:r>
            <a:r>
              <a:rPr lang="fr-FR" sz="2400" b="1" dirty="0" err="1" smtClean="0"/>
              <a:t>R</a:t>
            </a:r>
            <a:r>
              <a:rPr lang="fr-FR" sz="2400" b="1" dirty="0" err="1" smtClean="0"/>
              <a:t>ete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testis</a:t>
            </a:r>
            <a:r>
              <a:rPr lang="fr-FR" sz="2400" b="1" dirty="0" smtClean="0"/>
              <a:t>).</a:t>
            </a:r>
            <a:endParaRPr lang="fr-FR" sz="2400" b="1" dirty="0" smtClean="0"/>
          </a:p>
          <a:p>
            <a:r>
              <a:rPr lang="fr-FR" sz="3000" b="1" dirty="0" smtClean="0"/>
              <a:t>Voies spermatiques </a:t>
            </a:r>
            <a:r>
              <a:rPr lang="fr-FR" sz="3000" b="1" dirty="0" smtClean="0"/>
              <a:t>extra-testiculaires :</a:t>
            </a:r>
            <a:endParaRPr lang="fr-FR" sz="3000" b="1" dirty="0" smtClean="0"/>
          </a:p>
          <a:p>
            <a:pPr lvl="1"/>
            <a:r>
              <a:rPr lang="fr-FR" sz="2400" b="1" dirty="0" smtClean="0"/>
              <a:t>Épididymes ;</a:t>
            </a:r>
            <a:endParaRPr lang="fr-FR" sz="2400" b="1" dirty="0" smtClean="0"/>
          </a:p>
          <a:p>
            <a:pPr lvl="1"/>
            <a:r>
              <a:rPr lang="fr-FR" sz="2400" b="1" dirty="0" smtClean="0"/>
              <a:t>Canaux </a:t>
            </a:r>
            <a:r>
              <a:rPr lang="fr-FR" sz="2400" b="1" dirty="0" smtClean="0"/>
              <a:t>déférents ;</a:t>
            </a:r>
            <a:endParaRPr lang="fr-FR" sz="2400" b="1" dirty="0" smtClean="0"/>
          </a:p>
          <a:p>
            <a:pPr lvl="1"/>
            <a:r>
              <a:rPr lang="fr-FR" sz="2400" b="1" dirty="0" smtClean="0"/>
              <a:t>Canaux éjaculateurs</a:t>
            </a:r>
            <a:r>
              <a:rPr lang="fr-FR" sz="3000" b="1" dirty="0" smtClean="0"/>
              <a:t>.</a:t>
            </a:r>
            <a:endParaRPr lang="fr-FR" sz="3000" b="1" dirty="0"/>
          </a:p>
        </p:txBody>
      </p:sp>
      <p:pic>
        <p:nvPicPr>
          <p:cNvPr id="3" name="Picture 4" descr="http://www.astrazeneca.fr/NR/rdonlyres/F4FFC98A-B7E2-446A-8009-FEFC1DAB887D/0/appareil_face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469222" y="1000108"/>
            <a:ext cx="4674778" cy="5000636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034" y="42860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Font suite aux tubes séminifères</a:t>
            </a:r>
          </a:p>
          <a:p>
            <a:r>
              <a:rPr lang="fr-FR" dirty="0" smtClean="0"/>
              <a:t>Se jettent dans le réseau testiculaire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50004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Tubes droits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357158" y="350043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200" dirty="0" err="1" smtClean="0"/>
              <a:t>Rete</a:t>
            </a:r>
            <a:r>
              <a:rPr lang="fr-FR" sz="3200" dirty="0" smtClean="0"/>
              <a:t> </a:t>
            </a:r>
            <a:r>
              <a:rPr lang="fr-FR" sz="3200" dirty="0" err="1" smtClean="0"/>
              <a:t>testis</a:t>
            </a:r>
            <a:r>
              <a:rPr lang="fr-FR" sz="3200" dirty="0" smtClean="0"/>
              <a:t> </a:t>
            </a:r>
            <a:r>
              <a:rPr lang="fr-FR" dirty="0" smtClean="0"/>
              <a:t>: Canalicules anastomosés creusés dans le corps </a:t>
            </a:r>
            <a:r>
              <a:rPr lang="fr-FR" dirty="0" smtClean="0"/>
              <a:t>de </a:t>
            </a:r>
            <a:r>
              <a:rPr lang="fr-FR" dirty="0" err="1" smtClean="0"/>
              <a:t>Highmore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7" name="Picture 2" descr="Schéma du testicule et des voies spermatiqu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"/>
            <a:ext cx="4572032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4288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 smtClean="0">
                <a:latin typeface="Century Schoolbook" pitchFamily="18" charset="0"/>
              </a:rPr>
              <a:t>Les spermatozoïdes acquièrent leur mobilité et leur pouvoir fécondant dans le canal épididymaire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85720" y="357166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entury Schoolbook" pitchFamily="18" charset="0"/>
              </a:rPr>
              <a:t>l’</a:t>
            </a:r>
            <a:r>
              <a:rPr lang="fr-FR" sz="2400" b="1" dirty="0" smtClean="0">
                <a:latin typeface="Century Schoolbook" pitchFamily="18" charset="0"/>
              </a:rPr>
              <a:t>épididyme</a:t>
            </a:r>
            <a:r>
              <a:rPr lang="fr-FR" sz="2400" dirty="0" smtClean="0">
                <a:latin typeface="Century Schoolbook" pitchFamily="18" charset="0"/>
              </a:rPr>
              <a:t> est constitué </a:t>
            </a:r>
            <a:r>
              <a:rPr lang="fr-FR" sz="2400" dirty="0" smtClean="0">
                <a:latin typeface="Century Schoolbook" pitchFamily="18" charset="0"/>
              </a:rPr>
              <a:t>par les </a:t>
            </a:r>
            <a:r>
              <a:rPr lang="fr-FR" sz="2400" b="1" dirty="0" smtClean="0">
                <a:latin typeface="Century Schoolbook" pitchFamily="18" charset="0"/>
              </a:rPr>
              <a:t>canaux efférents</a:t>
            </a:r>
            <a:r>
              <a:rPr lang="fr-FR" sz="2400" dirty="0" smtClean="0">
                <a:latin typeface="Century Schoolbook" pitchFamily="18" charset="0"/>
              </a:rPr>
              <a:t> et le </a:t>
            </a:r>
            <a:r>
              <a:rPr lang="fr-FR" sz="2400" b="1" dirty="0" smtClean="0">
                <a:latin typeface="Century Schoolbook" pitchFamily="18" charset="0"/>
              </a:rPr>
              <a:t>canal épididymaire</a:t>
            </a:r>
            <a:r>
              <a:rPr lang="fr-FR" sz="2400" dirty="0" smtClean="0">
                <a:latin typeface="Century Schoolbook" pitchFamily="18" charset="0"/>
              </a:rPr>
              <a:t>, dont la longueur est de 06 mètres en moyenne.</a:t>
            </a:r>
            <a:endParaRPr lang="fr-FR" sz="2400" dirty="0"/>
          </a:p>
        </p:txBody>
      </p:sp>
      <p:pic>
        <p:nvPicPr>
          <p:cNvPr id="4" name="Picture 2" descr="Schéma du testicule et des voies spermatiq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00042"/>
            <a:ext cx="383381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3571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dirty="0" smtClean="0">
                <a:latin typeface="Century Schoolbook" pitchFamily="18" charset="0"/>
              </a:rPr>
              <a:t>De l’épididyme se détachent deux </a:t>
            </a:r>
            <a:r>
              <a:rPr lang="fr-FR" b="1" dirty="0" smtClean="0">
                <a:latin typeface="Century Schoolbook" pitchFamily="18" charset="0"/>
              </a:rPr>
              <a:t>canaux déférents droit et gauche</a:t>
            </a:r>
            <a:r>
              <a:rPr lang="fr-FR" dirty="0" smtClean="0">
                <a:latin typeface="Century Schoolbook" pitchFamily="18" charset="0"/>
              </a:rPr>
              <a:t>.(40cm)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fr-FR" dirty="0" smtClean="0">
              <a:latin typeface="Century Schoolbook" pitchFamily="18" charset="0"/>
            </a:endParaRPr>
          </a:p>
        </p:txBody>
      </p:sp>
      <p:pic>
        <p:nvPicPr>
          <p:cNvPr id="3" name="Picture 2" descr="Schéma du testicule et des voies spermatiq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0"/>
            <a:ext cx="3619500" cy="4019550"/>
          </a:xfrm>
          <a:prstGeom prst="rect">
            <a:avLst/>
          </a:prstGeom>
          <a:noFill/>
        </p:spPr>
      </p:pic>
      <p:pic>
        <p:nvPicPr>
          <p:cNvPr id="4" name="Picture 4" descr="http://www.astrazeneca.fr/NR/rdonlyres/F4FFC98A-B7E2-446A-8009-FEFC1DAB887D/0/appareil_face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357158" y="1857364"/>
            <a:ext cx="4714907" cy="396145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at-jg.com/PeritoineSous/App.Genital.Schema/VoieSperm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704849"/>
            <a:ext cx="5238750" cy="615315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dirty="0" smtClean="0">
                <a:latin typeface="Century Schoolbook" pitchFamily="18" charset="0"/>
              </a:rPr>
              <a:t>Des deux vésicules séminales se détachent deux </a:t>
            </a:r>
            <a:r>
              <a:rPr lang="fr-FR" b="1" dirty="0" smtClean="0">
                <a:latin typeface="Century Schoolbook" pitchFamily="18" charset="0"/>
              </a:rPr>
              <a:t>canaux éjaculateurs</a:t>
            </a:r>
            <a:r>
              <a:rPr lang="fr-FR" dirty="0" smtClean="0">
                <a:latin typeface="Century Schoolbook" pitchFamily="18" charset="0"/>
              </a:rPr>
              <a:t> qui débouchent, </a:t>
            </a:r>
            <a:r>
              <a:rPr lang="fr-FR" dirty="0" smtClean="0">
                <a:latin typeface="Century Schoolbook" pitchFamily="18" charset="0"/>
              </a:rPr>
              <a:t>après </a:t>
            </a:r>
            <a:r>
              <a:rPr lang="fr-FR" dirty="0" smtClean="0">
                <a:latin typeface="Century Schoolbook" pitchFamily="18" charset="0"/>
              </a:rPr>
              <a:t>la prostate puis dans l’</a:t>
            </a:r>
            <a:r>
              <a:rPr lang="fr-FR" b="1" dirty="0" smtClean="0">
                <a:latin typeface="Century Schoolbook" pitchFamily="18" charset="0"/>
              </a:rPr>
              <a:t>urètre</a:t>
            </a:r>
            <a:endParaRPr lang="fr-FR" dirty="0" smtClean="0"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642918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>
                <a:latin typeface="Century Schoolbook" pitchFamily="18" charset="0"/>
              </a:rPr>
              <a:t>L'urètre traverse le pénis et s'ouvre par le méat (orifice) urétral à l'extrémité du gland. </a:t>
            </a:r>
          </a:p>
          <a:p>
            <a:pPr>
              <a:buFont typeface="Wingdings" pitchFamily="2" charset="2"/>
              <a:buChar char="v"/>
            </a:pPr>
            <a:endParaRPr lang="fr-FR" dirty="0" smtClean="0">
              <a:latin typeface="Century Schoolbook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fr-CA" dirty="0" smtClean="0">
                <a:latin typeface="Century Schoolbook" pitchFamily="18" charset="0"/>
              </a:rPr>
              <a:t>Il reçoit l´urine de la vessie et les spermatozoïdes en provenance des canaux éjaculateurs.</a:t>
            </a:r>
            <a:r>
              <a:rPr lang="fr-FR" dirty="0" smtClean="0">
                <a:latin typeface="Century Schoolbook" pitchFamily="18" charset="0"/>
              </a:rPr>
              <a:t> </a:t>
            </a:r>
            <a:endParaRPr lang="fr-FR" dirty="0">
              <a:latin typeface="Century Schoolbook" pitchFamily="18" charset="0"/>
            </a:endParaRPr>
          </a:p>
        </p:txBody>
      </p:sp>
      <p:pic>
        <p:nvPicPr>
          <p:cNvPr id="3" name="Picture 4" descr="http://www.astrazeneca.fr/NR/rdonlyres/F4FFC98A-B7E2-446A-8009-FEFC1DAB887D/0/appareil_face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801393" y="285728"/>
            <a:ext cx="5342607" cy="5715016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28794" y="2214554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Glandes annexes</a:t>
            </a:r>
            <a:endParaRPr lang="fr-FR" sz="4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6061" r="7071" b="5302"/>
          <a:stretch>
            <a:fillRect/>
          </a:stretch>
        </p:blipFill>
        <p:spPr bwMode="auto">
          <a:xfrm>
            <a:off x="2214546" y="214290"/>
            <a:ext cx="6715140" cy="664371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7715240" y="1928802"/>
            <a:ext cx="1428760" cy="71438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7715240" y="3786190"/>
            <a:ext cx="1428760" cy="71438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7715240" y="4500570"/>
            <a:ext cx="1428760" cy="71438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57158" y="5143512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Elaboration du liquide séminale : Protéger nourrir les transporter </a:t>
            </a:r>
            <a:r>
              <a:rPr lang="fr-FR" dirty="0" err="1" smtClean="0"/>
              <a:t>spermatozoides</a:t>
            </a:r>
            <a:endParaRPr lang="fr-F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8926" y="2143116"/>
            <a:ext cx="34836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dirty="0" smtClean="0"/>
              <a:t>Merci </a:t>
            </a:r>
            <a:endParaRPr lang="fr-FR" sz="8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4414" y="1285860"/>
            <a:ext cx="75009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Appareil génital féminin </a:t>
            </a:r>
            <a:r>
              <a:rPr lang="fr-FR" sz="3600" dirty="0" smtClean="0"/>
              <a:t>: </a:t>
            </a:r>
          </a:p>
          <a:p>
            <a:endParaRPr lang="fr-FR" sz="3600" dirty="0"/>
          </a:p>
          <a:p>
            <a:endParaRPr lang="fr-FR" sz="3600" dirty="0" smtClean="0"/>
          </a:p>
          <a:p>
            <a:r>
              <a:rPr lang="fr-FR" dirty="0" smtClean="0"/>
              <a:t> </a:t>
            </a:r>
            <a:r>
              <a:rPr lang="fr-FR" sz="3200" dirty="0"/>
              <a:t>P</a:t>
            </a:r>
            <a:r>
              <a:rPr lang="fr-FR" sz="3200" dirty="0" smtClean="0"/>
              <a:t>roduction des gamètes </a:t>
            </a:r>
            <a:r>
              <a:rPr lang="fr-FR" sz="3200" dirty="0" smtClean="0"/>
              <a:t>femelles.</a:t>
            </a:r>
            <a:endParaRPr lang="fr-FR" sz="3200" dirty="0" smtClean="0"/>
          </a:p>
          <a:p>
            <a:endParaRPr lang="fr-FR" sz="3200" dirty="0" smtClean="0"/>
          </a:p>
          <a:p>
            <a:r>
              <a:rPr lang="fr-FR" sz="3200" dirty="0" smtClean="0"/>
              <a:t>Lieu de la fécondation.</a:t>
            </a:r>
          </a:p>
          <a:p>
            <a:endParaRPr lang="fr-FR" sz="3200" dirty="0" smtClean="0"/>
          </a:p>
          <a:p>
            <a:r>
              <a:rPr lang="fr-FR" sz="3200" dirty="0" smtClean="0"/>
              <a:t>Lieu du développement embryonnaire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ciences-et-cetera.fr/wp-content/uploads/2014/03/5stv02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428604"/>
            <a:ext cx="8401109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560"/>
            <a:ext cx="4143404" cy="65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yn001_original_1288_919_pjpeg__eb3b37c683f860f66fb72d835b8bd8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37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lenovo\桌面\教学图片\pelvis_female_superior_PB121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44000" cy="682148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1931</TotalTime>
  <Words>551</Words>
  <Application>Microsoft Office PowerPoint</Application>
  <PresentationFormat>Affichage à l'écran (4:3)</PresentationFormat>
  <Paragraphs>91</Paragraphs>
  <Slides>49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Oriel</vt:lpstr>
      <vt:lpstr>Introduction à l’embryologie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l’embryologie</dc:title>
  <dc:creator>Acer</dc:creator>
  <cp:lastModifiedBy>Acer</cp:lastModifiedBy>
  <cp:revision>156</cp:revision>
  <dcterms:created xsi:type="dcterms:W3CDTF">2015-10-19T07:34:28Z</dcterms:created>
  <dcterms:modified xsi:type="dcterms:W3CDTF">2015-10-28T19:32:56Z</dcterms:modified>
</cp:coreProperties>
</file>