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Titre de sec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31181"/>
            <a:ext cx="12192000" cy="68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647542" y="188685"/>
            <a:ext cx="5181601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fr-F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2EME SEMAINE DU DÉVELOPPEMENT EMBRYONNAIRE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30628" y="5297714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Adjouri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286657" y="1245054"/>
            <a:ext cx="4546599" cy="255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J8: Le syncytiotrophoblaste s’infiltre entre les cellules de la muqueuse utérine permettant le passage du blastocyste dans l’endomètre.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257" y="101601"/>
            <a:ext cx="7213600" cy="654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15686" y="1128938"/>
            <a:ext cx="4488543" cy="4110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J10: Le blastocyste est entièrement enchâssé dans le chorion de l’endomètre.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le 10</a:t>
            </a:r>
            <a:r>
              <a:rPr b="0" baseline="3000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12</a:t>
            </a:r>
            <a:r>
              <a:rPr b="0" baseline="3000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jour,  l’épithélium utérin rétablit sa continuité.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4228" y="145143"/>
            <a:ext cx="7199084" cy="657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90286" y="2090057"/>
            <a:ext cx="11756571" cy="2721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TRANSFORMATIONS DU BLASTOCYSTE.</a:t>
            </a:r>
            <a:b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838199" y="365126"/>
            <a:ext cx="3066142" cy="941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8eme jour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286657" y="1578880"/>
            <a:ext cx="4909457" cy="4792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Le trophoblaste se différencie en 02 couches: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-"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Couche interne cellulaire: </a:t>
            </a:r>
            <a:r>
              <a:rPr b="1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cytotrophoblaste.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-"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Couche externe syncytiale: </a:t>
            </a:r>
            <a:r>
              <a:rPr b="1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syncytiotrophoblaste.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Le bouton embryonnaire se différencie aussi en 02 couches: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-"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Couche externe à cellules hautes : </a:t>
            </a:r>
            <a:r>
              <a:rPr b="1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épiblaste. (ectoblaste)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-"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Couche interne à  petites cellules : </a:t>
            </a:r>
            <a:r>
              <a:rPr b="1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hypoblaste. (entoblaste ou entoblaste primitif)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L’épiblaste se creuse d’une cavité: c’est la formation de </a:t>
            </a:r>
            <a:r>
              <a:rPr b="1" i="0" lang="fr-FR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cavité amniotique. 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503" y="216115"/>
            <a:ext cx="6678839" cy="6155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838200" y="365126"/>
            <a:ext cx="3574142" cy="98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- 10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522514" y="1683657"/>
            <a:ext cx="4281713" cy="4339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Apparition de lacunes dans le syncytiotrophoblaste.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de la membrane de Heuser (à partir de l’hypoblaste) qui va délimiter une nouvelle cavité: </a:t>
            </a: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vésicule vitelline primitive</a:t>
            </a: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519" y="188285"/>
            <a:ext cx="6883280" cy="65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838200" y="365125"/>
            <a:ext cx="3312886" cy="114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-13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38200" y="1825624"/>
            <a:ext cx="4633685" cy="44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AutoNum type="arabicPeriod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lacunes syncytiales s’ouvrent dans les capillaires maternels: c’est le début de la circulation utéro-placentaire.</a:t>
            </a: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AutoNum type="arabicPeriod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Apparition du </a:t>
            </a:r>
            <a:r>
              <a:rPr b="1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mésenchyme extra embryonnaire ou mésoblaste extra embryonnaire </a:t>
            </a: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(entre le cytotrophoblaste en dehors et la vésicule vitelline primitive et la cavité amniotique en dedans).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885" y="203214"/>
            <a:ext cx="6411219" cy="6306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38200" y="365125"/>
            <a:ext cx="3385457" cy="115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13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02771" y="1941739"/>
            <a:ext cx="4474029" cy="418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de </a:t>
            </a: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vésicule vitelline secondaire </a:t>
            </a: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(lécithocèle secondaire) par poussée des cellules hypoblastiques repoussant la Membrane de Heuser.</a:t>
            </a:r>
          </a:p>
        </p:txBody>
      </p:sp>
      <p:pic>
        <p:nvPicPr>
          <p:cNvPr descr="C:\Users\sam\Desktop\2014-02-01_193205.pn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1257" y="1699872"/>
            <a:ext cx="6387233" cy="40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70056" y="52276"/>
            <a:ext cx="3646713" cy="131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13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272142" y="1354025"/>
            <a:ext cx="4586827" cy="2810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Apparition des villosités trophoblastiques primaires. (faites d’un axe de cytotrophoblaste entouré de syncytiotrophoblaste).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4302221"/>
            <a:ext cx="6183086" cy="23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0742" y="365126"/>
            <a:ext cx="4390276" cy="41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7532914" y="1024391"/>
            <a:ext cx="1509486" cy="65926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 rot="2515322">
            <a:off x="5745356" y="1130008"/>
            <a:ext cx="1078657" cy="3066597"/>
          </a:xfrm>
          <a:prstGeom prst="downArrow">
            <a:avLst>
              <a:gd fmla="val 50000" name="adj1"/>
              <a:gd fmla="val 55505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02770" y="263526"/>
            <a:ext cx="3080656" cy="1013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15</a:t>
            </a:r>
            <a:r>
              <a:rPr b="0" baseline="3000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99570" y="1320800"/>
            <a:ext cx="4343400" cy="494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le mésenchyme extra embryonnaire, apparaissent des cavités qui confluent et donnent une grande cavité:  </a:t>
            </a:r>
            <a:r>
              <a:rPr b="1" i="0" lang="fr-F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 cœlome externe.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am\Desktop\2014-02-01_194852.pn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6171" y="0"/>
            <a:ext cx="74458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174170" y="551541"/>
            <a:ext cx="4949371" cy="5631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fr-FR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Répartition du mésenchyme extra embryonnaire</a:t>
            </a:r>
            <a:r>
              <a:rPr b="0" i="0" lang="fr-FR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fr-FR" sz="217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b="1" i="0" lang="fr-FR" sz="217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 lame choriale : </a:t>
            </a:r>
            <a:r>
              <a:rPr b="0" i="0" lang="fr-FR" sz="21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 le mésenchyme plaqué contre la face interne du cytotrophoblaste 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fr-FR" sz="21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b="1" i="0" lang="fr-FR" sz="217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 pédicule embryonnaire : </a:t>
            </a:r>
            <a:r>
              <a:rPr b="0" i="0" lang="fr-FR" sz="21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 le mésenchyme compris entre le toit de la cavité amniotique et le cytotrophoblaste.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fr-FR" sz="21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b="1" i="0" lang="fr-FR" sz="217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 splanchnopleure extra-embryonnaire </a:t>
            </a:r>
            <a:r>
              <a:rPr b="1" i="0" lang="fr-FR" sz="217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21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 le mésenchyme plaqué contre la face externe de la paroi du lecithocèle secondaire .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fr-FR" sz="217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b="1" i="0" lang="fr-FR" sz="217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217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 somatopleure extra-embryonnaire </a:t>
            </a:r>
            <a:r>
              <a:rPr b="1" i="0" lang="fr-FR" sz="217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21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 le mésenchyme plaqué à la surface externe de la cavité amniotique .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8636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228" y="319314"/>
            <a:ext cx="6589485" cy="6255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NIDATION.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TRANSFORMATIONS DU BLASTOCYSTE.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CLINIQUE.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am\Desktop\2014-02-01_194852.png" id="213" name="Shape 2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171" y="0"/>
            <a:ext cx="69378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130630" y="458956"/>
            <a:ext cx="4934856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 fin de la 2ème semaine, la sphère choriale a la structure suivante 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 disque embryonnaire didermique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avec  </a:t>
            </a:r>
            <a:r>
              <a:rPr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l’épiblaste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superficiel et </a:t>
            </a:r>
            <a:r>
              <a:rPr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l‘hypoblaste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sous-jacent ;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Une cavité amniotique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au-dessus du disque embryonnaire.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Une vésicule vitelline secondaire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au-dessous du disque embryonnaire.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 ensemble baigne dans </a:t>
            </a:r>
            <a:r>
              <a:rPr b="1"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 cœlome externe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 pédicule embryonnaire (futur cordon ombilical)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relie les structures suscitées au trophoblaste.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2275115" y="2571297"/>
            <a:ext cx="6839856" cy="1782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CLINIQUE.</a:t>
            </a:r>
            <a:b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35000" y="176439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GROSSESSE EXTRA UTERINE. (G.E.U)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59229" y="1690688"/>
            <a:ext cx="5097689" cy="440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9615"/>
              <a:buFont typeface="Arial"/>
              <a:buChar char="•"/>
            </a:pPr>
            <a:r>
              <a:rPr b="0" i="0" lang="fr-FR" sz="259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Définition: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G.E.U est la nidation ectopique (anormale) de l'œuf en-dehors de la cavité utérine.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plupart des grossesses ectopiques sont des grossesses tubaires (au niveau de la trompe). La GEU peut être aussi ovarienne, cervicale (col utérin) voire abdominale. </a:t>
            </a:r>
          </a:p>
        </p:txBody>
      </p:sp>
      <p:pic>
        <p:nvPicPr>
          <p:cNvPr descr="http://fr.cdn.v5.futura-sciences.com/sources/images/dossier/rte/magic/8614_image005.gif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7028" y="1362754"/>
            <a:ext cx="6371771" cy="531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243113" y="853166"/>
            <a:ext cx="4996543" cy="5736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9615"/>
              <a:buFont typeface="Arial"/>
              <a:buChar char="•"/>
            </a:pPr>
            <a:r>
              <a:rPr b="0" i="0" lang="fr-FR" sz="259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Symptômes: « chez une femme en activité génitale »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Métrorragies (c’est des saignements génitaux en dehors des règles), parfois un retard de règles.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Douleurs abdominales, unilatérales le plus souvent, au niveau des fosses iliaques (droite ou gauche).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R!: Attention, une douleur de la fosse iliaque droite peut faire confondre le diagnostic avec une appendicite. </a:t>
            </a:r>
          </a:p>
        </p:txBody>
      </p:sp>
      <p:pic>
        <p:nvPicPr>
          <p:cNvPr descr="http://image.slidesharecdn.com/semiologi1-111001115259-phpapp02/95/semiologi-1-8-728.jpg?cb=1317470072"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7655" y="397555"/>
            <a:ext cx="6306002" cy="64604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243113" y="5050971"/>
            <a:ext cx="4749799" cy="153851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493485" y="377370"/>
            <a:ext cx="5268684" cy="5907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fr-FR" sz="2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Examens complémentaires à demander: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fr-FR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Dosage de la β-hCG: </a:t>
            </a: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une hormone sécrétée par le syncytiotrophoblaste. Elle est présente dans la circulation sanguine une semaine après la fécondation. Sa positivité permet d'affirmer l'existence d'une grossesse.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fr-FR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Faire une échographie abdomino-pelvienne.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828" y="377370"/>
            <a:ext cx="5776684" cy="648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547914" y="1288596"/>
            <a:ext cx="3849914" cy="4096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fr-FR" sz="2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Traitement: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G.E.U. est une urgence chirurgicale absolue.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traitement repose sur la chirurgie.</a:t>
            </a:r>
          </a:p>
        </p:txBody>
      </p:sp>
      <p:pic>
        <p:nvPicPr>
          <p:cNvPr descr="http://www.gynecomedic.com/php/modules/js_scripts/tiny_mce/plugins/imagemanager/files/editeur/ectopique1.jpg"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830" y="188685"/>
            <a:ext cx="7518399" cy="651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421744" y="2554514"/>
            <a:ext cx="4735285" cy="1494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INTRODUCTION.</a:t>
            </a:r>
            <a:b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octeurclic.com/galerie-photos/image_4006_m.jpg" id="102" name="Shape 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867" l="0" r="0" t="0"/>
          <a:stretch/>
        </p:blipFill>
        <p:spPr>
          <a:xfrm>
            <a:off x="4296228" y="333829"/>
            <a:ext cx="7445827" cy="609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159656" y="804706"/>
            <a:ext cx="326571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première semaine du développement embryonnaire correspond aux transformations qui se déroulent du premier jour au septième jour de la vie de l’embryon.</a:t>
            </a:r>
          </a:p>
        </p:txBody>
      </p:sp>
      <p:sp>
        <p:nvSpPr>
          <p:cNvPr id="104" name="Shape 104"/>
          <p:cNvSpPr/>
          <p:nvPr/>
        </p:nvSpPr>
        <p:spPr>
          <a:xfrm>
            <a:off x="159656" y="3517650"/>
            <a:ext cx="3947885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concerne les </a:t>
            </a:r>
            <a:r>
              <a:rPr b="1"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phénomènes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suivants: 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La fécondation.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-La segmentation.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-La migration.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-La formation du blastocyste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838200" y="696685"/>
            <a:ext cx="10515599" cy="5480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deuxième semaine du développement embryonnaire se déroule du 7eme jour au 14-15eme jour du développement.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 est  marquée par </a:t>
            </a:r>
            <a:r>
              <a:rPr b="0" i="0" lang="fr-FR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évènements</a:t>
            </a: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suivants :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transformations du blastocyste.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L’implantation concomitante de l’œuf dans la muqueuse utérine (la nidation).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005942" y="2193925"/>
            <a:ext cx="4165601" cy="1942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NIDATION.</a:t>
            </a:r>
            <a:br>
              <a:rPr b="1" i="0" lang="fr-F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69" y="2901667"/>
            <a:ext cx="3904990" cy="316530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88685" y="333827"/>
            <a:ext cx="4078156" cy="194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7eme jour du développement embryonnaire, le blastocyste libéré de sa zone pellucide, se prépare à l’implantation.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7771" y="868696"/>
            <a:ext cx="5210628" cy="5372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 flipH="1">
            <a:off x="7276663" y="1997444"/>
            <a:ext cx="3347147" cy="285751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123" name="Shape 123"/>
          <p:cNvCxnSpPr/>
          <p:nvPr/>
        </p:nvCxnSpPr>
        <p:spPr>
          <a:xfrm flipH="1">
            <a:off x="5740857" y="333828"/>
            <a:ext cx="1535806" cy="103742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124" name="Shape 124"/>
          <p:cNvCxnSpPr/>
          <p:nvPr/>
        </p:nvCxnSpPr>
        <p:spPr>
          <a:xfrm flipH="1" rot="10800000">
            <a:off x="6848035" y="5577369"/>
            <a:ext cx="11520" cy="840068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125" name="Shape 125"/>
          <p:cNvSpPr txBox="1"/>
          <p:nvPr/>
        </p:nvSpPr>
        <p:spPr>
          <a:xfrm>
            <a:off x="10639328" y="1726107"/>
            <a:ext cx="1552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Blastocyste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7335485" y="186270"/>
            <a:ext cx="1879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pellucide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419407" y="6391941"/>
            <a:ext cx="14883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Endomètre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94787" y="192375"/>
            <a:ext cx="4828755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fixation ne peut avoir lieu que</a:t>
            </a:r>
            <a:r>
              <a:rPr b="0" i="0" lang="fr-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 l'utérus est entré dans sa phase sécrétoire (lutéinique, post ovulatoire):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myomètre relâché.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glandes excrètent le glycogène+ mucus.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artères de la C.F.E.(couche fonctionnelle de l’endomètre) devenues spiralées.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cellules de la C.F.E.  devenues déciduales (hypertrophie + hyperplasie).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coursmedecine.com/wp-content/uploads/2011/03/14.png" id="133" name="Shape 1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89" l="0" r="0" t="0"/>
          <a:stretch/>
        </p:blipFill>
        <p:spPr>
          <a:xfrm>
            <a:off x="624114" y="3251200"/>
            <a:ext cx="6425326" cy="360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questmachine.org/picture/cycle_menstruel1289340192.jpg"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440" y="0"/>
            <a:ext cx="50264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112484" y="1364341"/>
            <a:ext cx="4314371" cy="2119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J7: Le blastocyste se fixe au niveau de l’endomètre (c’est le début de l’implantation).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6857" y="217713"/>
            <a:ext cx="7547429" cy="644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