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56" r:id="rId5"/>
    <p:sldId id="283" r:id="rId6"/>
    <p:sldId id="258" r:id="rId7"/>
    <p:sldId id="259" r:id="rId8"/>
    <p:sldId id="257" r:id="rId9"/>
    <p:sldId id="260" r:id="rId10"/>
    <p:sldId id="262" r:id="rId11"/>
    <p:sldId id="266" r:id="rId12"/>
    <p:sldId id="263" r:id="rId13"/>
    <p:sldId id="264" r:id="rId14"/>
    <p:sldId id="261" r:id="rId15"/>
    <p:sldId id="265" r:id="rId16"/>
    <p:sldId id="268" r:id="rId17"/>
    <p:sldId id="269" r:id="rId18"/>
    <p:sldId id="271" r:id="rId19"/>
    <p:sldId id="276" r:id="rId20"/>
    <p:sldId id="272" r:id="rId21"/>
    <p:sldId id="273" r:id="rId22"/>
    <p:sldId id="274" r:id="rId23"/>
    <p:sldId id="277" r:id="rId24"/>
    <p:sldId id="275" r:id="rId25"/>
    <p:sldId id="281" r:id="rId26"/>
    <p:sldId id="279" r:id="rId27"/>
    <p:sldId id="280" r:id="rId28"/>
    <p:sldId id="282" r:id="rId29"/>
    <p:sldId id="289" r:id="rId30"/>
    <p:sldId id="284" r:id="rId31"/>
    <p:sldId id="307" r:id="rId32"/>
    <p:sldId id="292" r:id="rId33"/>
    <p:sldId id="285" r:id="rId34"/>
    <p:sldId id="286" r:id="rId35"/>
    <p:sldId id="291" r:id="rId36"/>
    <p:sldId id="287" r:id="rId37"/>
    <p:sldId id="293" r:id="rId38"/>
    <p:sldId id="288" r:id="rId39"/>
    <p:sldId id="294" r:id="rId40"/>
    <p:sldId id="295" r:id="rId41"/>
    <p:sldId id="298" r:id="rId42"/>
    <p:sldId id="306" r:id="rId43"/>
    <p:sldId id="296" r:id="rId44"/>
    <p:sldId id="305" r:id="rId45"/>
    <p:sldId id="302" r:id="rId46"/>
    <p:sldId id="303" r:id="rId47"/>
  </p:sldIdLst>
  <p:sldSz cx="12190413" cy="6859588"/>
  <p:notesSz cx="6858000" cy="9144000"/>
  <p:defaultTextStyle>
    <a:defPPr>
      <a:defRPr lang="fr-FR"/>
    </a:defPPr>
    <a:lvl1pPr marL="0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184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367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551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735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5918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102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4285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3469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1F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12" autoAdjust="0"/>
  </p:normalViewPr>
  <p:slideViewPr>
    <p:cSldViewPr>
      <p:cViewPr varScale="1">
        <p:scale>
          <a:sx n="66" d="100"/>
          <a:sy n="66" d="100"/>
        </p:scale>
        <p:origin x="876" y="72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711108" y="1371918"/>
            <a:ext cx="10467501" cy="1829223"/>
          </a:xfrm>
          <a:ln>
            <a:noFill/>
          </a:ln>
        </p:spPr>
        <p:txBody>
          <a:bodyPr vert="horz" tIns="0" rIns="2177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711107" y="3229283"/>
            <a:ext cx="10471565" cy="1753006"/>
          </a:xfrm>
        </p:spPr>
        <p:txBody>
          <a:bodyPr lIns="0" rIns="21770"/>
          <a:lstStyle>
            <a:lvl1pPr marL="0" marR="54425" indent="0" algn="r">
              <a:buNone/>
              <a:defRPr>
                <a:solidFill>
                  <a:schemeClr val="tx1"/>
                </a:solidFill>
              </a:defRPr>
            </a:lvl1pPr>
            <a:lvl2pPr marL="544251" indent="0" algn="ctr">
              <a:buNone/>
            </a:lvl2pPr>
            <a:lvl3pPr marL="1088502" indent="0" algn="ctr">
              <a:buNone/>
            </a:lvl3pPr>
            <a:lvl4pPr marL="1632753" indent="0" algn="ctr">
              <a:buNone/>
            </a:lvl4pPr>
            <a:lvl5pPr marL="2177004" indent="0" algn="ctr">
              <a:buNone/>
            </a:lvl5pPr>
            <a:lvl6pPr marL="2721254" indent="0" algn="ctr">
              <a:buNone/>
            </a:lvl6pPr>
            <a:lvl7pPr marL="3265505" indent="0" algn="ctr">
              <a:buNone/>
            </a:lvl7pPr>
            <a:lvl8pPr marL="3809756" indent="0" algn="ctr">
              <a:buNone/>
            </a:lvl8pPr>
            <a:lvl9pPr marL="4354007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7044" y="1317041"/>
            <a:ext cx="10361851" cy="1362771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7044" y="2705290"/>
            <a:ext cx="10361851" cy="1510062"/>
          </a:xfrm>
        </p:spPr>
        <p:txBody>
          <a:bodyPr lIns="54425" rIns="54425" anchor="t"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704251"/>
            <a:ext cx="10971372" cy="1143265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521" y="1920530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6793" y="1920530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704251"/>
            <a:ext cx="10971372" cy="1143265"/>
          </a:xfrm>
        </p:spPr>
        <p:txBody>
          <a:bodyPr tIns="54425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521" y="1855677"/>
            <a:ext cx="5386216" cy="659505"/>
          </a:xfrm>
        </p:spPr>
        <p:txBody>
          <a:bodyPr lIns="54425" tIns="0" rIns="54425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2561" y="1860188"/>
            <a:ext cx="5388332" cy="654995"/>
          </a:xfrm>
        </p:spPr>
        <p:txBody>
          <a:bodyPr lIns="54425" tIns="0" rIns="54425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521" y="2515183"/>
            <a:ext cx="5386216" cy="3846610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561" y="2515183"/>
            <a:ext cx="5388332" cy="3846610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704251"/>
            <a:ext cx="11072958" cy="1143265"/>
          </a:xfrm>
        </p:spPr>
        <p:txBody>
          <a:bodyPr vert="horz" tIns="5442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281" y="514471"/>
            <a:ext cx="3657124" cy="116231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281" y="1676788"/>
            <a:ext cx="3657124" cy="4573059"/>
          </a:xfrm>
        </p:spPr>
        <p:txBody>
          <a:bodyPr lIns="21770" rIns="21770"/>
          <a:lstStyle>
            <a:lvl1pPr marL="0" indent="0" algn="l">
              <a:buNone/>
              <a:defRPr sz="1700"/>
            </a:lvl1pPr>
            <a:lvl2pPr indent="0" algn="l">
              <a:buNone/>
              <a:defRPr sz="1400"/>
            </a:lvl2pPr>
            <a:lvl3pPr indent="0" algn="l">
              <a:buNone/>
              <a:defRPr sz="12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766113" y="1676788"/>
            <a:ext cx="6814779" cy="457305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4220455" y="1108333"/>
            <a:ext cx="7009487" cy="411575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10670790" y="5361010"/>
            <a:ext cx="207237" cy="15548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694" y="1177269"/>
            <a:ext cx="2950080" cy="1582987"/>
          </a:xfrm>
        </p:spPr>
        <p:txBody>
          <a:bodyPr vert="horz" lIns="54425" tIns="54425" rIns="54425" bIns="54425" anchor="b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2694" y="2829440"/>
            <a:ext cx="2946016" cy="2179825"/>
          </a:xfrm>
        </p:spPr>
        <p:txBody>
          <a:bodyPr lIns="76195" rIns="54425" bIns="54425" anchor="t"/>
          <a:lstStyle>
            <a:lvl1pPr marL="0" indent="0" algn="l">
              <a:spcBef>
                <a:spcPts val="298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768198" y="6357822"/>
            <a:ext cx="812694" cy="365210"/>
          </a:xfrm>
        </p:spPr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4647119" y="1199795"/>
            <a:ext cx="6156159" cy="393283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8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12699" y="5817947"/>
            <a:ext cx="12215810" cy="10416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5841240" y="6221266"/>
            <a:ext cx="6349173" cy="63832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8049" y="914613"/>
            <a:ext cx="2742843" cy="521297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521" y="914613"/>
            <a:ext cx="8025355" cy="521297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711108" y="1371918"/>
            <a:ext cx="10467501" cy="1829223"/>
          </a:xfrm>
          <a:ln>
            <a:noFill/>
          </a:ln>
        </p:spPr>
        <p:txBody>
          <a:bodyPr vert="horz" tIns="0" rIns="2177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711107" y="3229283"/>
            <a:ext cx="10471565" cy="1753006"/>
          </a:xfrm>
        </p:spPr>
        <p:txBody>
          <a:bodyPr lIns="0" rIns="21770"/>
          <a:lstStyle>
            <a:lvl1pPr marL="0" marR="54425" indent="0" algn="r">
              <a:buNone/>
              <a:defRPr>
                <a:solidFill>
                  <a:schemeClr val="tx1"/>
                </a:solidFill>
              </a:defRPr>
            </a:lvl1pPr>
            <a:lvl2pPr marL="544251" indent="0" algn="ctr">
              <a:buNone/>
            </a:lvl2pPr>
            <a:lvl3pPr marL="1088502" indent="0" algn="ctr">
              <a:buNone/>
            </a:lvl3pPr>
            <a:lvl4pPr marL="1632753" indent="0" algn="ctr">
              <a:buNone/>
            </a:lvl4pPr>
            <a:lvl5pPr marL="2177004" indent="0" algn="ctr">
              <a:buNone/>
            </a:lvl5pPr>
            <a:lvl6pPr marL="2721254" indent="0" algn="ctr">
              <a:buNone/>
            </a:lvl6pPr>
            <a:lvl7pPr marL="3265505" indent="0" algn="ctr">
              <a:buNone/>
            </a:lvl7pPr>
            <a:lvl8pPr marL="3809756" indent="0" algn="ctr">
              <a:buNone/>
            </a:lvl8pPr>
            <a:lvl9pPr marL="4354007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7044" y="1317041"/>
            <a:ext cx="10361851" cy="1362771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7044" y="2705290"/>
            <a:ext cx="10361851" cy="1510062"/>
          </a:xfrm>
        </p:spPr>
        <p:txBody>
          <a:bodyPr lIns="54425" rIns="54425" anchor="t"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704251"/>
            <a:ext cx="10971372" cy="1143265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521" y="1920530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6793" y="1920530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704251"/>
            <a:ext cx="10971372" cy="1143265"/>
          </a:xfrm>
        </p:spPr>
        <p:txBody>
          <a:bodyPr tIns="54425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521" y="1855677"/>
            <a:ext cx="5386216" cy="659505"/>
          </a:xfrm>
        </p:spPr>
        <p:txBody>
          <a:bodyPr lIns="54425" tIns="0" rIns="54425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2561" y="1860188"/>
            <a:ext cx="5388332" cy="654995"/>
          </a:xfrm>
        </p:spPr>
        <p:txBody>
          <a:bodyPr lIns="54425" tIns="0" rIns="54425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521" y="2515183"/>
            <a:ext cx="5386216" cy="3846610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561" y="2515183"/>
            <a:ext cx="5388332" cy="3846610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704251"/>
            <a:ext cx="11072958" cy="1143265"/>
          </a:xfrm>
        </p:spPr>
        <p:txBody>
          <a:bodyPr vert="horz" tIns="5442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281" y="514471"/>
            <a:ext cx="3657124" cy="116231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281" y="1676788"/>
            <a:ext cx="3657124" cy="4573059"/>
          </a:xfrm>
        </p:spPr>
        <p:txBody>
          <a:bodyPr lIns="21770" rIns="21770"/>
          <a:lstStyle>
            <a:lvl1pPr marL="0" indent="0" algn="l">
              <a:buNone/>
              <a:defRPr sz="1700"/>
            </a:lvl1pPr>
            <a:lvl2pPr indent="0" algn="l">
              <a:buNone/>
              <a:defRPr sz="1400"/>
            </a:lvl2pPr>
            <a:lvl3pPr indent="0" algn="l">
              <a:buNone/>
              <a:defRPr sz="12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766113" y="1676788"/>
            <a:ext cx="6814779" cy="457305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4220455" y="1108333"/>
            <a:ext cx="7009487" cy="411575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10670790" y="5361010"/>
            <a:ext cx="207237" cy="15548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694" y="1177269"/>
            <a:ext cx="2950080" cy="1582987"/>
          </a:xfrm>
        </p:spPr>
        <p:txBody>
          <a:bodyPr vert="horz" lIns="54425" tIns="54425" rIns="54425" bIns="54425" anchor="b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2694" y="2829440"/>
            <a:ext cx="2946016" cy="2179825"/>
          </a:xfrm>
        </p:spPr>
        <p:txBody>
          <a:bodyPr lIns="76195" rIns="54425" bIns="54425" anchor="t"/>
          <a:lstStyle>
            <a:lvl1pPr marL="0" indent="0" algn="l">
              <a:spcBef>
                <a:spcPts val="298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768198" y="6357822"/>
            <a:ext cx="812694" cy="365210"/>
          </a:xfrm>
        </p:spPr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4647119" y="1199795"/>
            <a:ext cx="6156159" cy="393283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8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12699" y="5817947"/>
            <a:ext cx="12215810" cy="10416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5841240" y="6221266"/>
            <a:ext cx="6349173" cy="63832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8049" y="914613"/>
            <a:ext cx="2742843" cy="521297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521" y="914613"/>
            <a:ext cx="8025355" cy="521297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711108" y="1371918"/>
            <a:ext cx="10467501" cy="1829223"/>
          </a:xfrm>
          <a:ln>
            <a:noFill/>
          </a:ln>
        </p:spPr>
        <p:txBody>
          <a:bodyPr vert="horz" tIns="0" rIns="2177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711107" y="3229283"/>
            <a:ext cx="10471565" cy="1753006"/>
          </a:xfrm>
        </p:spPr>
        <p:txBody>
          <a:bodyPr lIns="0" rIns="21770"/>
          <a:lstStyle>
            <a:lvl1pPr marL="0" marR="54425" indent="0" algn="r">
              <a:buNone/>
              <a:defRPr>
                <a:solidFill>
                  <a:schemeClr val="tx1"/>
                </a:solidFill>
              </a:defRPr>
            </a:lvl1pPr>
            <a:lvl2pPr marL="544251" indent="0" algn="ctr">
              <a:buNone/>
            </a:lvl2pPr>
            <a:lvl3pPr marL="1088502" indent="0" algn="ctr">
              <a:buNone/>
            </a:lvl3pPr>
            <a:lvl4pPr marL="1632753" indent="0" algn="ctr">
              <a:buNone/>
            </a:lvl4pPr>
            <a:lvl5pPr marL="2177004" indent="0" algn="ctr">
              <a:buNone/>
            </a:lvl5pPr>
            <a:lvl6pPr marL="2721254" indent="0" algn="ctr">
              <a:buNone/>
            </a:lvl6pPr>
            <a:lvl7pPr marL="3265505" indent="0" algn="ctr">
              <a:buNone/>
            </a:lvl7pPr>
            <a:lvl8pPr marL="3809756" indent="0" algn="ctr">
              <a:buNone/>
            </a:lvl8pPr>
            <a:lvl9pPr marL="4354007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7044" y="1317041"/>
            <a:ext cx="10361851" cy="1362771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7044" y="2705290"/>
            <a:ext cx="10361851" cy="1510062"/>
          </a:xfrm>
        </p:spPr>
        <p:txBody>
          <a:bodyPr lIns="54425" rIns="54425" anchor="t"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704251"/>
            <a:ext cx="10971372" cy="1143265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521" y="1920530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6793" y="1920530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704251"/>
            <a:ext cx="10971372" cy="1143265"/>
          </a:xfrm>
        </p:spPr>
        <p:txBody>
          <a:bodyPr tIns="54425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521" y="1855677"/>
            <a:ext cx="5386216" cy="659505"/>
          </a:xfrm>
        </p:spPr>
        <p:txBody>
          <a:bodyPr lIns="54425" tIns="0" rIns="54425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2561" y="1860188"/>
            <a:ext cx="5388332" cy="654995"/>
          </a:xfrm>
        </p:spPr>
        <p:txBody>
          <a:bodyPr lIns="54425" tIns="0" rIns="54425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521" y="2515183"/>
            <a:ext cx="5386216" cy="3846610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561" y="2515183"/>
            <a:ext cx="5388332" cy="3846610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704251"/>
            <a:ext cx="11072958" cy="1143265"/>
          </a:xfrm>
        </p:spPr>
        <p:txBody>
          <a:bodyPr vert="horz" tIns="5442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281" y="514471"/>
            <a:ext cx="3657124" cy="116231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281" y="1676788"/>
            <a:ext cx="3657124" cy="4573059"/>
          </a:xfrm>
        </p:spPr>
        <p:txBody>
          <a:bodyPr lIns="21770" rIns="21770"/>
          <a:lstStyle>
            <a:lvl1pPr marL="0" indent="0" algn="l">
              <a:buNone/>
              <a:defRPr sz="1700"/>
            </a:lvl1pPr>
            <a:lvl2pPr indent="0" algn="l">
              <a:buNone/>
              <a:defRPr sz="1400"/>
            </a:lvl2pPr>
            <a:lvl3pPr indent="0" algn="l">
              <a:buNone/>
              <a:defRPr sz="12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766113" y="1676788"/>
            <a:ext cx="6814779" cy="457305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4220455" y="1108333"/>
            <a:ext cx="7009487" cy="411575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10670790" y="5361010"/>
            <a:ext cx="207237" cy="15548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694" y="1177269"/>
            <a:ext cx="2950080" cy="1582987"/>
          </a:xfrm>
        </p:spPr>
        <p:txBody>
          <a:bodyPr vert="horz" lIns="54425" tIns="54425" rIns="54425" bIns="54425" anchor="b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2694" y="2829440"/>
            <a:ext cx="2946016" cy="2179825"/>
          </a:xfrm>
        </p:spPr>
        <p:txBody>
          <a:bodyPr lIns="76195" rIns="54425" bIns="54425" anchor="t"/>
          <a:lstStyle>
            <a:lvl1pPr marL="0" indent="0" algn="l">
              <a:spcBef>
                <a:spcPts val="298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768198" y="6357822"/>
            <a:ext cx="812694" cy="365210"/>
          </a:xfrm>
        </p:spPr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4647119" y="1199795"/>
            <a:ext cx="6156159" cy="393283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8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12699" y="5817947"/>
            <a:ext cx="12215810" cy="10416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5841240" y="6221266"/>
            <a:ext cx="6349173" cy="63832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8049" y="914613"/>
            <a:ext cx="2742843" cy="521297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521" y="914613"/>
            <a:ext cx="8025355" cy="521297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0455-7A92-4CBE-82DF-03B96BBD659F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0584-5827-496C-AAE4-47CF10208C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D0455-7A92-4CBE-82DF-03B96BBD659F}" type="datetimeFigureOut">
              <a:rPr lang="fr-FR" smtClean="0"/>
              <a:pPr/>
              <a:t>25/02/2016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0584-5827-496C-AAE4-47CF10208C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12699" y="-7146"/>
            <a:ext cx="12215810" cy="10416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5841240" y="-7145"/>
            <a:ext cx="6349173" cy="63832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521" y="704251"/>
            <a:ext cx="10971372" cy="1143265"/>
          </a:xfrm>
          <a:prstGeom prst="rect">
            <a:avLst/>
          </a:prstGeom>
        </p:spPr>
        <p:txBody>
          <a:bodyPr vert="horz" lIns="0" tIns="54425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521" y="1935928"/>
            <a:ext cx="10971372" cy="4390136"/>
          </a:xfrm>
          <a:prstGeom prst="rect">
            <a:avLst/>
          </a:prstGeom>
        </p:spPr>
        <p:txBody>
          <a:bodyPr vert="horz" lIns="108850" tIns="54425" rIns="108850" bIns="54425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555537" y="6357822"/>
            <a:ext cx="4469818" cy="36521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0565024" y="6357822"/>
            <a:ext cx="1015868" cy="36521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25353" y="202455"/>
            <a:ext cx="12239137" cy="64937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6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26551" indent="-326551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51" indent="-29389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indent="-29389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415052" indent="-25035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41603" indent="-25035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8153" indent="-25035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54" indent="-21770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2404" indent="-217700" algn="l" rtl="0" eaLnBrk="1" latinLnBrk="0" hangingPunct="1">
        <a:spcBef>
          <a:spcPct val="20000"/>
        </a:spcBef>
        <a:buClr>
          <a:schemeClr val="tx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938955" indent="-21770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12699" y="-7146"/>
            <a:ext cx="12215810" cy="10416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5841240" y="-7145"/>
            <a:ext cx="6349173" cy="63832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521" y="704251"/>
            <a:ext cx="10971372" cy="1143265"/>
          </a:xfrm>
          <a:prstGeom prst="rect">
            <a:avLst/>
          </a:prstGeom>
        </p:spPr>
        <p:txBody>
          <a:bodyPr vert="horz" lIns="0" tIns="54425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521" y="1935928"/>
            <a:ext cx="10971372" cy="4390136"/>
          </a:xfrm>
          <a:prstGeom prst="rect">
            <a:avLst/>
          </a:prstGeom>
        </p:spPr>
        <p:txBody>
          <a:bodyPr vert="horz" lIns="108850" tIns="54425" rIns="108850" bIns="54425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555537" y="6357822"/>
            <a:ext cx="4469818" cy="36521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0565024" y="6357822"/>
            <a:ext cx="1015868" cy="36521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25353" y="202455"/>
            <a:ext cx="12239137" cy="64937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6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26551" indent="-326551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51" indent="-29389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indent="-29389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415052" indent="-25035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41603" indent="-25035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8153" indent="-25035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54" indent="-21770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2404" indent="-217700" algn="l" rtl="0" eaLnBrk="1" latinLnBrk="0" hangingPunct="1">
        <a:spcBef>
          <a:spcPct val="20000"/>
        </a:spcBef>
        <a:buClr>
          <a:schemeClr val="tx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938955" indent="-21770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12699" y="-7146"/>
            <a:ext cx="12215810" cy="10416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5841240" y="-7145"/>
            <a:ext cx="6349173" cy="63832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521" y="704251"/>
            <a:ext cx="10971372" cy="1143265"/>
          </a:xfrm>
          <a:prstGeom prst="rect">
            <a:avLst/>
          </a:prstGeom>
        </p:spPr>
        <p:txBody>
          <a:bodyPr vert="horz" lIns="0" tIns="54425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521" y="1935928"/>
            <a:ext cx="10971372" cy="4390136"/>
          </a:xfrm>
          <a:prstGeom prst="rect">
            <a:avLst/>
          </a:prstGeom>
        </p:spPr>
        <p:txBody>
          <a:bodyPr vert="horz" lIns="108850" tIns="54425" rIns="108850" bIns="54425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ED0455-7A92-4CBE-82DF-03B96BBD659F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25/02/2016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555537" y="6357822"/>
            <a:ext cx="4469818" cy="36521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0565024" y="6357822"/>
            <a:ext cx="1015868" cy="36521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600584-5827-496C-AAE4-47CF10208CA5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25353" y="202455"/>
            <a:ext cx="12239137" cy="64937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6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26551" indent="-326551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51" indent="-29389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indent="-29389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415052" indent="-25035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41603" indent="-25035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8153" indent="-25035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54" indent="-21770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2404" indent="-217700" algn="l" rtl="0" eaLnBrk="1" latinLnBrk="0" hangingPunct="1">
        <a:spcBef>
          <a:spcPct val="20000"/>
        </a:spcBef>
        <a:buClr>
          <a:schemeClr val="tx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938955" indent="-21770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Troisième</a:t>
            </a:r>
            <a:r>
              <a:rPr lang="fr-FR" dirty="0" smtClean="0"/>
              <a:t> </a:t>
            </a:r>
            <a:r>
              <a:rPr lang="fr-FR" dirty="0" smtClean="0"/>
              <a:t>semaine du développement embryonnaire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5076" y="5950074"/>
            <a:ext cx="1487066" cy="704567"/>
          </a:xfrm>
        </p:spPr>
        <p:txBody>
          <a:bodyPr>
            <a:normAutofit/>
          </a:bodyPr>
          <a:lstStyle/>
          <a:p>
            <a:r>
              <a:rPr lang="fr-FR" sz="1600" dirty="0" smtClean="0"/>
              <a:t>Dr Mammeri.</a:t>
            </a:r>
          </a:p>
          <a:p>
            <a:r>
              <a:rPr lang="fr-FR" sz="1600" dirty="0" smtClean="0"/>
              <a:t>Dr Adjouri.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519142" y="0"/>
            <a:ext cx="669674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06574" y="1473379"/>
            <a:ext cx="45365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- L’</a:t>
            </a:r>
            <a:r>
              <a:rPr lang="fr-FR" sz="2800" dirty="0" err="1" smtClean="0"/>
              <a:t>épiblaste</a:t>
            </a:r>
            <a:r>
              <a:rPr lang="fr-FR" sz="2800" dirty="0" smtClean="0"/>
              <a:t> adjacent à la ligne primitive donnera la face dorsale de l'embryon.</a:t>
            </a:r>
          </a:p>
          <a:p>
            <a:r>
              <a:rPr lang="fr-FR" sz="2800" dirty="0" smtClean="0"/>
              <a:t>- La tête se formera antérieurement par rapport à la ligne primitive.</a:t>
            </a:r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2- Mise en place du 3</a:t>
            </a:r>
            <a:r>
              <a:rPr lang="fr-FR" sz="4400" baseline="30000" dirty="0" smtClean="0"/>
              <a:t>e</a:t>
            </a:r>
            <a:r>
              <a:rPr lang="fr-FR" sz="4400" dirty="0" smtClean="0"/>
              <a:t> feuillet(Le mésoderme)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 cellules </a:t>
            </a:r>
            <a:r>
              <a:rPr lang="fr-FR" dirty="0" err="1" smtClean="0"/>
              <a:t>épiblastiques</a:t>
            </a:r>
            <a:r>
              <a:rPr lang="fr-FR" dirty="0" smtClean="0"/>
              <a:t> migrant à travers le sillon primitif seront à </a:t>
            </a:r>
            <a:r>
              <a:rPr lang="fr-FR" dirty="0" smtClean="0"/>
              <a:t>l’origine de :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1- </a:t>
            </a:r>
            <a:r>
              <a:rPr lang="fr-FR" dirty="0"/>
              <a:t>R</a:t>
            </a:r>
            <a:r>
              <a:rPr lang="fr-FR" dirty="0" smtClean="0"/>
              <a:t>emplacement </a:t>
            </a:r>
            <a:r>
              <a:rPr lang="fr-FR" dirty="0" smtClean="0"/>
              <a:t>de l’hypoblaste pour donner </a:t>
            </a:r>
            <a:r>
              <a:rPr lang="fr-FR" dirty="0" smtClean="0">
                <a:solidFill>
                  <a:srgbClr val="00B050"/>
                </a:solidFill>
              </a:rPr>
              <a:t>l’endoderme (endoblaste)</a:t>
            </a:r>
            <a:r>
              <a:rPr lang="fr-FR" dirty="0" smtClean="0"/>
              <a:t>.</a:t>
            </a:r>
            <a:endParaRPr lang="fr-FR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dirty="0" smtClean="0"/>
              <a:t>2- </a:t>
            </a:r>
            <a:r>
              <a:rPr lang="fr-FR" dirty="0"/>
              <a:t>M</a:t>
            </a:r>
            <a:r>
              <a:rPr lang="fr-FR" dirty="0" smtClean="0"/>
              <a:t>ise </a:t>
            </a:r>
            <a:r>
              <a:rPr lang="fr-FR" dirty="0" smtClean="0"/>
              <a:t>en place d’un feuillet moyen entre l’épiblaste en haut et l’endoderme en bas; c’est </a:t>
            </a:r>
            <a:r>
              <a:rPr lang="fr-FR" dirty="0" smtClean="0">
                <a:solidFill>
                  <a:srgbClr val="FF0000"/>
                </a:solidFill>
              </a:rPr>
              <a:t>le mésoderme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(mésoblaste)</a:t>
            </a:r>
            <a:r>
              <a:rPr lang="fr-FR" dirty="0" smtClean="0"/>
              <a:t>.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mbryo\2016-02-24_2307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34" y="1125538"/>
            <a:ext cx="5610806" cy="4953409"/>
          </a:xfrm>
          <a:prstGeom prst="rect">
            <a:avLst/>
          </a:prstGeom>
          <a:noFill/>
        </p:spPr>
      </p:pic>
      <p:pic>
        <p:nvPicPr>
          <p:cNvPr id="2052" name="Picture 4" descr="D:\Embryo\2016-02-24_2317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3158" y="981522"/>
            <a:ext cx="6259663" cy="516442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90550" y="40545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Première prolifération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527254" y="40545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Deuxième prolifération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5663158" y="981522"/>
            <a:ext cx="0" cy="5256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vetopsy.fr/reproduction/gestation/images/ligne-transverse.gif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2493690"/>
            <a:ext cx="12143878" cy="432048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4" name="ZoneTexte 3"/>
          <p:cNvSpPr txBox="1"/>
          <p:nvPr/>
        </p:nvSpPr>
        <p:spPr>
          <a:xfrm>
            <a:off x="190550" y="1197546"/>
            <a:ext cx="9649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Les cellules </a:t>
            </a:r>
            <a:r>
              <a:rPr lang="fr-FR" sz="2800" dirty="0" err="1" smtClean="0"/>
              <a:t>épiblastiques</a:t>
            </a:r>
            <a:r>
              <a:rPr lang="fr-FR" sz="2800" dirty="0" smtClean="0"/>
              <a:t> restantes après la  migration donneront </a:t>
            </a:r>
            <a:r>
              <a:rPr lang="fr-FR" sz="2800" dirty="0" smtClean="0">
                <a:solidFill>
                  <a:srgbClr val="00B0F0"/>
                </a:solidFill>
              </a:rPr>
              <a:t>l’ectoderme</a:t>
            </a:r>
            <a:r>
              <a:rPr lang="fr-FR" dirty="0" smtClean="0">
                <a:solidFill>
                  <a:srgbClr val="00B0F0"/>
                </a:solidFill>
              </a:rPr>
              <a:t> </a:t>
            </a:r>
            <a:r>
              <a:rPr lang="fr-FR" sz="2800" dirty="0" smtClean="0">
                <a:solidFill>
                  <a:srgbClr val="00B0F0"/>
                </a:solidFill>
              </a:rPr>
              <a:t>(ectoblaste)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51390" y="3205059"/>
            <a:ext cx="23042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ectoderme</a:t>
            </a: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34" y="1197546"/>
            <a:ext cx="4824536" cy="5128518"/>
          </a:xfrm>
        </p:spPr>
        <p:txBody>
          <a:bodyPr/>
          <a:lstStyle/>
          <a:p>
            <a:r>
              <a:rPr lang="fr-FR" dirty="0" smtClean="0"/>
              <a:t>L'</a:t>
            </a:r>
            <a:r>
              <a:rPr lang="fr-FR" dirty="0" err="1" smtClean="0"/>
              <a:t>épiblaste</a:t>
            </a:r>
            <a:r>
              <a:rPr lang="fr-FR" dirty="0" smtClean="0"/>
              <a:t> est à l'origine des trois couches cellulaires de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l'embryon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tridermique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0070C0"/>
                </a:solidFill>
              </a:rPr>
              <a:t>l'ectoderme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le mésoderme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00B050"/>
                </a:solidFill>
              </a:rPr>
              <a:t>l'endoderme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078" y="1341562"/>
            <a:ext cx="717532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èche droite 5"/>
          <p:cNvSpPr/>
          <p:nvPr/>
        </p:nvSpPr>
        <p:spPr>
          <a:xfrm>
            <a:off x="2566814" y="3501802"/>
            <a:ext cx="3240360" cy="45719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2926854" y="4509914"/>
            <a:ext cx="3240360" cy="4571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2710830" y="5616323"/>
            <a:ext cx="3240360" cy="45719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5246" y="1224136"/>
            <a:ext cx="5328592" cy="559003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itre 4"/>
          <p:cNvSpPr>
            <a:spLocks noGrp="1"/>
          </p:cNvSpPr>
          <p:nvPr>
            <p:ph type="title"/>
          </p:nvPr>
        </p:nvSpPr>
        <p:spPr>
          <a:xfrm>
            <a:off x="2193697" y="187536"/>
            <a:ext cx="6853837" cy="938002"/>
          </a:xfrm>
        </p:spPr>
        <p:txBody>
          <a:bodyPr>
            <a:normAutofit/>
          </a:bodyPr>
          <a:lstStyle/>
          <a:p>
            <a:r>
              <a:rPr lang="fr-FR" sz="4000" b="1" u="sng" dirty="0" smtClean="0"/>
              <a:t>Les membranes didermiques</a:t>
            </a:r>
            <a:endParaRPr lang="fr-FR" sz="4000" u="sng" dirty="0"/>
          </a:p>
        </p:txBody>
      </p:sp>
      <p:sp>
        <p:nvSpPr>
          <p:cNvPr id="5" name="Espace réservé du contenu 5"/>
          <p:cNvSpPr txBox="1">
            <a:spLocks/>
          </p:cNvSpPr>
          <p:nvPr/>
        </p:nvSpPr>
        <p:spPr>
          <a:xfrm>
            <a:off x="46534" y="1197546"/>
            <a:ext cx="6336704" cy="5544616"/>
          </a:xfrm>
          <a:prstGeom prst="rect">
            <a:avLst/>
          </a:prstGeom>
        </p:spPr>
        <p:txBody>
          <a:bodyPr vert="horz" lIns="108850" tIns="54425" rIns="108850" bIns="54425">
            <a:normAutofit/>
          </a:bodyPr>
          <a:lstStyle/>
          <a:p>
            <a:pPr marL="326551" marR="0" lvl="0" indent="-32655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fr-FR" sz="3100" dirty="0" smtClean="0"/>
              <a:t>A</a:t>
            </a:r>
            <a:r>
              <a:rPr kumimoji="0" lang="fr-FR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niveau de </a:t>
            </a:r>
            <a:r>
              <a:rPr lang="fr-FR" sz="3100" b="1" dirty="0" smtClean="0"/>
              <a:t>02</a:t>
            </a:r>
            <a:r>
              <a:rPr kumimoji="0" lang="fr-FR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régions</a:t>
            </a:r>
            <a:r>
              <a:rPr kumimoji="0" lang="fr-FR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lang="fr-FR" sz="3100" dirty="0" smtClean="0"/>
              <a:t>,</a:t>
            </a:r>
            <a:r>
              <a:rPr kumimoji="0" lang="fr-FR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 mésoderme ne s'interpose pas entre l’</a:t>
            </a:r>
            <a:r>
              <a:rPr lang="fr-FR" sz="3100" dirty="0" err="1" smtClean="0"/>
              <a:t>ectoderm</a:t>
            </a:r>
            <a:r>
              <a:rPr kumimoji="0" lang="fr-FR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et l'endoderme. </a:t>
            </a:r>
          </a:p>
          <a:p>
            <a:pPr marL="326551" marR="0" lvl="0" indent="-32655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fr-FR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-À l’</a:t>
            </a:r>
            <a:r>
              <a:rPr kumimoji="0" lang="fr-FR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éxtremité</a:t>
            </a:r>
            <a:r>
              <a:rPr kumimoji="0" lang="fr-FR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céphalique:  la </a:t>
            </a:r>
            <a:r>
              <a:rPr kumimoji="0" lang="fr-FR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membrane bucco-pharyngienne</a:t>
            </a:r>
          </a:p>
          <a:p>
            <a:pPr marL="326551" marR="0" lvl="0" indent="-32655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fr-FR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-À l’</a:t>
            </a:r>
            <a:r>
              <a:rPr kumimoji="0" lang="fr-FR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éxtremité</a:t>
            </a:r>
            <a:r>
              <a:rPr kumimoji="0" lang="fr-FR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caudale: la </a:t>
            </a:r>
            <a:r>
              <a:rPr kumimoji="0" lang="fr-FR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membrane cloacale </a:t>
            </a:r>
            <a:r>
              <a:rPr kumimoji="0" lang="fr-FR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26551" marR="0" lvl="0" indent="-32655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fr-FR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6551" marR="0" lvl="0" indent="-32655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fr-FR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06774" y="602208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343678" y="120974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Membrane cloacale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934966" y="602208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Membrane </a:t>
            </a:r>
            <a:r>
              <a:rPr lang="fr-FR" dirty="0" err="1" smtClean="0"/>
              <a:t>buccopharyngienne</a:t>
            </a:r>
            <a:endParaRPr lang="fr-FR" dirty="0"/>
          </a:p>
        </p:txBody>
      </p:sp>
      <p:cxnSp>
        <p:nvCxnSpPr>
          <p:cNvPr id="11" name="Connecteur droit avec flèche 10"/>
          <p:cNvCxnSpPr>
            <a:stCxn id="8" idx="1"/>
          </p:cNvCxnSpPr>
          <p:nvPr/>
        </p:nvCxnSpPr>
        <p:spPr>
          <a:xfrm flipH="1">
            <a:off x="10199662" y="1563683"/>
            <a:ext cx="144016" cy="857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6383238" y="5950074"/>
            <a:ext cx="374441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0847734" y="227766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Mésoderme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10127654" y="2499787"/>
            <a:ext cx="720080" cy="569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3- Formation de la chorde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cellules </a:t>
            </a:r>
            <a:r>
              <a:rPr lang="fr-FR" dirty="0" err="1" smtClean="0"/>
              <a:t>épiblastiques</a:t>
            </a:r>
            <a:r>
              <a:rPr lang="fr-FR" dirty="0" smtClean="0"/>
              <a:t> migrant à travers le nœud de </a:t>
            </a:r>
            <a:r>
              <a:rPr lang="fr-FR" dirty="0" err="1" smtClean="0"/>
              <a:t>Hensen</a:t>
            </a:r>
            <a:r>
              <a:rPr lang="fr-FR" dirty="0" smtClean="0"/>
              <a:t> sont à l’origine d’une tige pleine appelée: La chorde.</a:t>
            </a:r>
          </a:p>
          <a:p>
            <a:r>
              <a:rPr lang="fr-FR" dirty="0" smtClean="0"/>
              <a:t>Le mésoderme compris entre l’</a:t>
            </a:r>
            <a:r>
              <a:rPr lang="fr-FR" dirty="0" err="1" smtClean="0"/>
              <a:t>extremité</a:t>
            </a:r>
            <a:r>
              <a:rPr lang="fr-FR" dirty="0" smtClean="0"/>
              <a:t> céphalique de la chorde et la membrane pharyngienne est appelé: Plaque </a:t>
            </a:r>
            <a:r>
              <a:rPr lang="fr-FR" dirty="0" err="1" smtClean="0"/>
              <a:t>préchordale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095750" y="274638"/>
            <a:ext cx="8094663" cy="1143000"/>
          </a:xfrm>
        </p:spPr>
        <p:txBody>
          <a:bodyPr/>
          <a:lstStyle/>
          <a:p>
            <a:r>
              <a:rPr lang="fr-FR" dirty="0" smtClean="0"/>
              <a:t>K</a:t>
            </a:r>
            <a:endParaRPr lang="fr-FR" dirty="0"/>
          </a:p>
        </p:txBody>
      </p:sp>
      <p:pic>
        <p:nvPicPr>
          <p:cNvPr id="28674" name="Picture 2" descr="http://player.slideplayer.fr/24/7305095/data/images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10" y="0"/>
            <a:ext cx="11809503" cy="2572339"/>
          </a:xfrm>
          <a:prstGeom prst="rect">
            <a:avLst/>
          </a:prstGeom>
          <a:noFill/>
        </p:spPr>
      </p:pic>
      <p:pic>
        <p:nvPicPr>
          <p:cNvPr id="28676" name="Picture 4" descr="http://player.slideplayer.fr/24/7305095/data/images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863" y="2858158"/>
            <a:ext cx="9523827" cy="1943551"/>
          </a:xfrm>
          <a:prstGeom prst="rect">
            <a:avLst/>
          </a:prstGeom>
          <a:noFill/>
        </p:spPr>
      </p:pic>
      <p:pic>
        <p:nvPicPr>
          <p:cNvPr id="28678" name="Picture 6" descr="http://player.slideplayer.fr/24/7305095/data/images/img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625" y="5001794"/>
            <a:ext cx="10190495" cy="185779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0911" y="0"/>
            <a:ext cx="3333339" cy="2000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761871" y="1214703"/>
            <a:ext cx="2000004" cy="500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fr-FR" b="1" dirty="0" smtClean="0"/>
              <a:t>J</a:t>
            </a:r>
            <a:r>
              <a:rPr lang="fr-FR" b="1" dirty="0" smtClean="0">
                <a:solidFill>
                  <a:schemeClr val="tx2"/>
                </a:solidFill>
              </a:rPr>
              <a:t>ECTODERME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6543474" y="6241427"/>
            <a:ext cx="2000004" cy="428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fr-FR" dirty="0" smtClean="0">
                <a:solidFill>
                  <a:srgbClr val="FFC000"/>
                </a:solidFill>
              </a:rPr>
              <a:t>ENDODERME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6850" y="2349674"/>
            <a:ext cx="2000004" cy="428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fr-FR" dirty="0" smtClean="0">
                <a:solidFill>
                  <a:srgbClr val="FFC000"/>
                </a:solidFill>
              </a:rPr>
              <a:t>ENDODERME</a:t>
            </a:r>
            <a:endParaRPr lang="fr-F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III-La </a:t>
            </a:r>
            <a:r>
              <a:rPr lang="fr-FR" dirty="0" err="1" smtClean="0"/>
              <a:t>neurulation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chorde joue un rôle </a:t>
            </a:r>
            <a:r>
              <a:rPr lang="fr-FR" b="1" dirty="0" smtClean="0"/>
              <a:t>inducteur de l'ectoderme</a:t>
            </a:r>
            <a:r>
              <a:rPr lang="fr-FR" dirty="0" smtClean="0"/>
              <a:t> qui va se différencier en</a:t>
            </a:r>
          </a:p>
          <a:p>
            <a:pPr>
              <a:buFontTx/>
              <a:buChar char="-"/>
            </a:pPr>
            <a:r>
              <a:rPr lang="fr-FR" dirty="0" smtClean="0"/>
              <a:t>Ectoderme central (</a:t>
            </a:r>
            <a:r>
              <a:rPr lang="fr-FR" dirty="0" err="1" smtClean="0"/>
              <a:t>neurectoderme</a:t>
            </a:r>
            <a:r>
              <a:rPr lang="fr-FR" dirty="0" smtClean="0"/>
              <a:t>)</a:t>
            </a:r>
          </a:p>
          <a:p>
            <a:pPr>
              <a:buFontTx/>
              <a:buChar char="-"/>
            </a:pPr>
            <a:r>
              <a:rPr lang="fr-FR" dirty="0" smtClean="0"/>
              <a:t>Ectoderme périphérique</a:t>
            </a:r>
          </a:p>
          <a:p>
            <a:pPr>
              <a:buNone/>
            </a:pPr>
            <a:r>
              <a:rPr lang="fr-FR" dirty="0" smtClean="0"/>
              <a:t>* La </a:t>
            </a:r>
            <a:r>
              <a:rPr lang="fr-FR" dirty="0" err="1" smtClean="0"/>
              <a:t>neurulation</a:t>
            </a:r>
            <a:r>
              <a:rPr lang="fr-FR" dirty="0" smtClean="0"/>
              <a:t> commence au cours de la 3</a:t>
            </a:r>
            <a:r>
              <a:rPr lang="fr-FR" baseline="30000" dirty="0" smtClean="0"/>
              <a:t>e</a:t>
            </a:r>
            <a:r>
              <a:rPr lang="fr-FR" dirty="0" smtClean="0"/>
              <a:t> semaine mais sera traitée dans la 4</a:t>
            </a:r>
            <a:r>
              <a:rPr lang="fr-FR" baseline="30000" dirty="0" smtClean="0"/>
              <a:t>e</a:t>
            </a:r>
            <a:r>
              <a:rPr lang="fr-FR" dirty="0" smtClean="0"/>
              <a:t> semaine.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2502553"/>
            <a:ext cx="10971372" cy="114326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IV-Évolution des annexes embryonnaires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indent="-857250">
              <a:buAutoNum type="romanUcParenR"/>
            </a:pPr>
            <a:r>
              <a:rPr lang="fr-FR" dirty="0" smtClean="0"/>
              <a:t>INTRODUCTION</a:t>
            </a:r>
          </a:p>
          <a:p>
            <a:pPr marL="857250" indent="-857250">
              <a:buAutoNum type="romanUcParenR"/>
            </a:pPr>
            <a:r>
              <a:rPr lang="fr-FR" dirty="0" smtClean="0"/>
              <a:t>LA GASTRULATION</a:t>
            </a:r>
          </a:p>
          <a:p>
            <a:pPr marL="857250" indent="-857250">
              <a:buAutoNum type="romanUcParenR"/>
            </a:pPr>
            <a:r>
              <a:rPr lang="fr-FR" dirty="0" smtClean="0"/>
              <a:t>LA NEURULATION</a:t>
            </a:r>
          </a:p>
          <a:p>
            <a:pPr marL="857250" indent="-857250">
              <a:buAutoNum type="romanUcParenR"/>
            </a:pPr>
            <a:r>
              <a:rPr lang="fr-FR" dirty="0" smtClean="0"/>
              <a:t>EVOLUTION DES ANNEXES EMBRYONNAIRES</a:t>
            </a:r>
          </a:p>
          <a:p>
            <a:pPr marL="857250" indent="-857250">
              <a:buAutoNum type="romanUcParenR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704251"/>
            <a:ext cx="3829501" cy="709319"/>
          </a:xfrm>
        </p:spPr>
        <p:txBody>
          <a:bodyPr>
            <a:normAutofit fontScale="90000"/>
          </a:bodyPr>
          <a:lstStyle/>
          <a:p>
            <a:r>
              <a:rPr lang="fr-FR" sz="4800" dirty="0" smtClean="0">
                <a:solidFill>
                  <a:srgbClr val="C00000"/>
                </a:solidFill>
              </a:rPr>
              <a:t>L’</a:t>
            </a:r>
            <a:r>
              <a:rPr lang="fr-FR" sz="4800" dirty="0" err="1" smtClean="0">
                <a:solidFill>
                  <a:srgbClr val="C00000"/>
                </a:solidFill>
              </a:rPr>
              <a:t>allantoide</a:t>
            </a:r>
            <a:r>
              <a:rPr lang="fr-FR" sz="4800" dirty="0" smtClean="0">
                <a:solidFill>
                  <a:srgbClr val="C00000"/>
                </a:solidFill>
              </a:rPr>
              <a:t> </a:t>
            </a:r>
            <a:endParaRPr lang="fr-FR" sz="48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35" y="1557586"/>
            <a:ext cx="5544615" cy="4840486"/>
          </a:xfrm>
        </p:spPr>
        <p:txBody>
          <a:bodyPr/>
          <a:lstStyle/>
          <a:p>
            <a:r>
              <a:rPr lang="fr-FR" dirty="0" smtClean="0"/>
              <a:t>le lécithocèle II émet vers le 16</a:t>
            </a:r>
            <a:r>
              <a:rPr lang="fr-FR" baseline="30000" dirty="0" smtClean="0"/>
              <a:t>ème</a:t>
            </a:r>
            <a:r>
              <a:rPr lang="fr-FR" dirty="0" smtClean="0"/>
              <a:t> jour un diverticule qui s’enfonce dans le pédicule embryonnaire:</a:t>
            </a:r>
          </a:p>
          <a:p>
            <a:pPr>
              <a:buNone/>
            </a:pPr>
            <a:r>
              <a:rPr lang="fr-FR" dirty="0" smtClean="0"/>
              <a:t>   le diverticule allantoïdien.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1028" name="Picture 4" descr="http://www.manimalworld.net/medias/images/allanto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74" y="1053530"/>
            <a:ext cx="59766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algn="just"/>
            <a:r>
              <a:rPr lang="fr-FR" dirty="0" smtClean="0">
                <a:solidFill>
                  <a:srgbClr val="FF0000"/>
                </a:solidFill>
              </a:rPr>
              <a:t>J 18</a:t>
            </a:r>
            <a:r>
              <a:rPr lang="fr-FR" dirty="0" smtClean="0"/>
              <a:t>; les gonocytes primordiaux apparaissent dans le mésenchyme extra-embryonnaire adjacent à l’allantoïde.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34" y="1413570"/>
            <a:ext cx="3901509" cy="3798122"/>
          </a:xfrm>
        </p:spPr>
        <p:txBody>
          <a:bodyPr/>
          <a:lstStyle/>
          <a:p>
            <a:pPr algn="just"/>
            <a:r>
              <a:rPr lang="fr-FR" dirty="0" smtClean="0"/>
              <a:t>certaines cellules mésenchymateuses se groupent en petits massifs:</a:t>
            </a:r>
          </a:p>
          <a:p>
            <a:pPr>
              <a:buNone/>
            </a:pPr>
            <a:r>
              <a:rPr lang="fr-FR" dirty="0" smtClean="0"/>
              <a:t>   </a:t>
            </a:r>
            <a:r>
              <a:rPr lang="fr-FR" dirty="0" smtClean="0">
                <a:solidFill>
                  <a:srgbClr val="FF0000"/>
                </a:solidFill>
              </a:rPr>
              <a:t>les ilots de Wolff et </a:t>
            </a:r>
            <a:r>
              <a:rPr lang="fr-FR" dirty="0" err="1" smtClean="0">
                <a:solidFill>
                  <a:srgbClr val="FF0000"/>
                </a:solidFill>
              </a:rPr>
              <a:t>Pander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</a:p>
          <a:p>
            <a:endParaRPr lang="fr-FR" dirty="0"/>
          </a:p>
        </p:txBody>
      </p:sp>
      <p:pic>
        <p:nvPicPr>
          <p:cNvPr id="4" name="Picture 2" descr="D:\Histologie\3e semaine\Pic\Image5.png"/>
          <p:cNvPicPr>
            <a:picLocks noChangeAspect="1" noChangeArrowheads="1"/>
          </p:cNvPicPr>
          <p:nvPr/>
        </p:nvPicPr>
        <p:blipFill>
          <a:blip r:embed="rId2" cstate="print"/>
          <a:srcRect l="8674" t="4470" r="8667" b="1960"/>
          <a:stretch>
            <a:fillRect/>
          </a:stretch>
        </p:blipFill>
        <p:spPr bwMode="auto">
          <a:xfrm>
            <a:off x="4150990" y="981522"/>
            <a:ext cx="6624736" cy="547260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511030" y="141357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Amnios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67214" y="76549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Cavité amniotique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327454" y="72542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Villosité choriale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127653" y="3101692"/>
            <a:ext cx="230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Vaisseau  sanguin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271670" y="3677756"/>
            <a:ext cx="1512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Allantoïde 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71669" y="4581922"/>
            <a:ext cx="191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Pédicule embryonnaire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967414" y="605402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Vaisseau sanguin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911630" y="544601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chorion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26854" y="540594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Vésicule vitelline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854846" y="5982012"/>
            <a:ext cx="266429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Ilot de Wolff et </a:t>
            </a:r>
            <a:r>
              <a:rPr lang="fr-FR" dirty="0" err="1" smtClean="0">
                <a:solidFill>
                  <a:prstClr val="black"/>
                </a:solidFill>
              </a:rPr>
              <a:t>Pander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62558" y="18943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Le mésenchyme extra-embryonnaire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34" y="981522"/>
            <a:ext cx="5197653" cy="5832648"/>
          </a:xfrm>
        </p:spPr>
        <p:txBody>
          <a:bodyPr>
            <a:normAutofit fontScale="92500"/>
          </a:bodyPr>
          <a:lstStyle/>
          <a:p>
            <a:pPr algn="just"/>
            <a:r>
              <a:rPr lang="fr-FR" dirty="0" smtClean="0"/>
              <a:t>Dans chaque ilot, les cellules périphériques s’allongent et forment ensemble l’ébauche des parois des vaisseaux, tandis que les cellules centrales s’arrondissent et se transforment en cellules souches des lignées sanguines.</a:t>
            </a:r>
          </a:p>
          <a:p>
            <a:endParaRPr lang="fr-FR" dirty="0"/>
          </a:p>
        </p:txBody>
      </p:sp>
      <p:pic>
        <p:nvPicPr>
          <p:cNvPr id="4" name="Picture 3" descr="D:\Histologie\3e semaine\Pic\Image6.png"/>
          <p:cNvPicPr>
            <a:picLocks noChangeAspect="1" noChangeArrowheads="1"/>
          </p:cNvPicPr>
          <p:nvPr/>
        </p:nvPicPr>
        <p:blipFill>
          <a:blip r:embed="rId2" cstate="print"/>
          <a:srcRect l="2326" t="26786" r="4652" b="17857"/>
          <a:stretch>
            <a:fillRect/>
          </a:stretch>
        </p:blipFill>
        <p:spPr bwMode="auto">
          <a:xfrm>
            <a:off x="5099830" y="3736604"/>
            <a:ext cx="6311231" cy="309634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519142" y="3141762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Ilot de Wolff et </a:t>
            </a:r>
            <a:r>
              <a:rPr lang="fr-FR" dirty="0" err="1" smtClean="0"/>
              <a:t>Pander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607374" y="3213770"/>
            <a:ext cx="1944216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Cellules périphériques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271670" y="2997746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Vaisseau sanguin</a:t>
            </a:r>
            <a:endParaRPr lang="fr-FR" dirty="0"/>
          </a:p>
        </p:txBody>
      </p:sp>
      <p:sp>
        <p:nvSpPr>
          <p:cNvPr id="8" name="Flèche vers le bas 7"/>
          <p:cNvSpPr/>
          <p:nvPr/>
        </p:nvSpPr>
        <p:spPr>
          <a:xfrm>
            <a:off x="6527254" y="3861842"/>
            <a:ext cx="72008" cy="72008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8039422" y="3933850"/>
            <a:ext cx="216024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8327454" y="4005858"/>
            <a:ext cx="28803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èche droite 13"/>
          <p:cNvSpPr/>
          <p:nvPr/>
        </p:nvSpPr>
        <p:spPr>
          <a:xfrm>
            <a:off x="5879182" y="6499548"/>
            <a:ext cx="4464496" cy="3600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6671270" y="407786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Axe mésenchymateux</a:t>
            </a:r>
            <a:endParaRPr lang="fr-FR" dirty="0"/>
          </a:p>
        </p:txBody>
      </p:sp>
      <p:pic>
        <p:nvPicPr>
          <p:cNvPr id="74754" name="Picture 2" descr="D:\Histologie\3e semaine\Pic\Image7.png"/>
          <p:cNvPicPr>
            <a:picLocks noChangeAspect="1" noChangeArrowheads="1"/>
          </p:cNvPicPr>
          <p:nvPr/>
        </p:nvPicPr>
        <p:blipFill>
          <a:blip r:embed="rId2" cstate="print"/>
          <a:srcRect l="27165" b="3420"/>
          <a:stretch>
            <a:fillRect/>
          </a:stretch>
        </p:blipFill>
        <p:spPr bwMode="auto">
          <a:xfrm flipV="1">
            <a:off x="4295006" y="477466"/>
            <a:ext cx="3312368" cy="3312368"/>
          </a:xfrm>
          <a:prstGeom prst="rect">
            <a:avLst/>
          </a:prstGeom>
          <a:noFill/>
        </p:spPr>
      </p:pic>
      <p:pic>
        <p:nvPicPr>
          <p:cNvPr id="74755" name="Picture 3" descr="D:\Histologie\3e semaine\Pic\Image8.png"/>
          <p:cNvPicPr>
            <a:picLocks noChangeAspect="1" noChangeArrowheads="1"/>
          </p:cNvPicPr>
          <p:nvPr/>
        </p:nvPicPr>
        <p:blipFill>
          <a:blip r:embed="rId3" cstate="print"/>
          <a:srcRect t="4717" r="33896" b="941"/>
          <a:stretch>
            <a:fillRect/>
          </a:stretch>
        </p:blipFill>
        <p:spPr bwMode="auto">
          <a:xfrm flipV="1">
            <a:off x="72008" y="621482"/>
            <a:ext cx="2710830" cy="3096344"/>
          </a:xfrm>
          <a:prstGeom prst="rect">
            <a:avLst/>
          </a:prstGeom>
          <a:noFill/>
        </p:spPr>
      </p:pic>
      <p:pic>
        <p:nvPicPr>
          <p:cNvPr id="74756" name="Picture 4" descr="D:\Histologie\3e semaine\Pic\Image9.png"/>
          <p:cNvPicPr>
            <a:picLocks noChangeAspect="1" noChangeArrowheads="1"/>
          </p:cNvPicPr>
          <p:nvPr/>
        </p:nvPicPr>
        <p:blipFill>
          <a:blip r:embed="rId4" cstate="print"/>
          <a:srcRect l="25087" r="5982" b="5151"/>
          <a:stretch>
            <a:fillRect/>
          </a:stretch>
        </p:blipFill>
        <p:spPr bwMode="auto">
          <a:xfrm flipV="1">
            <a:off x="8687494" y="765498"/>
            <a:ext cx="3024336" cy="316835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r="72534" b="16831"/>
          <a:stretch>
            <a:fillRect/>
          </a:stretch>
        </p:blipFill>
        <p:spPr bwMode="auto">
          <a:xfrm>
            <a:off x="334566" y="4077866"/>
            <a:ext cx="204350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34227" t="5631" r="35354" b="3909"/>
          <a:stretch>
            <a:fillRect/>
          </a:stretch>
        </p:blipFill>
        <p:spPr bwMode="auto">
          <a:xfrm>
            <a:off x="5015086" y="4365898"/>
            <a:ext cx="2448272" cy="249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71407" r="427" b="16831"/>
          <a:stretch>
            <a:fillRect/>
          </a:stretch>
        </p:blipFill>
        <p:spPr bwMode="auto">
          <a:xfrm>
            <a:off x="9407574" y="4149874"/>
            <a:ext cx="2232248" cy="221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9695606" y="386184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Capillaire sanguin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7751390" y="98152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Chambre </a:t>
            </a:r>
            <a:r>
              <a:rPr lang="fr-FR" sz="1600" dirty="0" err="1" smtClean="0"/>
              <a:t>intervilleuse</a:t>
            </a:r>
            <a:endParaRPr lang="fr-FR" sz="1600" dirty="0"/>
          </a:p>
        </p:txBody>
      </p:sp>
      <p:sp>
        <p:nvSpPr>
          <p:cNvPr id="23" name="ZoneTexte 22"/>
          <p:cNvSpPr txBox="1"/>
          <p:nvPr/>
        </p:nvSpPr>
        <p:spPr>
          <a:xfrm>
            <a:off x="7391350" y="179509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syncytiotrophoblaste</a:t>
            </a:r>
            <a:endParaRPr lang="fr-FR" sz="1600" dirty="0"/>
          </a:p>
        </p:txBody>
      </p:sp>
      <p:sp>
        <p:nvSpPr>
          <p:cNvPr id="24" name="ZoneTexte 23"/>
          <p:cNvSpPr txBox="1"/>
          <p:nvPr/>
        </p:nvSpPr>
        <p:spPr>
          <a:xfrm>
            <a:off x="7463358" y="215513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cytotrophoblaste</a:t>
            </a:r>
            <a:endParaRPr lang="fr-FR" sz="1600" dirty="0"/>
          </a:p>
        </p:txBody>
      </p:sp>
      <p:sp>
        <p:nvSpPr>
          <p:cNvPr id="25" name="ZoneTexte 24"/>
          <p:cNvSpPr txBox="1"/>
          <p:nvPr/>
        </p:nvSpPr>
        <p:spPr>
          <a:xfrm>
            <a:off x="7535366" y="321377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Mésenchyme </a:t>
            </a:r>
            <a:r>
              <a:rPr lang="fr-FR" sz="1600" dirty="0" err="1" smtClean="0"/>
              <a:t>extraembryonnaire</a:t>
            </a:r>
            <a:endParaRPr lang="fr-FR" sz="1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7751390" y="263770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Vaisseaux du chorion</a:t>
            </a:r>
            <a:endParaRPr lang="fr-FR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144016" y="149364"/>
            <a:ext cx="285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Villosité primaire j11-j13</a:t>
            </a:r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799062" y="14936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Villosité secondaire j15</a:t>
            </a:r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9191549" y="189434"/>
            <a:ext cx="299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Villosité tertiaire j18- j21</a:t>
            </a:r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44016" y="3285778"/>
            <a:ext cx="213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Coupe sagittale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5231110" y="3357786"/>
            <a:ext cx="2494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Coupe sagittale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9695607" y="3429794"/>
            <a:ext cx="1872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Coupe sagittale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34566" y="648606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Coupe transversale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5663158" y="641406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Coupe transversale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9479582" y="645947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Coupe transversale</a:t>
            </a:r>
            <a:endParaRPr lang="fr-FR" dirty="0"/>
          </a:p>
        </p:txBody>
      </p:sp>
      <p:cxnSp>
        <p:nvCxnSpPr>
          <p:cNvPr id="37" name="Connecteur droit 36"/>
          <p:cNvCxnSpPr/>
          <p:nvPr/>
        </p:nvCxnSpPr>
        <p:spPr>
          <a:xfrm>
            <a:off x="3934966" y="0"/>
            <a:ext cx="0" cy="6859588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2062758" y="6182067"/>
            <a:ext cx="1296144" cy="56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stCxn id="13" idx="3"/>
          </p:cNvCxnSpPr>
          <p:nvPr/>
        </p:nvCxnSpPr>
        <p:spPr>
          <a:xfrm>
            <a:off x="4439022" y="4277921"/>
            <a:ext cx="1296144" cy="231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4655046" y="2277666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2566814" y="2493690"/>
            <a:ext cx="144016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lèche droite 49"/>
          <p:cNvSpPr/>
          <p:nvPr/>
        </p:nvSpPr>
        <p:spPr>
          <a:xfrm>
            <a:off x="3070870" y="261442"/>
            <a:ext cx="1440160" cy="216024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lèche droite 50"/>
          <p:cNvSpPr/>
          <p:nvPr/>
        </p:nvSpPr>
        <p:spPr>
          <a:xfrm>
            <a:off x="7607374" y="261442"/>
            <a:ext cx="1440160" cy="216024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4006974" y="549474"/>
            <a:ext cx="4392488" cy="6310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566814" y="71497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Tissu utérin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2566814" y="119754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Vaisseaux maternels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350790" y="179509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Chambre </a:t>
            </a:r>
            <a:r>
              <a:rPr lang="fr-FR" sz="1600" dirty="0" err="1" smtClean="0"/>
              <a:t>intervilleuse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710830" y="220565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syncytiotrophoblaste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782838" y="256569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cytotrophoblaste</a:t>
            </a:r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782838" y="292573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Mésenchyme </a:t>
            </a:r>
            <a:r>
              <a:rPr lang="fr-FR" sz="1600" dirty="0" err="1" smtClean="0"/>
              <a:t>extraembryonnaire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846734" y="407786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syncytiotrophoblaste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358902" y="609409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cytotrophoblaste</a:t>
            </a:r>
            <a:endParaRPr lang="fr-FR" dirty="0"/>
          </a:p>
        </p:txBody>
      </p:sp>
      <p:sp>
        <p:nvSpPr>
          <p:cNvPr id="53" name="Rectangle 52"/>
          <p:cNvSpPr/>
          <p:nvPr/>
        </p:nvSpPr>
        <p:spPr>
          <a:xfrm>
            <a:off x="8399462" y="621482"/>
            <a:ext cx="3790951" cy="6238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7535366" y="981522"/>
            <a:ext cx="194421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/>
          <p:nvPr/>
        </p:nvCxnSpPr>
        <p:spPr>
          <a:xfrm>
            <a:off x="8399462" y="-26590"/>
            <a:ext cx="0" cy="6859588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1" grpId="1" animBg="1"/>
      <p:bldP spid="52" grpId="0" animBg="1"/>
      <p:bldP spid="53" grpId="0" animBg="1"/>
      <p:bldP spid="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quatrième semaine du développement embryonnaire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I- Introduction</a:t>
            </a:r>
          </a:p>
          <a:p>
            <a:pPr>
              <a:buNone/>
            </a:pPr>
            <a:r>
              <a:rPr lang="fr-FR" dirty="0" smtClean="0"/>
              <a:t>II- Délimitation de l’embryon</a:t>
            </a:r>
          </a:p>
          <a:p>
            <a:pPr>
              <a:buNone/>
            </a:pPr>
            <a:r>
              <a:rPr lang="fr-FR" dirty="0" smtClean="0"/>
              <a:t>III- </a:t>
            </a:r>
            <a:r>
              <a:rPr lang="fr-FR" dirty="0" err="1" smtClean="0"/>
              <a:t>Neurulation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IV- Les dérivés des trois feuillets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I-Introduction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sz="4000" dirty="0" smtClean="0"/>
              <a:t> La 4ème semaine du développement embryonnaire commence à partir du 21eme jour; </a:t>
            </a:r>
          </a:p>
          <a:p>
            <a:pPr algn="just"/>
            <a:r>
              <a:rPr lang="fr-FR" sz="4000" dirty="0" smtClean="0"/>
              <a:t>elle est marquée par les phénomènes suivants:</a:t>
            </a:r>
          </a:p>
          <a:p>
            <a:pPr algn="just">
              <a:buNone/>
            </a:pPr>
            <a:r>
              <a:rPr lang="fr-FR" sz="4000" dirty="0" smtClean="0"/>
              <a:t>1- Délimitation de l’embryon.</a:t>
            </a:r>
          </a:p>
          <a:p>
            <a:pPr algn="just">
              <a:buNone/>
            </a:pPr>
            <a:r>
              <a:rPr lang="fr-FR" sz="4000" dirty="0" smtClean="0"/>
              <a:t>2- La neurulation.</a:t>
            </a:r>
          </a:p>
          <a:p>
            <a:pPr algn="just">
              <a:buNone/>
            </a:pPr>
            <a:r>
              <a:rPr lang="fr-FR" sz="4000" dirty="0" smtClean="0"/>
              <a:t>3- La formation des ébauches des principaux organes.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II-Délimitation de l’embryon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Elle s’effectue selon 02 axes:</a:t>
            </a:r>
          </a:p>
          <a:p>
            <a:pPr>
              <a:buFontTx/>
              <a:buChar char="-"/>
            </a:pPr>
            <a:r>
              <a:rPr lang="fr-FR" sz="6000" dirty="0"/>
              <a:t>Un axe longitudinal:</a:t>
            </a:r>
          </a:p>
          <a:p>
            <a:r>
              <a:rPr lang="fr-FR" sz="3600" dirty="0"/>
              <a:t>La cavité amniotique augmente considérablement de volume déborde l’embryon en avant et en arrière. Dans ce mouvement, elle étrangle le </a:t>
            </a:r>
            <a:r>
              <a:rPr lang="fr-FR" sz="3600" dirty="0" err="1"/>
              <a:t>lécithocèle</a:t>
            </a:r>
            <a:r>
              <a:rPr lang="fr-FR" sz="3600" dirty="0"/>
              <a:t> secondaire.</a:t>
            </a:r>
          </a:p>
          <a:p>
            <a:r>
              <a:rPr lang="fr-FR" sz="3600" dirty="0"/>
              <a:t>Par ce processus, on aboutit à un embryon complètement délimité et </a:t>
            </a:r>
            <a:r>
              <a:rPr lang="fr-FR" sz="3600" dirty="0" err="1"/>
              <a:t>pédiculisé</a:t>
            </a:r>
            <a:r>
              <a:rPr lang="fr-FR" sz="3600" dirty="0"/>
              <a:t> sur le cordon ombilical.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6639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8415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9382" y="0"/>
            <a:ext cx="40862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6974" y="3154363"/>
            <a:ext cx="58102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 droite 6"/>
          <p:cNvSpPr/>
          <p:nvPr/>
        </p:nvSpPr>
        <p:spPr>
          <a:xfrm>
            <a:off x="5159102" y="1413570"/>
            <a:ext cx="2160240" cy="2160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courbée vers la gauche 7"/>
          <p:cNvSpPr/>
          <p:nvPr/>
        </p:nvSpPr>
        <p:spPr>
          <a:xfrm rot="1440864">
            <a:off x="10199662" y="3573810"/>
            <a:ext cx="1080120" cy="2376264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582" y="2925738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159102" y="6454130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62558" y="4365898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Plicature longitudinale 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I-Introduction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b="1" i="1" dirty="0" smtClean="0">
                <a:solidFill>
                  <a:srgbClr val="0070C0"/>
                </a:solidFill>
              </a:rPr>
              <a:t>La troisième semaine</a:t>
            </a:r>
            <a:r>
              <a:rPr lang="fr-FR" sz="3200" dirty="0" smtClean="0">
                <a:solidFill>
                  <a:srgbClr val="0070C0"/>
                </a:solidFill>
              </a:rPr>
              <a:t> </a:t>
            </a:r>
            <a:r>
              <a:rPr lang="fr-FR" sz="3200" dirty="0" smtClean="0"/>
              <a:t>du développement embryonnaire concerne  la période entre le </a:t>
            </a:r>
            <a:r>
              <a:rPr lang="fr-FR" sz="3200" b="1" i="1" dirty="0" smtClean="0">
                <a:solidFill>
                  <a:srgbClr val="0070C0"/>
                </a:solidFill>
              </a:rPr>
              <a:t>15</a:t>
            </a:r>
            <a:r>
              <a:rPr lang="fr-FR" sz="3200" b="1" i="1" baseline="30000" dirty="0" smtClean="0">
                <a:solidFill>
                  <a:srgbClr val="0070C0"/>
                </a:solidFill>
              </a:rPr>
              <a:t>e</a:t>
            </a:r>
            <a:r>
              <a:rPr lang="fr-FR" sz="3200" b="1" i="1" dirty="0">
                <a:solidFill>
                  <a:srgbClr val="0070C0"/>
                </a:solidFill>
              </a:rPr>
              <a:t> </a:t>
            </a:r>
            <a:r>
              <a:rPr lang="fr-FR" sz="3200" dirty="0" smtClean="0"/>
              <a:t>et </a:t>
            </a:r>
            <a:r>
              <a:rPr lang="fr-FR" sz="3200" dirty="0" smtClean="0"/>
              <a:t>le </a:t>
            </a:r>
            <a:r>
              <a:rPr lang="fr-FR" sz="3200" b="1" dirty="0" smtClean="0">
                <a:solidFill>
                  <a:srgbClr val="0070C0"/>
                </a:solidFill>
              </a:rPr>
              <a:t>21</a:t>
            </a:r>
            <a:r>
              <a:rPr lang="fr-FR" sz="3200" b="1" baseline="30000" dirty="0" smtClean="0">
                <a:solidFill>
                  <a:srgbClr val="0070C0"/>
                </a:solidFill>
              </a:rPr>
              <a:t>e</a:t>
            </a:r>
            <a:r>
              <a:rPr lang="fr-FR" sz="3200" b="1" dirty="0" smtClean="0">
                <a:solidFill>
                  <a:srgbClr val="0070C0"/>
                </a:solidFill>
              </a:rPr>
              <a:t> </a:t>
            </a:r>
            <a:r>
              <a:rPr lang="fr-FR" sz="3200" dirty="0" smtClean="0"/>
              <a:t>jour</a:t>
            </a:r>
            <a:r>
              <a:rPr lang="fr-FR" sz="3200" dirty="0" smtClean="0"/>
              <a:t>.</a:t>
            </a:r>
          </a:p>
          <a:p>
            <a:r>
              <a:rPr lang="fr-FR" sz="3200" dirty="0" smtClean="0"/>
              <a:t>Elle est marquée par trois évènements principaux:</a:t>
            </a:r>
          </a:p>
          <a:p>
            <a:pPr marL="514350" indent="-514350">
              <a:buAutoNum type="arabicParenR"/>
            </a:pPr>
            <a:r>
              <a:rPr lang="fr-FR" sz="3200" b="1" i="1" dirty="0" smtClean="0">
                <a:solidFill>
                  <a:srgbClr val="0070C0"/>
                </a:solidFill>
              </a:rPr>
              <a:t>la gastrulation (</a:t>
            </a:r>
            <a:r>
              <a:rPr lang="fr-FR" sz="3200" b="1" i="1" dirty="0" smtClean="0"/>
              <a:t>mise en place du 3</a:t>
            </a:r>
            <a:r>
              <a:rPr lang="fr-FR" sz="3200" b="1" i="1" baseline="30000" dirty="0" smtClean="0"/>
              <a:t>e</a:t>
            </a:r>
            <a:r>
              <a:rPr lang="fr-FR" sz="3200" b="1" i="1" dirty="0" smtClean="0"/>
              <a:t> feuillet embryonnaire</a:t>
            </a:r>
            <a:r>
              <a:rPr lang="fr-FR" sz="3200" b="1" i="1" dirty="0" smtClean="0">
                <a:solidFill>
                  <a:srgbClr val="0070C0"/>
                </a:solidFill>
              </a:rPr>
              <a:t>: </a:t>
            </a:r>
            <a:r>
              <a:rPr lang="fr-FR" sz="3200" b="1" i="1" dirty="0" smtClean="0">
                <a:solidFill>
                  <a:srgbClr val="FF0000"/>
                </a:solidFill>
              </a:rPr>
              <a:t>Le </a:t>
            </a:r>
            <a:r>
              <a:rPr lang="fr-FR" sz="3200" b="1" i="1" dirty="0" err="1" smtClean="0">
                <a:solidFill>
                  <a:srgbClr val="FF0000"/>
                </a:solidFill>
              </a:rPr>
              <a:t>chordomésoderme</a:t>
            </a:r>
            <a:r>
              <a:rPr lang="fr-FR" sz="3200" b="1" i="1" dirty="0" smtClean="0">
                <a:solidFill>
                  <a:srgbClr val="0070C0"/>
                </a:solidFill>
              </a:rPr>
              <a:t>).</a:t>
            </a:r>
          </a:p>
          <a:p>
            <a:pPr marL="514350" indent="-514350">
              <a:buAutoNum type="arabicParenR"/>
            </a:pPr>
            <a:r>
              <a:rPr lang="fr-FR" sz="3200" b="1" i="1" dirty="0" smtClean="0">
                <a:solidFill>
                  <a:srgbClr val="0070C0"/>
                </a:solidFill>
              </a:rPr>
              <a:t>Début de la </a:t>
            </a:r>
            <a:r>
              <a:rPr lang="fr-FR" sz="3200" b="1" i="1" dirty="0" err="1" smtClean="0">
                <a:solidFill>
                  <a:srgbClr val="0070C0"/>
                </a:solidFill>
              </a:rPr>
              <a:t>neurulation</a:t>
            </a:r>
            <a:r>
              <a:rPr lang="fr-FR" sz="3200" b="1" i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AutoNum type="arabicParenR"/>
            </a:pPr>
            <a:r>
              <a:rPr lang="fr-FR" sz="3200" b="1" i="1" dirty="0" smtClean="0">
                <a:solidFill>
                  <a:srgbClr val="0070C0"/>
                </a:solidFill>
              </a:rPr>
              <a:t>Début de formation des villosités placentaires.</a:t>
            </a:r>
          </a:p>
          <a:p>
            <a:pPr>
              <a:buNone/>
            </a:pPr>
            <a:endParaRPr lang="fr-FR" sz="32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Un </a:t>
            </a:r>
            <a:r>
              <a:rPr lang="fr-FR" dirty="0" smtClean="0"/>
              <a:t>axe transversal:</a:t>
            </a:r>
          </a:p>
          <a:p>
            <a:pPr>
              <a:buNone/>
            </a:pPr>
            <a:r>
              <a:rPr lang="fr-FR" sz="4000" dirty="0"/>
              <a:t>Le disque </a:t>
            </a:r>
            <a:r>
              <a:rPr lang="fr-FR" sz="4000" dirty="0" err="1"/>
              <a:t>tridermique</a:t>
            </a:r>
            <a:r>
              <a:rPr lang="fr-FR" sz="4000" dirty="0"/>
              <a:t>, plat au départ se referme grâce au rapprochement des bords latéraux (droit et gauche) sous l’action du débordement de l’amnios. Ces bords se rejoignent sur la ligne médiane, participent à la fermeture de l’embryon.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2638" y="405458"/>
            <a:ext cx="1029714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Délimitation de l’embryon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21" y="1600571"/>
            <a:ext cx="5053637" cy="4565527"/>
          </a:xfrm>
        </p:spPr>
        <p:txBody>
          <a:bodyPr>
            <a:normAutofit fontScale="92500"/>
          </a:bodyPr>
          <a:lstStyle/>
          <a:p>
            <a:r>
              <a:rPr lang="fr-FR" sz="3600" dirty="0"/>
              <a:t>L’étranglement du </a:t>
            </a:r>
            <a:r>
              <a:rPr lang="fr-FR" sz="3600" dirty="0" err="1"/>
              <a:t>lécithocèle</a:t>
            </a:r>
            <a:r>
              <a:rPr lang="fr-FR" sz="3600" dirty="0"/>
              <a:t> secondaire sera à l’origine de:</a:t>
            </a:r>
          </a:p>
          <a:p>
            <a:pPr>
              <a:buNone/>
            </a:pPr>
            <a:r>
              <a:rPr lang="fr-FR" sz="3600" dirty="0"/>
              <a:t>         -L’intestin primitif, inclus dans l’embryon.</a:t>
            </a:r>
          </a:p>
          <a:p>
            <a:pPr>
              <a:buNone/>
            </a:pPr>
            <a:r>
              <a:rPr lang="fr-FR" sz="3600" dirty="0"/>
              <a:t>         -La vésicule ombilicale, située à l’extérieur de l’embryon. </a:t>
            </a:r>
            <a:endParaRPr lang="fr-FR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3102" y="1600571"/>
            <a:ext cx="5810250" cy="470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III-La </a:t>
            </a:r>
            <a:r>
              <a:rPr lang="fr-FR" dirty="0" err="1" smtClean="0"/>
              <a:t>neurulation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C’est la différenciation de l’ectoderme central sous l’effet inducteur de la chorde.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311230" y="26590"/>
            <a:ext cx="4896544" cy="678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06574" y="1557586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A- Plaque neurale (J 18)</a:t>
            </a:r>
          </a:p>
          <a:p>
            <a:endParaRPr lang="fr-FR" dirty="0" smtClean="0"/>
          </a:p>
          <a:p>
            <a:r>
              <a:rPr lang="fr-FR" dirty="0" smtClean="0"/>
              <a:t>C- Gouttière neurale (J 19)</a:t>
            </a:r>
          </a:p>
          <a:p>
            <a:endParaRPr lang="fr-FR" dirty="0" smtClean="0"/>
          </a:p>
          <a:p>
            <a:r>
              <a:rPr lang="fr-FR" dirty="0" smtClean="0"/>
              <a:t>D- Tube neural (J21)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La fermeture du tube neural commence dans la région médiane et progresse de manière bidirectionnelle; il restera ouvert au niveau de ses 02 </a:t>
            </a:r>
            <a:r>
              <a:rPr lang="fr-FR" dirty="0" smtClean="0"/>
              <a:t>extrémités: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- Le </a:t>
            </a:r>
            <a:r>
              <a:rPr lang="fr-FR" dirty="0" err="1" smtClean="0"/>
              <a:t>neuropore</a:t>
            </a:r>
            <a:r>
              <a:rPr lang="fr-FR" dirty="0" smtClean="0"/>
              <a:t> antérieur se fermera entre </a:t>
            </a:r>
            <a:r>
              <a:rPr lang="fr-FR" dirty="0" smtClean="0">
                <a:solidFill>
                  <a:srgbClr val="C00000"/>
                </a:solidFill>
              </a:rPr>
              <a:t>J27-J28.</a:t>
            </a:r>
          </a:p>
          <a:p>
            <a:pPr>
              <a:buNone/>
            </a:pPr>
            <a:r>
              <a:rPr lang="fr-FR" dirty="0" smtClean="0"/>
              <a:t>   - Le </a:t>
            </a:r>
            <a:r>
              <a:rPr lang="fr-FR" dirty="0" err="1" smtClean="0"/>
              <a:t>neuropore</a:t>
            </a:r>
            <a:r>
              <a:rPr lang="fr-FR" dirty="0" smtClean="0"/>
              <a:t> postérieur se fermera à </a:t>
            </a:r>
            <a:r>
              <a:rPr lang="fr-FR" dirty="0" smtClean="0">
                <a:solidFill>
                  <a:srgbClr val="C00000"/>
                </a:solidFill>
              </a:rPr>
              <a:t>J29.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678" y="1773610"/>
            <a:ext cx="19431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2678" y="3861842"/>
            <a:ext cx="19431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5446" y="693490"/>
            <a:ext cx="19431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5446" y="2781722"/>
            <a:ext cx="19431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6562" y="4837931"/>
            <a:ext cx="19431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142878" y="5157986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Bord sectionné de la cavité amniotique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214886" y="3501802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Fermeture du tube neurale dans la région médiane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695606" y="119754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Neuropore</a:t>
            </a:r>
            <a:r>
              <a:rPr lang="fr-FR" dirty="0" smtClean="0"/>
              <a:t> antérieur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9767614" y="573405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Neuropore</a:t>
            </a:r>
            <a:r>
              <a:rPr lang="fr-FR" dirty="0" smtClean="0"/>
              <a:t> postérieur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838622" y="2637706"/>
            <a:ext cx="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838622" y="4149874"/>
            <a:ext cx="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èche droite 19"/>
          <p:cNvSpPr/>
          <p:nvPr/>
        </p:nvSpPr>
        <p:spPr>
          <a:xfrm>
            <a:off x="6167214" y="4005858"/>
            <a:ext cx="1512168" cy="43204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8759502" y="549474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/>
          <a:srcRect l="57354" t="50696" r="9553"/>
          <a:stretch>
            <a:fillRect/>
          </a:stretch>
        </p:blipFill>
        <p:spPr bwMode="auto">
          <a:xfrm>
            <a:off x="3574926" y="0"/>
            <a:ext cx="2448272" cy="350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IV-Les dérivés des 03 feuillets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190550" y="1600571"/>
            <a:ext cx="11999863" cy="4527011"/>
          </a:xfrm>
        </p:spPr>
        <p:txBody>
          <a:bodyPr/>
          <a:lstStyle/>
          <a:p>
            <a:pPr>
              <a:buNone/>
            </a:pPr>
            <a:r>
              <a:rPr lang="fr-FR" sz="3200" b="1" u="sng" dirty="0">
                <a:solidFill>
                  <a:srgbClr val="00B0F0"/>
                </a:solidFill>
              </a:rPr>
              <a:t>1-</a:t>
            </a:r>
            <a:r>
              <a:rPr lang="fr-FR" sz="3200" b="1" u="sng" dirty="0" smtClean="0"/>
              <a:t> </a:t>
            </a:r>
            <a:r>
              <a:rPr lang="fr-FR" sz="3200" b="1" u="sng" dirty="0" smtClean="0">
                <a:solidFill>
                  <a:srgbClr val="00B0F0"/>
                </a:solidFill>
              </a:rPr>
              <a:t>L’ectoderme</a:t>
            </a:r>
            <a:r>
              <a:rPr lang="fr-FR" sz="3200" b="1" u="sng" dirty="0" smtClean="0"/>
              <a:t> </a:t>
            </a:r>
            <a:r>
              <a:rPr lang="fr-FR" sz="3200" dirty="0" smtClean="0"/>
              <a:t>:</a:t>
            </a:r>
          </a:p>
          <a:p>
            <a:pPr marL="742950" indent="-742950">
              <a:buAutoNum type="alphaLcParenR"/>
            </a:pPr>
            <a:r>
              <a:rPr lang="fr-FR" sz="3200" b="1" u="sng" dirty="0" smtClean="0">
                <a:solidFill>
                  <a:srgbClr val="00B0F0"/>
                </a:solidFill>
              </a:rPr>
              <a:t>L’ectoderme </a:t>
            </a:r>
            <a:r>
              <a:rPr lang="fr-FR" sz="3200" b="1" u="sng" dirty="0" smtClean="0">
                <a:solidFill>
                  <a:srgbClr val="00B0F0"/>
                </a:solidFill>
              </a:rPr>
              <a:t>central (</a:t>
            </a:r>
            <a:r>
              <a:rPr lang="fr-FR" sz="3200" b="1" u="sng" dirty="0" err="1" smtClean="0">
                <a:solidFill>
                  <a:srgbClr val="00B0F0"/>
                </a:solidFill>
              </a:rPr>
              <a:t>neurectoderme</a:t>
            </a:r>
            <a:r>
              <a:rPr lang="fr-FR" sz="3200" b="1" u="sng" dirty="0" smtClean="0">
                <a:solidFill>
                  <a:srgbClr val="00B0F0"/>
                </a:solidFill>
              </a:rPr>
              <a:t> ou </a:t>
            </a:r>
            <a:r>
              <a:rPr lang="fr-FR" sz="3200" b="1" u="sng" dirty="0" err="1" smtClean="0">
                <a:solidFill>
                  <a:srgbClr val="00B0F0"/>
                </a:solidFill>
              </a:rPr>
              <a:t>neurectoblaste</a:t>
            </a:r>
            <a:r>
              <a:rPr lang="fr-FR" sz="3200" b="1" u="sng" dirty="0" smtClean="0">
                <a:solidFill>
                  <a:srgbClr val="00B0F0"/>
                </a:solidFill>
              </a:rPr>
              <a:t>)</a:t>
            </a:r>
            <a:endParaRPr lang="fr-FR" sz="3200" b="1" u="sng" dirty="0" smtClean="0">
              <a:solidFill>
                <a:srgbClr val="00B0F0"/>
              </a:solidFill>
            </a:endParaRPr>
          </a:p>
          <a:p>
            <a:pPr marL="742950" indent="-742950">
              <a:buNone/>
            </a:pPr>
            <a:r>
              <a:rPr lang="fr-FR" sz="3200" dirty="0" smtClean="0"/>
              <a:t>-Le tube neural           Système nerveux central.</a:t>
            </a:r>
          </a:p>
          <a:p>
            <a:pPr marL="742950" indent="-742950">
              <a:buNone/>
            </a:pPr>
            <a:r>
              <a:rPr lang="fr-FR" sz="3200" dirty="0" smtClean="0"/>
              <a:t>-Les cellules </a:t>
            </a:r>
            <a:r>
              <a:rPr lang="fr-FR" sz="3200" dirty="0" smtClean="0"/>
              <a:t>des crêtes neurales             </a:t>
            </a:r>
            <a:r>
              <a:rPr lang="fr-FR" sz="3200" dirty="0" smtClean="0"/>
              <a:t>Système nerveux périphérique.</a:t>
            </a:r>
            <a:endParaRPr lang="fr-FR" dirty="0" smtClean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070870" y="314176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807174" y="371782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dérivés des 03 feuillets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542" y="1600571"/>
            <a:ext cx="11462351" cy="45270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200" b="1" dirty="0">
                <a:solidFill>
                  <a:srgbClr val="00B0F0"/>
                </a:solidFill>
              </a:rPr>
              <a:t>b</a:t>
            </a:r>
            <a:r>
              <a:rPr lang="fr-FR" sz="3200" b="1" dirty="0" smtClean="0">
                <a:solidFill>
                  <a:srgbClr val="00B0F0"/>
                </a:solidFill>
              </a:rPr>
              <a:t>) </a:t>
            </a:r>
            <a:r>
              <a:rPr lang="fr-FR" sz="3200" b="1" u="sng" dirty="0" smtClean="0">
                <a:solidFill>
                  <a:srgbClr val="00B0F0"/>
                </a:solidFill>
              </a:rPr>
              <a:t>L’ectoderme </a:t>
            </a:r>
            <a:r>
              <a:rPr lang="fr-FR" sz="3200" b="1" u="sng" dirty="0" smtClean="0">
                <a:solidFill>
                  <a:srgbClr val="00B0F0"/>
                </a:solidFill>
              </a:rPr>
              <a:t>périphérique (de surface)</a:t>
            </a:r>
            <a:r>
              <a:rPr lang="fr-FR" sz="3200" dirty="0" smtClean="0"/>
              <a:t>:</a:t>
            </a:r>
            <a:endParaRPr lang="fr-FR" sz="3200" dirty="0" smtClean="0"/>
          </a:p>
          <a:p>
            <a:r>
              <a:rPr lang="fr-FR" sz="3200" dirty="0" smtClean="0"/>
              <a:t>    À son niveau vont apparaitre des épaississements localisés</a:t>
            </a:r>
            <a:r>
              <a:rPr lang="fr-FR" sz="3200" b="1" dirty="0" smtClean="0"/>
              <a:t>: Les </a:t>
            </a:r>
            <a:r>
              <a:rPr lang="fr-FR" sz="3200" b="1" dirty="0" err="1" smtClean="0"/>
              <a:t>placodes</a:t>
            </a:r>
            <a:r>
              <a:rPr lang="fr-FR" sz="3200" b="1" dirty="0" smtClean="0"/>
              <a:t>:</a:t>
            </a:r>
          </a:p>
          <a:p>
            <a:pPr>
              <a:buNone/>
            </a:pPr>
            <a:r>
              <a:rPr lang="fr-FR" sz="3200" dirty="0" smtClean="0"/>
              <a:t>-</a:t>
            </a:r>
            <a:r>
              <a:rPr lang="fr-FR" sz="3200" dirty="0" err="1" smtClean="0"/>
              <a:t>Placodes</a:t>
            </a:r>
            <a:r>
              <a:rPr lang="fr-FR" sz="3200" dirty="0" smtClean="0"/>
              <a:t> otiques             labyrinthe membraneux de l’oreille interne</a:t>
            </a:r>
          </a:p>
          <a:p>
            <a:pPr>
              <a:buNone/>
            </a:pPr>
            <a:r>
              <a:rPr lang="fr-FR" sz="3200" dirty="0" smtClean="0"/>
              <a:t>-</a:t>
            </a:r>
            <a:r>
              <a:rPr lang="fr-FR" sz="3200" dirty="0" err="1" smtClean="0"/>
              <a:t>Placodes</a:t>
            </a:r>
            <a:r>
              <a:rPr lang="fr-FR" sz="3200" dirty="0" smtClean="0"/>
              <a:t> olfactives                         Epithélium olfactif.</a:t>
            </a:r>
          </a:p>
          <a:p>
            <a:pPr>
              <a:buNone/>
            </a:pPr>
            <a:r>
              <a:rPr lang="fr-FR" sz="3200" dirty="0" smtClean="0"/>
              <a:t>-</a:t>
            </a:r>
            <a:r>
              <a:rPr lang="fr-FR" sz="3200" dirty="0" err="1" smtClean="0"/>
              <a:t>Placodes</a:t>
            </a:r>
            <a:r>
              <a:rPr lang="fr-FR" sz="3200" dirty="0" smtClean="0"/>
              <a:t> cristalliniennes                       Cristallin.</a:t>
            </a:r>
            <a:endParaRPr lang="fr-FR" sz="32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646934" y="364581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4511030" y="422188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5231110" y="479794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461" y="1526357"/>
            <a:ext cx="4653657" cy="3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822" y="1197546"/>
            <a:ext cx="4953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295006" y="422188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Placode</a:t>
            </a:r>
            <a:r>
              <a:rPr lang="fr-FR" dirty="0" smtClean="0"/>
              <a:t> cristallinienne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87094" y="504590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Placode</a:t>
            </a:r>
            <a:r>
              <a:rPr lang="fr-FR" dirty="0" smtClean="0"/>
              <a:t> olfactive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871070" y="105353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Placode</a:t>
            </a:r>
            <a:r>
              <a:rPr lang="fr-FR" dirty="0" smtClean="0"/>
              <a:t> otique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6599262" y="1341562"/>
            <a:ext cx="230425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3646934" y="1341562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6383238" y="3717826"/>
            <a:ext cx="1224136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6023198" y="3141762"/>
            <a:ext cx="1368152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534" y="1514207"/>
            <a:ext cx="4405565" cy="4435867"/>
          </a:xfrm>
        </p:spPr>
        <p:txBody>
          <a:bodyPr/>
          <a:lstStyle/>
          <a:p>
            <a:r>
              <a:rPr lang="fr-FR" dirty="0" smtClean="0"/>
              <a:t>À la fin de la 2</a:t>
            </a:r>
            <a:r>
              <a:rPr lang="fr-FR" baseline="30000" dirty="0" smtClean="0"/>
              <a:t>e</a:t>
            </a:r>
            <a:r>
              <a:rPr lang="fr-FR" dirty="0" smtClean="0"/>
              <a:t> semaine, le disque embryonnaire est composé de 02 feuillets:</a:t>
            </a:r>
          </a:p>
          <a:p>
            <a:pPr>
              <a:buNone/>
            </a:pPr>
            <a:r>
              <a:rPr lang="fr-FR" dirty="0" smtClean="0"/>
              <a:t>    -L’</a:t>
            </a:r>
            <a:r>
              <a:rPr lang="fr-FR" dirty="0" err="1" smtClean="0"/>
              <a:t>epiblaste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    -L’</a:t>
            </a:r>
            <a:r>
              <a:rPr lang="fr-FR" dirty="0" err="1" smtClean="0"/>
              <a:t>hypoblaste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1026" name="Picture 2" descr="D:\Histologie\3e semaine\Pic\2015-02-06_18144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163" t="74" r="20300"/>
          <a:stretch>
            <a:fillRect/>
          </a:stretch>
        </p:blipFill>
        <p:spPr bwMode="auto">
          <a:xfrm>
            <a:off x="5159102" y="1197546"/>
            <a:ext cx="5328592" cy="518457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0209575" y="3141762"/>
            <a:ext cx="1449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 smtClean="0"/>
              <a:t>Syncytio</a:t>
            </a:r>
            <a:r>
              <a:rPr lang="fr-FR" sz="1800" dirty="0" smtClean="0"/>
              <a:t>-</a:t>
            </a:r>
          </a:p>
          <a:p>
            <a:r>
              <a:rPr lang="fr-FR" sz="1800" dirty="0" smtClean="0"/>
              <a:t>trophoblaste</a:t>
            </a:r>
            <a:endParaRPr lang="fr-FR" sz="1800" dirty="0"/>
          </a:p>
        </p:txBody>
      </p:sp>
      <p:sp>
        <p:nvSpPr>
          <p:cNvPr id="9" name="ZoneTexte 8"/>
          <p:cNvSpPr txBox="1"/>
          <p:nvPr/>
        </p:nvSpPr>
        <p:spPr>
          <a:xfrm>
            <a:off x="10343678" y="4077866"/>
            <a:ext cx="1449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 smtClean="0"/>
              <a:t>Cyto</a:t>
            </a:r>
            <a:r>
              <a:rPr lang="fr-FR" sz="1800" dirty="0" smtClean="0"/>
              <a:t>-</a:t>
            </a:r>
          </a:p>
          <a:p>
            <a:r>
              <a:rPr lang="fr-FR" sz="1800" dirty="0" smtClean="0"/>
              <a:t>trophoblaste</a:t>
            </a:r>
            <a:endParaRPr lang="fr-FR" sz="1800" dirty="0"/>
          </a:p>
        </p:txBody>
      </p:sp>
      <p:sp>
        <p:nvSpPr>
          <p:cNvPr id="10" name="ZoneTexte 9"/>
          <p:cNvSpPr txBox="1"/>
          <p:nvPr/>
        </p:nvSpPr>
        <p:spPr>
          <a:xfrm>
            <a:off x="4295006" y="5446018"/>
            <a:ext cx="2041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Vésicule vitelline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862958" y="3645818"/>
            <a:ext cx="1441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Hypoblaste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862958" y="2813660"/>
            <a:ext cx="2204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Cavité amniotique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222998" y="3245708"/>
            <a:ext cx="1201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Epiblaste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0271670" y="4797946"/>
            <a:ext cx="1741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Mésenchyme </a:t>
            </a:r>
          </a:p>
          <a:p>
            <a:r>
              <a:rPr lang="fr-FR" dirty="0" smtClean="0"/>
              <a:t>extra-</a:t>
            </a:r>
          </a:p>
          <a:p>
            <a:r>
              <a:rPr lang="fr-FR" dirty="0" smtClean="0"/>
              <a:t>embryonnaire</a:t>
            </a:r>
            <a:endParaRPr lang="fr-FR" dirty="0"/>
          </a:p>
        </p:txBody>
      </p:sp>
      <p:sp>
        <p:nvSpPr>
          <p:cNvPr id="15" name="Flèche droite 14"/>
          <p:cNvSpPr/>
          <p:nvPr/>
        </p:nvSpPr>
        <p:spPr>
          <a:xfrm rot="1208858">
            <a:off x="5377273" y="3731496"/>
            <a:ext cx="1342163" cy="475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 rot="491013" flipV="1">
            <a:off x="5293889" y="4006610"/>
            <a:ext cx="1177248" cy="53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u="sng" dirty="0">
                <a:solidFill>
                  <a:srgbClr val="00B050"/>
                </a:solidFill>
              </a:rPr>
              <a:t>2- </a:t>
            </a:r>
            <a:r>
              <a:rPr lang="fr-FR" b="1" u="sng" dirty="0" smtClean="0">
                <a:solidFill>
                  <a:srgbClr val="00B050"/>
                </a:solidFill>
              </a:rPr>
              <a:t>L’endoderme :</a:t>
            </a:r>
            <a:r>
              <a:rPr lang="fr-FR" dirty="0" smtClean="0"/>
              <a:t>donne:</a:t>
            </a:r>
          </a:p>
          <a:p>
            <a:pPr>
              <a:buNone/>
            </a:pPr>
            <a:r>
              <a:rPr lang="fr-FR" dirty="0" smtClean="0"/>
              <a:t>                                            </a:t>
            </a:r>
          </a:p>
          <a:p>
            <a:pPr>
              <a:buNone/>
            </a:pPr>
            <a:r>
              <a:rPr lang="fr-FR" dirty="0" smtClean="0"/>
              <a:t>                                                  Intestin antérieur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>
                <a:solidFill>
                  <a:srgbClr val="00B050"/>
                </a:solidFill>
              </a:rPr>
              <a:t>l’intestin primitif                   </a:t>
            </a:r>
            <a:r>
              <a:rPr lang="fr-FR" dirty="0" smtClean="0"/>
              <a:t>Intestin moyen</a:t>
            </a:r>
          </a:p>
          <a:p>
            <a:pPr>
              <a:buNone/>
            </a:pPr>
            <a:r>
              <a:rPr lang="fr-FR" dirty="0" smtClean="0"/>
              <a:t>                                                  Intestin postérieur   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dérivés des 03 feuillets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4871070" y="3429794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4799062" y="407786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4815830" y="4526682"/>
            <a:ext cx="775320" cy="199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758" y="693490"/>
            <a:ext cx="734481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9191550" y="194956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Intestin postérieur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15286" y="141357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Intestin moyen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86894" y="270971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Intestin antérieur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5231110" y="2637706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7247334" y="1845618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8615486" y="2205658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Flèche courbée vers la gauche 14"/>
          <p:cNvSpPr/>
          <p:nvPr/>
        </p:nvSpPr>
        <p:spPr>
          <a:xfrm>
            <a:off x="9911630" y="765498"/>
            <a:ext cx="1944216" cy="5256584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3200" b="1" dirty="0" smtClean="0">
                <a:solidFill>
                  <a:srgbClr val="FF0000"/>
                </a:solidFill>
              </a:rPr>
              <a:t>3-</a:t>
            </a:r>
            <a:r>
              <a:rPr lang="fr-FR" sz="3200" dirty="0" smtClean="0">
                <a:solidFill>
                  <a:srgbClr val="C00000"/>
                </a:solidFill>
              </a:rPr>
              <a:t> </a:t>
            </a:r>
            <a:r>
              <a:rPr lang="fr-FR" sz="3200" b="1" u="sng" dirty="0" smtClean="0">
                <a:solidFill>
                  <a:srgbClr val="C00000"/>
                </a:solidFill>
              </a:rPr>
              <a:t>Le mésoderme</a:t>
            </a:r>
          </a:p>
          <a:p>
            <a:pPr marL="742950" indent="-742950">
              <a:buAutoNum type="alphaLcParenR"/>
            </a:pPr>
            <a:r>
              <a:rPr lang="fr-FR" sz="3200" dirty="0" smtClean="0">
                <a:solidFill>
                  <a:srgbClr val="C00000"/>
                </a:solidFill>
              </a:rPr>
              <a:t>Axial</a:t>
            </a:r>
            <a:r>
              <a:rPr lang="fr-FR" sz="3200" dirty="0" smtClean="0"/>
              <a:t>: c’est la chorde            Nucléus </a:t>
            </a:r>
            <a:r>
              <a:rPr lang="fr-FR" sz="3200" dirty="0" err="1" smtClean="0"/>
              <a:t>pulposus</a:t>
            </a:r>
            <a:r>
              <a:rPr lang="fr-FR" sz="3200" dirty="0" smtClean="0"/>
              <a:t>.</a:t>
            </a:r>
          </a:p>
          <a:p>
            <a:pPr marL="742950" indent="-742950">
              <a:buAutoNum type="alphaLcParenR"/>
            </a:pPr>
            <a:r>
              <a:rPr lang="fr-FR" sz="3200" dirty="0" smtClean="0">
                <a:solidFill>
                  <a:srgbClr val="C00000"/>
                </a:solidFill>
              </a:rPr>
              <a:t>Para-axial</a:t>
            </a:r>
            <a:r>
              <a:rPr lang="fr-FR" sz="3200" dirty="0" smtClean="0"/>
              <a:t>: il se segmente en somites (</a:t>
            </a:r>
            <a:r>
              <a:rPr lang="fr-FR" sz="3200" dirty="0" err="1" smtClean="0"/>
              <a:t>sclérotome</a:t>
            </a:r>
            <a:r>
              <a:rPr lang="fr-FR" sz="3200" dirty="0" smtClean="0"/>
              <a:t> et </a:t>
            </a:r>
            <a:r>
              <a:rPr lang="fr-FR" sz="3200" dirty="0" err="1" smtClean="0"/>
              <a:t>dermomyotome</a:t>
            </a:r>
            <a:r>
              <a:rPr lang="fr-FR" sz="3200" dirty="0" smtClean="0"/>
              <a:t>).</a:t>
            </a:r>
          </a:p>
          <a:p>
            <a:pPr marL="742950" indent="-742950">
              <a:buAutoNum type="alphaLcParenR"/>
            </a:pPr>
            <a:r>
              <a:rPr lang="fr-FR" sz="3200" dirty="0" smtClean="0">
                <a:solidFill>
                  <a:srgbClr val="C00000"/>
                </a:solidFill>
              </a:rPr>
              <a:t>Intermédiaire</a:t>
            </a:r>
            <a:r>
              <a:rPr lang="fr-FR" sz="3200" dirty="0" smtClean="0"/>
              <a:t>              Cordon </a:t>
            </a:r>
            <a:r>
              <a:rPr lang="fr-FR" sz="3200" dirty="0" err="1" smtClean="0"/>
              <a:t>néphrogène</a:t>
            </a:r>
            <a:r>
              <a:rPr lang="fr-FR" sz="3200" dirty="0" smtClean="0"/>
              <a:t>.</a:t>
            </a:r>
          </a:p>
          <a:p>
            <a:pPr marL="742950" indent="-742950">
              <a:buAutoNum type="alphaLcParenR"/>
            </a:pPr>
            <a:r>
              <a:rPr lang="fr-FR" sz="3200" dirty="0" smtClean="0">
                <a:solidFill>
                  <a:srgbClr val="C00000"/>
                </a:solidFill>
              </a:rPr>
              <a:t>Latéral</a:t>
            </a:r>
            <a:r>
              <a:rPr lang="fr-FR" sz="3200" dirty="0" smtClean="0"/>
              <a:t> dont les deux feuillets (</a:t>
            </a:r>
            <a:r>
              <a:rPr lang="fr-FR" sz="3200" dirty="0" err="1" smtClean="0"/>
              <a:t>somatopleure</a:t>
            </a:r>
            <a:r>
              <a:rPr lang="fr-FR" sz="3200" dirty="0" smtClean="0"/>
              <a:t> et </a:t>
            </a:r>
            <a:r>
              <a:rPr lang="fr-FR" sz="3200" dirty="0" err="1" smtClean="0"/>
              <a:t>splanchnopleure</a:t>
            </a:r>
            <a:r>
              <a:rPr lang="fr-FR" sz="3200" dirty="0" smtClean="0"/>
              <a:t> </a:t>
            </a:r>
            <a:r>
              <a:rPr lang="fr-FR" sz="3200" dirty="0" err="1" smtClean="0"/>
              <a:t>intraembryonnaires</a:t>
            </a:r>
            <a:r>
              <a:rPr lang="fr-FR" sz="3200" dirty="0" smtClean="0"/>
              <a:t> délimitent les parois du </a:t>
            </a:r>
            <a:r>
              <a:rPr lang="fr-FR" sz="3200" dirty="0" err="1" smtClean="0"/>
              <a:t>coelome</a:t>
            </a:r>
            <a:r>
              <a:rPr lang="fr-FR" sz="3200" dirty="0" smtClean="0"/>
              <a:t> </a:t>
            </a:r>
            <a:r>
              <a:rPr lang="fr-FR" sz="3200" dirty="0" err="1" smtClean="0"/>
              <a:t>intraembryonnaire</a:t>
            </a:r>
            <a:r>
              <a:rPr lang="fr-FR" sz="3200" dirty="0" smtClean="0"/>
              <a:t>           Les cavités séreuses.</a:t>
            </a:r>
            <a:endParaRPr lang="fr-FR" sz="32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dérivés des 03 feuillets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943078" y="249369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4006974" y="422188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6743278" y="573405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9542" r="-870" b="1429"/>
          <a:stretch>
            <a:fillRect/>
          </a:stretch>
        </p:blipFill>
        <p:spPr bwMode="auto">
          <a:xfrm>
            <a:off x="3934966" y="1629594"/>
            <a:ext cx="835292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527254" y="616609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white"/>
                </a:solidFill>
              </a:rPr>
              <a:t>notochorde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8582" y="351399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prstClr val="white"/>
                </a:solidFill>
              </a:rPr>
              <a:t>Somatopleure</a:t>
            </a:r>
            <a:r>
              <a:rPr lang="fr-FR" dirty="0" smtClean="0">
                <a:solidFill>
                  <a:prstClr val="white"/>
                </a:solidFill>
              </a:rPr>
              <a:t> </a:t>
            </a:r>
            <a:r>
              <a:rPr lang="fr-FR" dirty="0" err="1" smtClean="0">
                <a:solidFill>
                  <a:prstClr val="white"/>
                </a:solidFill>
              </a:rPr>
              <a:t>intraembryonnaire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6574" y="537401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prstClr val="white"/>
                </a:solidFill>
              </a:rPr>
              <a:t>Splanchnopleure</a:t>
            </a:r>
            <a:r>
              <a:rPr lang="fr-FR" dirty="0" smtClean="0">
                <a:solidFill>
                  <a:prstClr val="white"/>
                </a:solidFill>
              </a:rPr>
              <a:t> </a:t>
            </a:r>
            <a:r>
              <a:rPr lang="fr-FR" dirty="0" err="1" smtClean="0">
                <a:solidFill>
                  <a:prstClr val="white"/>
                </a:solidFill>
              </a:rPr>
              <a:t>intraembryonnaire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8582" y="437809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white"/>
                </a:solidFill>
              </a:rPr>
              <a:t>Cœlome  </a:t>
            </a:r>
            <a:r>
              <a:rPr lang="fr-FR" dirty="0" err="1" smtClean="0">
                <a:solidFill>
                  <a:prstClr val="white"/>
                </a:solidFill>
              </a:rPr>
              <a:t>intraembryonnaire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15086" y="47746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prstClr val="white"/>
                </a:solidFill>
              </a:rPr>
              <a:t>Mesoderme</a:t>
            </a:r>
            <a:r>
              <a:rPr lang="fr-FR" dirty="0" smtClean="0">
                <a:solidFill>
                  <a:prstClr val="white"/>
                </a:solidFill>
              </a:rPr>
              <a:t> intermédiaire 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615486" y="83750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white"/>
                </a:solidFill>
              </a:rPr>
              <a:t>Mésoderme para-axial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623598" y="198963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white"/>
                </a:solidFill>
              </a:rPr>
              <a:t>Tube neural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055646" y="371782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white"/>
                </a:solidFill>
              </a:rPr>
              <a:t>ectoderme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407574" y="638212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white"/>
                </a:solidFill>
              </a:rPr>
              <a:t>endoderme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8039422" y="2349674"/>
            <a:ext cx="2160240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2350790" y="4653930"/>
            <a:ext cx="2664296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566814" y="3789834"/>
            <a:ext cx="2448272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2782838" y="5518026"/>
            <a:ext cx="2088232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7535366" y="5229994"/>
            <a:ext cx="72008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10055646" y="6094090"/>
            <a:ext cx="21602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11063758" y="4149874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5303118" y="1269554"/>
            <a:ext cx="144016" cy="36724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6239222" y="1629594"/>
            <a:ext cx="2448272" cy="2880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II-La gastrulation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gastrulation comprend les phénomènes suivants:</a:t>
            </a:r>
          </a:p>
          <a:p>
            <a:pPr>
              <a:buNone/>
            </a:pPr>
            <a:r>
              <a:rPr lang="fr-FR" dirty="0" smtClean="0"/>
              <a:t>1- Formation de la ligne primitive.</a:t>
            </a:r>
          </a:p>
          <a:p>
            <a:pPr>
              <a:buNone/>
            </a:pPr>
            <a:r>
              <a:rPr lang="fr-FR" dirty="0" smtClean="0"/>
              <a:t>2- Mise en place du 3</a:t>
            </a:r>
            <a:r>
              <a:rPr lang="fr-FR" baseline="30000" dirty="0" smtClean="0"/>
              <a:t>e</a:t>
            </a:r>
            <a:r>
              <a:rPr lang="fr-FR" dirty="0" smtClean="0"/>
              <a:t> feuillet: Le mésoderme.</a:t>
            </a:r>
          </a:p>
          <a:p>
            <a:pPr>
              <a:buNone/>
            </a:pPr>
            <a:r>
              <a:rPr lang="fr-FR" dirty="0" smtClean="0"/>
              <a:t>3- Formation de la chorde.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1-Formation de la ligne primitive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C’est un épaississement </a:t>
            </a:r>
            <a:r>
              <a:rPr lang="fr-FR" dirty="0" err="1" smtClean="0"/>
              <a:t>épiblastique</a:t>
            </a:r>
            <a:r>
              <a:rPr lang="fr-FR" dirty="0" smtClean="0"/>
              <a:t> axial qui apparait à </a:t>
            </a:r>
            <a:r>
              <a:rPr lang="fr-FR" dirty="0" smtClean="0"/>
              <a:t>l’extrémité </a:t>
            </a:r>
            <a:r>
              <a:rPr lang="fr-FR" dirty="0" smtClean="0"/>
              <a:t>du disque embryonnaire vers le quinzième jour (</a:t>
            </a:r>
            <a:r>
              <a:rPr lang="fr-FR" dirty="0" smtClean="0">
                <a:solidFill>
                  <a:srgbClr val="FF0000"/>
                </a:solidFill>
              </a:rPr>
              <a:t>J15</a:t>
            </a:r>
            <a:r>
              <a:rPr lang="fr-FR" dirty="0" smtClean="0"/>
              <a:t>)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du développement; elle présente:</a:t>
            </a:r>
          </a:p>
          <a:p>
            <a:pPr>
              <a:buNone/>
            </a:pPr>
            <a:r>
              <a:rPr lang="fr-FR" dirty="0" smtClean="0"/>
              <a:t>     - Un sillon primitif.</a:t>
            </a:r>
          </a:p>
          <a:p>
            <a:pPr>
              <a:buNone/>
            </a:pPr>
            <a:r>
              <a:rPr lang="fr-FR" dirty="0" smtClean="0"/>
              <a:t>     - Un nœud primitif (nœud de </a:t>
            </a:r>
            <a:r>
              <a:rPr lang="fr-FR" dirty="0" err="1" smtClean="0"/>
              <a:t>Hensen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etopsy.fr/reproduction/gestation/images/ligne-primitiv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 bwMode="auto">
          <a:xfrm>
            <a:off x="0" y="1485578"/>
            <a:ext cx="7751390" cy="5374010"/>
          </a:xfrm>
          <a:prstGeom prst="rect">
            <a:avLst/>
          </a:prstGeom>
          <a:noFill/>
        </p:spPr>
      </p:pic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6527255" y="1701602"/>
            <a:ext cx="5663158" cy="4692149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1800" dirty="0" smtClean="0"/>
              <a:t>                               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ligne primitive:</a:t>
            </a:r>
          </a:p>
          <a:p>
            <a:endParaRPr lang="fr-FR" dirty="0" smtClean="0"/>
          </a:p>
          <a:p>
            <a:r>
              <a:rPr lang="fr-FR" dirty="0" smtClean="0"/>
              <a:t>                                  </a:t>
            </a:r>
            <a:r>
              <a:rPr lang="fr-FR" sz="2800" dirty="0" smtClean="0"/>
              <a:t>Sillon primitif</a:t>
            </a:r>
            <a:endParaRPr lang="fr-FR" dirty="0" smtClean="0"/>
          </a:p>
          <a:p>
            <a:r>
              <a:rPr lang="fr-FR" sz="2400" dirty="0" smtClean="0"/>
              <a:t>                         </a:t>
            </a:r>
            <a:r>
              <a:rPr lang="fr-FR" sz="2800" dirty="0" smtClean="0"/>
              <a:t>nœud de </a:t>
            </a:r>
            <a:r>
              <a:rPr lang="fr-FR" sz="2800" dirty="0" err="1" smtClean="0"/>
              <a:t>Hensen</a:t>
            </a:r>
            <a:endParaRPr lang="fr-FR" sz="2400" dirty="0" smtClean="0"/>
          </a:p>
          <a:p>
            <a:r>
              <a:rPr lang="fr-FR" dirty="0" smtClean="0"/>
              <a:t>                                   </a:t>
            </a:r>
            <a:endParaRPr lang="fr-FR" sz="2400" dirty="0" smtClean="0"/>
          </a:p>
          <a:p>
            <a:r>
              <a:rPr lang="fr-FR" sz="2400" dirty="0" smtClean="0"/>
              <a:t>                                            </a:t>
            </a:r>
            <a:endParaRPr lang="fr-FR" dirty="0"/>
          </a:p>
        </p:txBody>
      </p:sp>
      <p:sp>
        <p:nvSpPr>
          <p:cNvPr id="7" name="Accolade ouvrante 6"/>
          <p:cNvSpPr/>
          <p:nvPr/>
        </p:nvSpPr>
        <p:spPr>
          <a:xfrm>
            <a:off x="7967414" y="2925738"/>
            <a:ext cx="504056" cy="1080120"/>
          </a:xfrm>
          <a:prstGeom prst="leftBrace">
            <a:avLst>
              <a:gd name="adj1" fmla="val 8333"/>
              <a:gd name="adj2" fmla="val 475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278782" y="0"/>
            <a:ext cx="7560840" cy="1143265"/>
          </a:xfrm>
          <a:prstGeom prst="rect">
            <a:avLst/>
          </a:prstGeom>
        </p:spPr>
        <p:txBody>
          <a:bodyPr vert="horz" lIns="0" tIns="54425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en place de la ligne primitive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607374" y="206164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Constantia" pitchFamily="18" charset="0"/>
              </a:rPr>
              <a:t>J15</a:t>
            </a:r>
            <a:endParaRPr lang="fr-FR" sz="28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mbryo\2016-02-24_2259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90" y="261442"/>
            <a:ext cx="11377264" cy="6601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istologie\3e semaine\Pic\2015-02-03_19313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06" y="1314972"/>
            <a:ext cx="10369152" cy="554461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9623599" y="3677756"/>
            <a:ext cx="2566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céphalique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rostral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0590" y="3573810"/>
            <a:ext cx="1414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(Caudal)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255446" y="126955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L’apparition de la ligne primitive définit les axes de l'embryon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3584</TotalTime>
  <Words>1057</Words>
  <Application>Microsoft Office PowerPoint</Application>
  <PresentationFormat>Personnalisé</PresentationFormat>
  <Paragraphs>204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Constantia</vt:lpstr>
      <vt:lpstr>Wingdings</vt:lpstr>
      <vt:lpstr>Wingdings 2</vt:lpstr>
      <vt:lpstr>Thème Office</vt:lpstr>
      <vt:lpstr>Débit</vt:lpstr>
      <vt:lpstr>1_Débit</vt:lpstr>
      <vt:lpstr>2_Débit</vt:lpstr>
      <vt:lpstr>Troisième semaine du développement embryonnaire</vt:lpstr>
      <vt:lpstr>Présentation PowerPoint</vt:lpstr>
      <vt:lpstr>I-Introduction</vt:lpstr>
      <vt:lpstr>Présentation PowerPoint</vt:lpstr>
      <vt:lpstr>II-La gastrulation</vt:lpstr>
      <vt:lpstr>1-Formation de la ligne primitive</vt:lpstr>
      <vt:lpstr>Présentation PowerPoint</vt:lpstr>
      <vt:lpstr>Présentation PowerPoint</vt:lpstr>
      <vt:lpstr>Présentation PowerPoint</vt:lpstr>
      <vt:lpstr>Présentation PowerPoint</vt:lpstr>
      <vt:lpstr>2- Mise en place du 3e feuillet(Le mésoderme)</vt:lpstr>
      <vt:lpstr>Présentation PowerPoint</vt:lpstr>
      <vt:lpstr>Présentation PowerPoint</vt:lpstr>
      <vt:lpstr>Présentation PowerPoint</vt:lpstr>
      <vt:lpstr>Les membranes didermiques</vt:lpstr>
      <vt:lpstr>3- Formation de la chorde</vt:lpstr>
      <vt:lpstr>K</vt:lpstr>
      <vt:lpstr>III-La neurulation</vt:lpstr>
      <vt:lpstr>IV-Évolution des annexes embryonnaires</vt:lpstr>
      <vt:lpstr>L’allantoide </vt:lpstr>
      <vt:lpstr>Présentation PowerPoint</vt:lpstr>
      <vt:lpstr>Présentation PowerPoint</vt:lpstr>
      <vt:lpstr>Présentation PowerPoint</vt:lpstr>
      <vt:lpstr>Présentation PowerPoint</vt:lpstr>
      <vt:lpstr>La quatrième semaine du développement embryonnaire</vt:lpstr>
      <vt:lpstr>Présentation PowerPoint</vt:lpstr>
      <vt:lpstr>I-Introduction</vt:lpstr>
      <vt:lpstr>II-Délimitation de l’embryon</vt:lpstr>
      <vt:lpstr>Présentation PowerPoint</vt:lpstr>
      <vt:lpstr>Présentation PowerPoint</vt:lpstr>
      <vt:lpstr>Présentation PowerPoint</vt:lpstr>
      <vt:lpstr>Délimitation de l’embryon</vt:lpstr>
      <vt:lpstr>III-La neurulation</vt:lpstr>
      <vt:lpstr>Présentation PowerPoint</vt:lpstr>
      <vt:lpstr>Présentation PowerPoint</vt:lpstr>
      <vt:lpstr>Présentation PowerPoint</vt:lpstr>
      <vt:lpstr>IV-Les dérivés des 03 feuillets</vt:lpstr>
      <vt:lpstr>Les dérivés des 03 feuillets</vt:lpstr>
      <vt:lpstr>Présentation PowerPoint</vt:lpstr>
      <vt:lpstr>Les dérivés des 03 feuillets</vt:lpstr>
      <vt:lpstr>Présentation PowerPoint</vt:lpstr>
      <vt:lpstr>Les dérivés des 03 feuillets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sihem</dc:creator>
  <cp:lastModifiedBy>chafik adjouri</cp:lastModifiedBy>
  <cp:revision>33</cp:revision>
  <dcterms:created xsi:type="dcterms:W3CDTF">2014-10-21T19:41:42Z</dcterms:created>
  <dcterms:modified xsi:type="dcterms:W3CDTF">2016-02-25T19:45:48Z</dcterms:modified>
</cp:coreProperties>
</file>