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256" r:id="rId2"/>
    <p:sldId id="348" r:id="rId3"/>
    <p:sldId id="306" r:id="rId4"/>
    <p:sldId id="308" r:id="rId5"/>
    <p:sldId id="347" r:id="rId6"/>
    <p:sldId id="310" r:id="rId7"/>
    <p:sldId id="312" r:id="rId8"/>
    <p:sldId id="314" r:id="rId9"/>
    <p:sldId id="320" r:id="rId10"/>
    <p:sldId id="322" r:id="rId11"/>
    <p:sldId id="324" r:id="rId12"/>
    <p:sldId id="326" r:id="rId13"/>
    <p:sldId id="328" r:id="rId14"/>
    <p:sldId id="330" r:id="rId15"/>
    <p:sldId id="265" r:id="rId16"/>
    <p:sldId id="294" r:id="rId17"/>
    <p:sldId id="349" r:id="rId18"/>
    <p:sldId id="350" r:id="rId19"/>
    <p:sldId id="266" r:id="rId20"/>
    <p:sldId id="264" r:id="rId21"/>
    <p:sldId id="268" r:id="rId22"/>
    <p:sldId id="295" r:id="rId23"/>
    <p:sldId id="274" r:id="rId24"/>
    <p:sldId id="297" r:id="rId25"/>
    <p:sldId id="299" r:id="rId26"/>
    <p:sldId id="276" r:id="rId27"/>
    <p:sldId id="278" r:id="rId28"/>
    <p:sldId id="351" r:id="rId29"/>
    <p:sldId id="304" r:id="rId30"/>
    <p:sldId id="340"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6" autoAdjust="0"/>
    <p:restoredTop sz="94660"/>
  </p:normalViewPr>
  <p:slideViewPr>
    <p:cSldViewPr>
      <p:cViewPr varScale="1">
        <p:scale>
          <a:sx n="66" d="100"/>
          <a:sy n="66"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477DC-0E3C-450F-8F68-146E8E3267C3}" type="datetimeFigureOut">
              <a:rPr lang="fr-FR" smtClean="0"/>
              <a:pPr/>
              <a:t>31/10/2015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88002-D96C-4CC5-8F9A-67B8A4F04488}" type="slidenum">
              <a:rPr lang="fr-FR" smtClean="0"/>
              <a:pPr/>
              <a:t>‹N°›</a:t>
            </a:fld>
            <a:endParaRPr lang="fr-FR"/>
          </a:p>
        </p:txBody>
      </p:sp>
    </p:spTree>
    <p:extLst>
      <p:ext uri="{BB962C8B-B14F-4D97-AF65-F5344CB8AC3E}">
        <p14:creationId xmlns:p14="http://schemas.microsoft.com/office/powerpoint/2010/main" val="250388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3FCCF-7733-4F23-AADA-76B12EE15A88}" type="slidenum">
              <a:rPr lang="fr-FR"/>
              <a:pPr/>
              <a:t>2</a:t>
            </a:fld>
            <a:endParaRPr lang="fr-F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48644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66300-A5D0-4168-B02E-F2DBD5719654}" type="slidenum">
              <a:rPr lang="fr-FR"/>
              <a:pPr/>
              <a:t>23</a:t>
            </a:fld>
            <a:endParaRPr lang="fr-F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27781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0EA2C-FF5C-4668-A159-9CACD3F8C357}" type="slidenum">
              <a:rPr lang="fr-FR"/>
              <a:pPr/>
              <a:t>26</a:t>
            </a:fld>
            <a:endParaRPr lang="fr-F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26426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ABD19-6336-4973-8627-30A87C73DF65}" type="slidenum">
              <a:rPr lang="fr-FR"/>
              <a:pPr/>
              <a:t>27</a:t>
            </a:fld>
            <a:endParaRPr lang="fr-F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59651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9BB9A42-5046-4D95-8195-6F8C05D620F9}" type="slidenum">
              <a:rPr lang="fr-CA" smtClean="0">
                <a:latin typeface="Times New Roman" charset="0"/>
              </a:rPr>
              <a:pPr/>
              <a:t>7</a:t>
            </a:fld>
            <a:endParaRPr lang="fr-CA" smtClean="0">
              <a:latin typeface="Times New Roman" charset="0"/>
            </a:endParaRPr>
          </a:p>
        </p:txBody>
      </p:sp>
      <p:sp>
        <p:nvSpPr>
          <p:cNvPr id="36867" name="Rectangle 3"/>
          <p:cNvSpPr>
            <a:spLocks noGrp="1" noRot="1" noChangeAspect="1" noChangeArrowheads="1" noTextEdit="1"/>
          </p:cNvSpPr>
          <p:nvPr>
            <p:ph type="sldImg"/>
          </p:nvPr>
        </p:nvSpPr>
        <p:spPr>
          <a:solidFill>
            <a:srgbClr val="FFFFFF"/>
          </a:solidFill>
          <a:ln/>
        </p:spPr>
      </p:sp>
      <p:sp>
        <p:nvSpPr>
          <p:cNvPr id="36868" name="Rectangle 2"/>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Times New Roman" charset="0"/>
            </a:endParaRPr>
          </a:p>
        </p:txBody>
      </p:sp>
    </p:spTree>
    <p:extLst>
      <p:ext uri="{BB962C8B-B14F-4D97-AF65-F5344CB8AC3E}">
        <p14:creationId xmlns:p14="http://schemas.microsoft.com/office/powerpoint/2010/main" val="111020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4D38832-8937-494C-AFE8-CB2CBDD17412}" type="slidenum">
              <a:rPr lang="fr-CA" smtClean="0">
                <a:latin typeface="Times New Roman" charset="0"/>
              </a:rPr>
              <a:pPr/>
              <a:t>8</a:t>
            </a:fld>
            <a:endParaRPr lang="fr-CA" smtClean="0">
              <a:latin typeface="Times New Roman" charset="0"/>
            </a:endParaRPr>
          </a:p>
        </p:txBody>
      </p:sp>
      <p:sp>
        <p:nvSpPr>
          <p:cNvPr id="37891" name="Rectangle 3"/>
          <p:cNvSpPr>
            <a:spLocks noGrp="1" noRot="1" noChangeAspect="1" noChangeArrowheads="1" noTextEdit="1"/>
          </p:cNvSpPr>
          <p:nvPr>
            <p:ph type="sldImg"/>
          </p:nvPr>
        </p:nvSpPr>
        <p:spPr>
          <a:solidFill>
            <a:srgbClr val="FFFFFF"/>
          </a:solidFill>
          <a:ln/>
        </p:spPr>
      </p:sp>
      <p:sp>
        <p:nvSpPr>
          <p:cNvPr id="37892" name="Rectangle 2"/>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Times New Roman" charset="0"/>
            </a:endParaRPr>
          </a:p>
        </p:txBody>
      </p:sp>
    </p:spTree>
    <p:extLst>
      <p:ext uri="{BB962C8B-B14F-4D97-AF65-F5344CB8AC3E}">
        <p14:creationId xmlns:p14="http://schemas.microsoft.com/office/powerpoint/2010/main" val="46333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1C9C7CA-964E-42AC-A826-4DF348AA5724}" type="slidenum">
              <a:rPr lang="fr-CA" smtClean="0">
                <a:latin typeface="Times New Roman" charset="0"/>
              </a:rPr>
              <a:pPr/>
              <a:t>9</a:t>
            </a:fld>
            <a:endParaRPr lang="fr-CA" smtClean="0">
              <a:latin typeface="Times New Roman"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Times New Roman" charset="0"/>
            </a:endParaRPr>
          </a:p>
        </p:txBody>
      </p:sp>
    </p:spTree>
    <p:extLst>
      <p:ext uri="{BB962C8B-B14F-4D97-AF65-F5344CB8AC3E}">
        <p14:creationId xmlns:p14="http://schemas.microsoft.com/office/powerpoint/2010/main" val="359260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8D29AC-CC2C-4AF4-920A-4C2CB679B84B}" type="slidenum">
              <a:rPr lang="fr-CA" smtClean="0">
                <a:latin typeface="Times New Roman" charset="0"/>
              </a:rPr>
              <a:pPr/>
              <a:t>10</a:t>
            </a:fld>
            <a:endParaRPr lang="fr-CA" smtClean="0">
              <a:latin typeface="Times New Roman"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Times New Roman" charset="0"/>
            </a:endParaRPr>
          </a:p>
        </p:txBody>
      </p:sp>
    </p:spTree>
    <p:extLst>
      <p:ext uri="{BB962C8B-B14F-4D97-AF65-F5344CB8AC3E}">
        <p14:creationId xmlns:p14="http://schemas.microsoft.com/office/powerpoint/2010/main" val="29454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41E8443-4F80-418C-A264-FCC4E875C851}" type="slidenum">
              <a:rPr lang="fr-CA" smtClean="0">
                <a:latin typeface="Times New Roman" charset="0"/>
              </a:rPr>
              <a:pPr/>
              <a:t>11</a:t>
            </a:fld>
            <a:endParaRPr lang="fr-CA" smtClean="0">
              <a:latin typeface="Times New Roman"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Times New Roman" charset="0"/>
            </a:endParaRPr>
          </a:p>
        </p:txBody>
      </p:sp>
    </p:spTree>
    <p:extLst>
      <p:ext uri="{BB962C8B-B14F-4D97-AF65-F5344CB8AC3E}">
        <p14:creationId xmlns:p14="http://schemas.microsoft.com/office/powerpoint/2010/main" val="55803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3FCCF-7733-4F23-AADA-76B12EE15A88}" type="slidenum">
              <a:rPr lang="fr-FR"/>
              <a:pPr/>
              <a:t>15</a:t>
            </a:fld>
            <a:endParaRPr lang="fr-F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54846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6F4F3-71C2-4A8D-AD0D-6165BF7CD134}" type="slidenum">
              <a:rPr lang="fr-FR"/>
              <a:pPr/>
              <a:t>20</a:t>
            </a:fld>
            <a:endParaRPr lang="fr-F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5043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390AA-55C1-4A59-9EDE-F580FA6B8AAB}" type="slidenum">
              <a:rPr lang="fr-FR"/>
              <a:pPr/>
              <a:t>21</a:t>
            </a:fld>
            <a:endParaRPr lang="fr-F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53026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8250E4F-4467-40F7-A34B-9ECC79F305A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85820C4-4740-4B23-890A-8A88483CEE62}"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Cliquez pour modifier le style du titre</a:t>
            </a:r>
            <a:endParaRPr lang="fr-CA"/>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BD84FF-06BC-4BB5-9B2A-884F642BCCA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250E4F-4467-40F7-A34B-9ECC79F305A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8" name="Espace réservé du numéro de diapositive 7"/>
          <p:cNvSpPr>
            <a:spLocks noGrp="1"/>
          </p:cNvSpPr>
          <p:nvPr>
            <p:ph type="sldNum" sz="quarter" idx="11"/>
          </p:nvPr>
        </p:nvSpPr>
        <p:spPr/>
        <p:txBody>
          <a:bodyPr/>
          <a:lstStyle/>
          <a:p>
            <a:fld id="{C8250E4F-4467-40F7-A34B-9ECC79F305A7}"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3FCD443-6A77-41AE-81F7-258D1A8ED8EE}" type="datetimeFigureOut">
              <a:rPr lang="fr-FR" smtClean="0"/>
              <a:pPr/>
              <a:t>31/10/2015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8250E4F-4467-40F7-A34B-9ECC79F305A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B3FCD443-6A77-41AE-81F7-258D1A8ED8EE}" type="datetimeFigureOut">
              <a:rPr lang="fr-FR" smtClean="0"/>
              <a:pPr/>
              <a:t>31/10/2015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8250E4F-4467-40F7-A34B-9ECC79F305A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3FCD443-6A77-41AE-81F7-258D1A8ED8EE}" type="datetimeFigureOut">
              <a:rPr lang="fr-FR" smtClean="0"/>
              <a:pPr/>
              <a:t>31/10/2015</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8250E4F-4467-40F7-A34B-9ECC79F305A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852936"/>
            <a:ext cx="7599320" cy="1073280"/>
          </a:xfrm>
        </p:spPr>
        <p:txBody>
          <a:bodyPr>
            <a:noAutofit/>
          </a:bodyPr>
          <a:lstStyle/>
          <a:p>
            <a:pPr algn="ctr"/>
            <a:r>
              <a:rPr lang="fr-FR" sz="7200" dirty="0" smtClean="0"/>
              <a:t>MEIOSE/MITOSE</a:t>
            </a:r>
            <a:endParaRPr lang="fr-FR"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3"/>
          <p:cNvSpPr>
            <a:spLocks noGrp="1" noChangeArrowheads="1"/>
          </p:cNvSpPr>
          <p:nvPr>
            <p:ph type="title"/>
          </p:nvPr>
        </p:nvSpPr>
        <p:spPr>
          <a:xfrm>
            <a:off x="304800" y="304800"/>
            <a:ext cx="7772400" cy="1143000"/>
          </a:xfrm>
          <a:noFill/>
        </p:spPr>
        <p:txBody>
          <a:bodyPr>
            <a:normAutofit fontScale="90000"/>
          </a:bodyPr>
          <a:lstStyle/>
          <a:p>
            <a:pPr algn="l" eaLnBrk="1" hangingPunct="1"/>
            <a:r>
              <a:rPr lang="fr-CA" smtClean="0">
                <a:solidFill>
                  <a:srgbClr val="FFFF00"/>
                </a:solidFill>
                <a:latin typeface="AmerType Md BT" pitchFamily="18"/>
              </a:rPr>
              <a:t>Anaphase</a:t>
            </a:r>
            <a:br>
              <a:rPr lang="fr-CA" smtClean="0">
                <a:solidFill>
                  <a:srgbClr val="FFFF00"/>
                </a:solidFill>
                <a:latin typeface="AmerType Md BT" pitchFamily="18"/>
              </a:rPr>
            </a:br>
            <a:endParaRPr lang="fr-CA" smtClean="0">
              <a:solidFill>
                <a:srgbClr val="FFFF00"/>
              </a:solidFill>
              <a:latin typeface="AmerType Md BT" pitchFamily="18"/>
            </a:endParaRPr>
          </a:p>
        </p:txBody>
      </p:sp>
      <p:sp>
        <p:nvSpPr>
          <p:cNvPr id="16386" name="Espace réservé du pied de page 4"/>
          <p:cNvSpPr>
            <a:spLocks noGrp="1"/>
          </p:cNvSpPr>
          <p:nvPr>
            <p:ph type="ftr" sz="quarter" idx="11"/>
          </p:nvPr>
        </p:nvSpPr>
        <p:spPr>
          <a:noFill/>
        </p:spPr>
        <p:txBody>
          <a:bodyPr/>
          <a:lstStyle/>
          <a:p>
            <a:r>
              <a:rPr lang="fr-CA" smtClean="0">
                <a:latin typeface="Comic Sans MS" charset="0"/>
              </a:rPr>
              <a:t>R Lacroix,  biologie v.a03</a:t>
            </a:r>
          </a:p>
        </p:txBody>
      </p:sp>
      <p:pic>
        <p:nvPicPr>
          <p:cNvPr id="16387" name="Picture 10" descr="master03d_background"/>
          <p:cNvPicPr>
            <a:picLocks noChangeAspect="1" noChangeArrowheads="1"/>
          </p:cNvPicPr>
          <p:nvPr/>
        </p:nvPicPr>
        <p:blipFill>
          <a:blip r:embed="rId3"/>
          <a:srcRect/>
          <a:stretch>
            <a:fillRect/>
          </a:stretch>
        </p:blipFill>
        <p:spPr bwMode="auto">
          <a:xfrm>
            <a:off x="0" y="146050"/>
            <a:ext cx="8839200" cy="6254750"/>
          </a:xfrm>
          <a:prstGeom prst="rect">
            <a:avLst/>
          </a:prstGeom>
          <a:noFill/>
          <a:ln w="9525">
            <a:noFill/>
            <a:miter lim="800000"/>
            <a:headEnd/>
            <a:tailEnd/>
          </a:ln>
        </p:spPr>
      </p:pic>
      <p:sp>
        <p:nvSpPr>
          <p:cNvPr id="16388" name="Text Box 2"/>
          <p:cNvSpPr txBox="1">
            <a:spLocks noChangeArrowheads="1"/>
          </p:cNvSpPr>
          <p:nvPr/>
        </p:nvSpPr>
        <p:spPr bwMode="auto">
          <a:xfrm>
            <a:off x="457200" y="1524000"/>
            <a:ext cx="2057400" cy="1614488"/>
          </a:xfrm>
          <a:prstGeom prst="rect">
            <a:avLst/>
          </a:prstGeom>
          <a:noFill/>
          <a:ln w="9525">
            <a:noFill/>
            <a:miter lim="800000"/>
            <a:headEnd/>
            <a:tailEnd/>
          </a:ln>
        </p:spPr>
        <p:txBody>
          <a:bodyPr>
            <a:spAutoFit/>
          </a:bodyPr>
          <a:lstStyle/>
          <a:p>
            <a:pPr eaLnBrk="0" hangingPunct="0">
              <a:lnSpc>
                <a:spcPct val="60000"/>
              </a:lnSpc>
              <a:spcBef>
                <a:spcPct val="50000"/>
              </a:spcBef>
              <a:buClr>
                <a:srgbClr val="FF9900"/>
              </a:buClr>
              <a:buFontTx/>
              <a:buChar char="•"/>
            </a:pPr>
            <a:r>
              <a:rPr lang="fr-CA" sz="2000">
                <a:solidFill>
                  <a:schemeClr val="hlink"/>
                </a:solidFill>
                <a:latin typeface="Arial" charset="0"/>
              </a:rPr>
              <a:t>  Interphase</a:t>
            </a:r>
            <a:endParaRPr lang="fr-CA" sz="2000">
              <a:solidFill>
                <a:srgbClr val="FFFF00"/>
              </a:solidFill>
              <a:latin typeface="Arial" charset="0"/>
            </a:endParaRPr>
          </a:p>
          <a:p>
            <a:pPr eaLnBrk="0" hangingPunct="0">
              <a:lnSpc>
                <a:spcPct val="60000"/>
              </a:lnSpc>
              <a:spcBef>
                <a:spcPct val="50000"/>
              </a:spcBef>
              <a:buClr>
                <a:srgbClr val="FF9900"/>
              </a:buClr>
              <a:buFontTx/>
              <a:buChar char="•"/>
            </a:pPr>
            <a:r>
              <a:rPr lang="fr-CA" sz="2000">
                <a:solidFill>
                  <a:srgbClr val="FFFF00"/>
                </a:solidFill>
                <a:latin typeface="Arial" charset="0"/>
              </a:rPr>
              <a:t>  </a:t>
            </a:r>
            <a:r>
              <a:rPr lang="fr-CA" sz="2000">
                <a:solidFill>
                  <a:schemeClr val="hlink"/>
                </a:solidFill>
                <a:latin typeface="Arial" charset="0"/>
              </a:rPr>
              <a:t>Prophase</a:t>
            </a:r>
          </a:p>
          <a:p>
            <a:pPr eaLnBrk="0" hangingPunct="0">
              <a:lnSpc>
                <a:spcPct val="60000"/>
              </a:lnSpc>
              <a:spcBef>
                <a:spcPct val="50000"/>
              </a:spcBef>
              <a:buClr>
                <a:srgbClr val="FF9900"/>
              </a:buClr>
              <a:buFontTx/>
              <a:buChar char="•"/>
            </a:pPr>
            <a:r>
              <a:rPr lang="fr-CA" sz="2000">
                <a:solidFill>
                  <a:schemeClr val="hlink"/>
                </a:solidFill>
                <a:latin typeface="Arial" charset="0"/>
              </a:rPr>
              <a:t>  Métaphase</a:t>
            </a:r>
          </a:p>
          <a:p>
            <a:pPr eaLnBrk="0" hangingPunct="0">
              <a:lnSpc>
                <a:spcPct val="60000"/>
              </a:lnSpc>
              <a:spcBef>
                <a:spcPct val="50000"/>
              </a:spcBef>
              <a:buClr>
                <a:srgbClr val="FF9900"/>
              </a:buClr>
              <a:buFontTx/>
              <a:buChar char="•"/>
            </a:pPr>
            <a:r>
              <a:rPr lang="fr-CA" sz="2000">
                <a:solidFill>
                  <a:schemeClr val="hlink"/>
                </a:solidFill>
                <a:latin typeface="Arial" charset="0"/>
              </a:rPr>
              <a:t>  </a:t>
            </a:r>
            <a:r>
              <a:rPr lang="fr-CA" sz="2000">
                <a:solidFill>
                  <a:srgbClr val="FFFF00"/>
                </a:solidFill>
                <a:latin typeface="Arial" charset="0"/>
              </a:rPr>
              <a:t>Anaphase</a:t>
            </a:r>
            <a:endParaRPr lang="fr-CA" sz="2000">
              <a:solidFill>
                <a:schemeClr val="hlink"/>
              </a:solidFill>
              <a:latin typeface="Arial" charset="0"/>
            </a:endParaRPr>
          </a:p>
          <a:p>
            <a:pPr eaLnBrk="0" hangingPunct="0">
              <a:lnSpc>
                <a:spcPct val="60000"/>
              </a:lnSpc>
              <a:spcBef>
                <a:spcPct val="50000"/>
              </a:spcBef>
              <a:buClr>
                <a:srgbClr val="FF9900"/>
              </a:buClr>
              <a:buFontTx/>
              <a:buChar char="•"/>
            </a:pPr>
            <a:r>
              <a:rPr lang="fr-CA" sz="2000">
                <a:solidFill>
                  <a:schemeClr val="hlink"/>
                </a:solidFill>
                <a:latin typeface="Arial" charset="0"/>
              </a:rPr>
              <a:t>  Télophase</a:t>
            </a:r>
            <a:endParaRPr lang="fr-CA" sz="2000">
              <a:solidFill>
                <a:srgbClr val="FFFF00"/>
              </a:solidFill>
              <a:latin typeface="Arial" charset="0"/>
            </a:endParaRPr>
          </a:p>
        </p:txBody>
      </p:sp>
      <p:sp>
        <p:nvSpPr>
          <p:cNvPr id="16389" name="Line 3"/>
          <p:cNvSpPr>
            <a:spLocks noChangeShapeType="1"/>
          </p:cNvSpPr>
          <p:nvPr/>
        </p:nvSpPr>
        <p:spPr bwMode="auto">
          <a:xfrm>
            <a:off x="2133600" y="2667000"/>
            <a:ext cx="838200" cy="0"/>
          </a:xfrm>
          <a:prstGeom prst="line">
            <a:avLst/>
          </a:prstGeom>
          <a:noFill/>
          <a:ln w="9525">
            <a:solidFill>
              <a:srgbClr val="FFFF00"/>
            </a:solidFill>
            <a:round/>
            <a:headEnd/>
            <a:tailEnd/>
          </a:ln>
        </p:spPr>
        <p:txBody>
          <a:bodyPr wrap="none" anchor="ctr"/>
          <a:lstStyle/>
          <a:p>
            <a:endParaRPr lang="fr-FR"/>
          </a:p>
        </p:txBody>
      </p:sp>
      <p:sp>
        <p:nvSpPr>
          <p:cNvPr id="16390" name="Line 4"/>
          <p:cNvSpPr>
            <a:spLocks noChangeShapeType="1"/>
          </p:cNvSpPr>
          <p:nvPr/>
        </p:nvSpPr>
        <p:spPr bwMode="auto">
          <a:xfrm>
            <a:off x="2971800" y="1524000"/>
            <a:ext cx="0" cy="2286000"/>
          </a:xfrm>
          <a:prstGeom prst="line">
            <a:avLst/>
          </a:prstGeom>
          <a:noFill/>
          <a:ln w="9525">
            <a:solidFill>
              <a:srgbClr val="FFFF00"/>
            </a:solidFill>
            <a:round/>
            <a:headEnd/>
            <a:tailEnd/>
          </a:ln>
        </p:spPr>
        <p:txBody>
          <a:bodyPr wrap="none" anchor="ctr"/>
          <a:lstStyle/>
          <a:p>
            <a:endParaRPr lang="fr-FR"/>
          </a:p>
        </p:txBody>
      </p:sp>
      <p:sp>
        <p:nvSpPr>
          <p:cNvPr id="16391" name="Text Box 5"/>
          <p:cNvSpPr txBox="1">
            <a:spLocks noChangeArrowheads="1"/>
          </p:cNvSpPr>
          <p:nvPr/>
        </p:nvSpPr>
        <p:spPr bwMode="auto">
          <a:xfrm>
            <a:off x="3124200" y="1447800"/>
            <a:ext cx="5562600" cy="2898775"/>
          </a:xfrm>
          <a:prstGeom prst="rect">
            <a:avLst/>
          </a:prstGeom>
          <a:noFill/>
          <a:ln w="9525">
            <a:noFill/>
            <a:miter lim="800000"/>
            <a:headEnd/>
            <a:tailEnd/>
          </a:ln>
        </p:spPr>
        <p:txBody>
          <a:bodyPr>
            <a:spAutoFit/>
          </a:bodyPr>
          <a:lstStyle/>
          <a:p>
            <a:pPr marL="190500" indent="-190500" eaLnBrk="0" hangingPunct="0">
              <a:spcBef>
                <a:spcPct val="50000"/>
              </a:spcBef>
              <a:buFontTx/>
              <a:buChar char="•"/>
            </a:pPr>
            <a:r>
              <a:rPr lang="fr-CA" sz="2800" dirty="0">
                <a:solidFill>
                  <a:srgbClr val="FFFF00"/>
                </a:solidFill>
                <a:latin typeface="Arial" charset="0"/>
              </a:rPr>
              <a:t>Les chromatides sœurs </a:t>
            </a:r>
            <a:r>
              <a:rPr lang="fr-CA" sz="2800" dirty="0" smtClean="0">
                <a:solidFill>
                  <a:srgbClr val="FFFF00"/>
                </a:solidFill>
                <a:latin typeface="Arial" charset="0"/>
              </a:rPr>
              <a:t> </a:t>
            </a:r>
            <a:r>
              <a:rPr lang="fr-CA" sz="2800" dirty="0">
                <a:solidFill>
                  <a:srgbClr val="FFFF00"/>
                </a:solidFill>
                <a:latin typeface="Arial" charset="0"/>
              </a:rPr>
              <a:t>se séparent.</a:t>
            </a:r>
          </a:p>
          <a:p>
            <a:pPr marL="190500" indent="-190500" eaLnBrk="0" hangingPunct="0">
              <a:spcBef>
                <a:spcPct val="50000"/>
              </a:spcBef>
              <a:buFontTx/>
              <a:buChar char="•"/>
            </a:pPr>
            <a:r>
              <a:rPr lang="fr-CA" sz="2800" dirty="0">
                <a:solidFill>
                  <a:srgbClr val="FFFF00"/>
                </a:solidFill>
                <a:latin typeface="Arial" charset="0"/>
              </a:rPr>
              <a:t>Les </a:t>
            </a:r>
            <a:r>
              <a:rPr lang="fr-CA" sz="2800" dirty="0" smtClean="0">
                <a:solidFill>
                  <a:srgbClr val="FFFF00"/>
                </a:solidFill>
                <a:latin typeface="Arial" charset="0"/>
              </a:rPr>
              <a:t>chromatides </a:t>
            </a:r>
            <a:r>
              <a:rPr lang="fr-CA" sz="2800" dirty="0">
                <a:solidFill>
                  <a:srgbClr val="FFFF00"/>
                </a:solidFill>
                <a:latin typeface="Arial" charset="0"/>
              </a:rPr>
              <a:t>sont tirées par les fibres du fuseau et migrent aux extrémités de la cellule.</a:t>
            </a:r>
          </a:p>
          <a:p>
            <a:pPr marL="190500" indent="-190500" eaLnBrk="0" hangingPunct="0">
              <a:spcBef>
                <a:spcPct val="50000"/>
              </a:spcBef>
              <a:buFontTx/>
              <a:buChar char="•"/>
            </a:pPr>
            <a:endParaRPr lang="fr-CA" sz="2000" dirty="0">
              <a:solidFill>
                <a:srgbClr val="FFFF00"/>
              </a:solidFill>
              <a:latin typeface="Arial" charset="0"/>
            </a:endParaRPr>
          </a:p>
        </p:txBody>
      </p:sp>
      <p:sp>
        <p:nvSpPr>
          <p:cNvPr id="61446" name="Text Box 6"/>
          <p:cNvSpPr txBox="1">
            <a:spLocks noChangeArrowheads="1"/>
          </p:cNvSpPr>
          <p:nvPr/>
        </p:nvSpPr>
        <p:spPr bwMode="auto">
          <a:xfrm>
            <a:off x="228600" y="609600"/>
            <a:ext cx="7696200" cy="4270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lnSpc>
                <a:spcPct val="50000"/>
              </a:lnSpc>
              <a:spcBef>
                <a:spcPct val="50000"/>
              </a:spcBef>
              <a:defRPr/>
            </a:pPr>
            <a:endParaRPr lang="fr-FR" sz="4400">
              <a:solidFill>
                <a:srgbClr val="FFFF00"/>
              </a:solidFill>
              <a:latin typeface="AmerType Md BT" pitchFamily="18"/>
            </a:endParaRPr>
          </a:p>
        </p:txBody>
      </p:sp>
      <p:sp>
        <p:nvSpPr>
          <p:cNvPr id="16393" name="Line 7"/>
          <p:cNvSpPr>
            <a:spLocks noChangeShapeType="1"/>
          </p:cNvSpPr>
          <p:nvPr/>
        </p:nvSpPr>
        <p:spPr bwMode="auto">
          <a:xfrm>
            <a:off x="304800" y="1143000"/>
            <a:ext cx="8001000" cy="0"/>
          </a:xfrm>
          <a:prstGeom prst="line">
            <a:avLst/>
          </a:prstGeom>
          <a:noFill/>
          <a:ln w="57150">
            <a:solidFill>
              <a:srgbClr val="FF9900"/>
            </a:solidFill>
            <a:round/>
            <a:headEnd/>
            <a:tailEnd/>
          </a:ln>
        </p:spPr>
        <p:txBody>
          <a:bodyPr wrap="none" anchor="ctr"/>
          <a:lstStyle/>
          <a:p>
            <a:endParaRPr lang="fr-FR"/>
          </a:p>
        </p:txBody>
      </p:sp>
      <p:pic>
        <p:nvPicPr>
          <p:cNvPr id="16394" name="Picture 8" descr="anacorel2"/>
          <p:cNvPicPr>
            <a:picLocks noChangeAspect="1" noChangeArrowheads="1"/>
          </p:cNvPicPr>
          <p:nvPr/>
        </p:nvPicPr>
        <p:blipFill>
          <a:blip r:embed="rId4"/>
          <a:srcRect/>
          <a:stretch>
            <a:fillRect/>
          </a:stretch>
        </p:blipFill>
        <p:spPr bwMode="auto">
          <a:xfrm>
            <a:off x="533400" y="3854450"/>
            <a:ext cx="2228850" cy="2241550"/>
          </a:xfrm>
          <a:prstGeom prst="rect">
            <a:avLst/>
          </a:prstGeom>
          <a:noFill/>
          <a:ln w="9525">
            <a:noFill/>
            <a:miter lim="800000"/>
            <a:headEnd/>
            <a:tailEnd/>
          </a:ln>
        </p:spPr>
      </p:pic>
      <p:pic>
        <p:nvPicPr>
          <p:cNvPr id="16395" name="Picture 9" descr="ana"/>
          <p:cNvPicPr>
            <a:picLocks noChangeAspect="1" noChangeArrowheads="1"/>
          </p:cNvPicPr>
          <p:nvPr/>
        </p:nvPicPr>
        <p:blipFill>
          <a:blip r:embed="rId5"/>
          <a:srcRect b="11810"/>
          <a:stretch>
            <a:fillRect/>
          </a:stretch>
        </p:blipFill>
        <p:spPr bwMode="auto">
          <a:xfrm>
            <a:off x="4648200" y="4038600"/>
            <a:ext cx="2362200" cy="23272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Rectangle 13"/>
          <p:cNvSpPr>
            <a:spLocks noGrp="1" noChangeArrowheads="1"/>
          </p:cNvSpPr>
          <p:nvPr>
            <p:ph type="title"/>
          </p:nvPr>
        </p:nvSpPr>
        <p:spPr>
          <a:xfrm>
            <a:off x="304800" y="457200"/>
            <a:ext cx="3581400" cy="1143000"/>
          </a:xfrm>
          <a:noFill/>
        </p:spPr>
        <p:txBody>
          <a:bodyPr>
            <a:normAutofit fontScale="90000"/>
          </a:bodyPr>
          <a:lstStyle/>
          <a:p>
            <a:pPr algn="l" eaLnBrk="1" hangingPunct="1"/>
            <a:r>
              <a:rPr lang="fr-CA" smtClean="0">
                <a:solidFill>
                  <a:srgbClr val="FFFF00"/>
                </a:solidFill>
                <a:latin typeface="AmerType Md BT" pitchFamily="18"/>
              </a:rPr>
              <a:t>Télophase</a:t>
            </a:r>
            <a:br>
              <a:rPr lang="fr-CA" smtClean="0">
                <a:solidFill>
                  <a:srgbClr val="FFFF00"/>
                </a:solidFill>
                <a:latin typeface="AmerType Md BT" pitchFamily="18"/>
              </a:rPr>
            </a:br>
            <a:endParaRPr lang="fr-CA" smtClean="0">
              <a:solidFill>
                <a:srgbClr val="FFFF00"/>
              </a:solidFill>
              <a:latin typeface="AmerType Md BT" pitchFamily="18"/>
            </a:endParaRPr>
          </a:p>
        </p:txBody>
      </p:sp>
      <p:pic>
        <p:nvPicPr>
          <p:cNvPr id="18435" name="Picture 10" descr="master03d_background"/>
          <p:cNvPicPr>
            <a:picLocks noChangeAspect="1" noChangeArrowheads="1"/>
          </p:cNvPicPr>
          <p:nvPr/>
        </p:nvPicPr>
        <p:blipFill>
          <a:blip r:embed="rId3"/>
          <a:srcRect/>
          <a:stretch>
            <a:fillRect/>
          </a:stretch>
        </p:blipFill>
        <p:spPr bwMode="auto">
          <a:xfrm>
            <a:off x="0" y="146050"/>
            <a:ext cx="8839200" cy="6254750"/>
          </a:xfrm>
          <a:prstGeom prst="rect">
            <a:avLst/>
          </a:prstGeom>
          <a:noFill/>
          <a:ln w="9525">
            <a:noFill/>
            <a:miter lim="800000"/>
            <a:headEnd/>
            <a:tailEnd/>
          </a:ln>
        </p:spPr>
      </p:pic>
      <p:sp>
        <p:nvSpPr>
          <p:cNvPr id="18436" name="Text Box 2"/>
          <p:cNvSpPr txBox="1">
            <a:spLocks noChangeArrowheads="1"/>
          </p:cNvSpPr>
          <p:nvPr/>
        </p:nvSpPr>
        <p:spPr bwMode="auto">
          <a:xfrm>
            <a:off x="457200" y="1524000"/>
            <a:ext cx="2057400" cy="1614488"/>
          </a:xfrm>
          <a:prstGeom prst="rect">
            <a:avLst/>
          </a:prstGeom>
          <a:noFill/>
          <a:ln w="9525">
            <a:noFill/>
            <a:miter lim="800000"/>
            <a:headEnd/>
            <a:tailEnd/>
          </a:ln>
        </p:spPr>
        <p:txBody>
          <a:bodyPr>
            <a:spAutoFit/>
          </a:bodyPr>
          <a:lstStyle/>
          <a:p>
            <a:pPr eaLnBrk="0" hangingPunct="0">
              <a:lnSpc>
                <a:spcPct val="60000"/>
              </a:lnSpc>
              <a:spcBef>
                <a:spcPct val="50000"/>
              </a:spcBef>
              <a:buClr>
                <a:srgbClr val="FF9900"/>
              </a:buClr>
              <a:buFontTx/>
              <a:buChar char="•"/>
            </a:pPr>
            <a:r>
              <a:rPr lang="fr-CA" sz="2000">
                <a:solidFill>
                  <a:schemeClr val="hlink"/>
                </a:solidFill>
                <a:latin typeface="Arial" charset="0"/>
              </a:rPr>
              <a:t>  Interphase</a:t>
            </a:r>
            <a:endParaRPr lang="fr-CA" sz="2000">
              <a:solidFill>
                <a:srgbClr val="FFFF00"/>
              </a:solidFill>
              <a:latin typeface="Arial" charset="0"/>
            </a:endParaRPr>
          </a:p>
          <a:p>
            <a:pPr eaLnBrk="0" hangingPunct="0">
              <a:lnSpc>
                <a:spcPct val="60000"/>
              </a:lnSpc>
              <a:spcBef>
                <a:spcPct val="50000"/>
              </a:spcBef>
              <a:buClr>
                <a:srgbClr val="FF9900"/>
              </a:buClr>
              <a:buFontTx/>
              <a:buChar char="•"/>
            </a:pPr>
            <a:r>
              <a:rPr lang="fr-CA" sz="2000">
                <a:solidFill>
                  <a:srgbClr val="FFFF00"/>
                </a:solidFill>
                <a:latin typeface="Arial" charset="0"/>
              </a:rPr>
              <a:t>  </a:t>
            </a:r>
            <a:r>
              <a:rPr lang="fr-CA" sz="2000">
                <a:solidFill>
                  <a:schemeClr val="hlink"/>
                </a:solidFill>
                <a:latin typeface="Arial" charset="0"/>
              </a:rPr>
              <a:t>Prophase</a:t>
            </a:r>
          </a:p>
          <a:p>
            <a:pPr eaLnBrk="0" hangingPunct="0">
              <a:lnSpc>
                <a:spcPct val="60000"/>
              </a:lnSpc>
              <a:spcBef>
                <a:spcPct val="50000"/>
              </a:spcBef>
              <a:buClr>
                <a:srgbClr val="FF9900"/>
              </a:buClr>
              <a:buFontTx/>
              <a:buChar char="•"/>
            </a:pPr>
            <a:r>
              <a:rPr lang="fr-CA" sz="2000">
                <a:solidFill>
                  <a:schemeClr val="hlink"/>
                </a:solidFill>
                <a:latin typeface="Arial" charset="0"/>
              </a:rPr>
              <a:t>  Métaphase</a:t>
            </a:r>
          </a:p>
          <a:p>
            <a:pPr eaLnBrk="0" hangingPunct="0">
              <a:lnSpc>
                <a:spcPct val="60000"/>
              </a:lnSpc>
              <a:spcBef>
                <a:spcPct val="50000"/>
              </a:spcBef>
              <a:buClr>
                <a:srgbClr val="FF9900"/>
              </a:buClr>
              <a:buFontTx/>
              <a:buChar char="•"/>
            </a:pPr>
            <a:r>
              <a:rPr lang="fr-CA" sz="2000">
                <a:solidFill>
                  <a:schemeClr val="hlink"/>
                </a:solidFill>
                <a:latin typeface="Arial" charset="0"/>
              </a:rPr>
              <a:t>  Anaphase</a:t>
            </a:r>
          </a:p>
          <a:p>
            <a:pPr eaLnBrk="0" hangingPunct="0">
              <a:lnSpc>
                <a:spcPct val="60000"/>
              </a:lnSpc>
              <a:spcBef>
                <a:spcPct val="50000"/>
              </a:spcBef>
              <a:buClr>
                <a:srgbClr val="FF9900"/>
              </a:buClr>
              <a:buFontTx/>
              <a:buChar char="•"/>
            </a:pPr>
            <a:r>
              <a:rPr lang="fr-CA" sz="2000">
                <a:solidFill>
                  <a:schemeClr val="hlink"/>
                </a:solidFill>
                <a:latin typeface="Arial" charset="0"/>
              </a:rPr>
              <a:t>  </a:t>
            </a:r>
            <a:r>
              <a:rPr lang="fr-CA" sz="2000">
                <a:solidFill>
                  <a:srgbClr val="FFFF00"/>
                </a:solidFill>
                <a:latin typeface="Arial" charset="0"/>
              </a:rPr>
              <a:t>Télophase</a:t>
            </a:r>
          </a:p>
        </p:txBody>
      </p:sp>
      <p:sp>
        <p:nvSpPr>
          <p:cNvPr id="18437" name="Line 3"/>
          <p:cNvSpPr>
            <a:spLocks noChangeShapeType="1"/>
          </p:cNvSpPr>
          <p:nvPr/>
        </p:nvSpPr>
        <p:spPr bwMode="auto">
          <a:xfrm>
            <a:off x="2133600" y="2971800"/>
            <a:ext cx="838200" cy="0"/>
          </a:xfrm>
          <a:prstGeom prst="line">
            <a:avLst/>
          </a:prstGeom>
          <a:noFill/>
          <a:ln w="9525">
            <a:solidFill>
              <a:srgbClr val="FFFF00"/>
            </a:solidFill>
            <a:round/>
            <a:headEnd/>
            <a:tailEnd/>
          </a:ln>
        </p:spPr>
        <p:txBody>
          <a:bodyPr wrap="none" anchor="ctr"/>
          <a:lstStyle/>
          <a:p>
            <a:endParaRPr lang="fr-FR"/>
          </a:p>
        </p:txBody>
      </p:sp>
      <p:sp>
        <p:nvSpPr>
          <p:cNvPr id="18438" name="Line 4"/>
          <p:cNvSpPr>
            <a:spLocks noChangeShapeType="1"/>
          </p:cNvSpPr>
          <p:nvPr/>
        </p:nvSpPr>
        <p:spPr bwMode="auto">
          <a:xfrm>
            <a:off x="2971800" y="1524000"/>
            <a:ext cx="0" cy="4648200"/>
          </a:xfrm>
          <a:prstGeom prst="line">
            <a:avLst/>
          </a:prstGeom>
          <a:noFill/>
          <a:ln w="9525">
            <a:solidFill>
              <a:srgbClr val="FFFF00"/>
            </a:solidFill>
            <a:round/>
            <a:headEnd/>
            <a:tailEnd/>
          </a:ln>
        </p:spPr>
        <p:txBody>
          <a:bodyPr wrap="none" anchor="ctr"/>
          <a:lstStyle/>
          <a:p>
            <a:endParaRPr lang="fr-FR"/>
          </a:p>
        </p:txBody>
      </p:sp>
      <p:sp>
        <p:nvSpPr>
          <p:cNvPr id="65541" name="Text Box 5"/>
          <p:cNvSpPr txBox="1">
            <a:spLocks noChangeArrowheads="1"/>
          </p:cNvSpPr>
          <p:nvPr/>
        </p:nvSpPr>
        <p:spPr bwMode="auto">
          <a:xfrm>
            <a:off x="3151188" y="1619250"/>
            <a:ext cx="5562600" cy="3570208"/>
          </a:xfrm>
          <a:prstGeom prst="rect">
            <a:avLst/>
          </a:prstGeom>
          <a:noFill/>
          <a:ln w="9525">
            <a:noFill/>
            <a:miter lim="800000"/>
            <a:headEnd/>
            <a:tailEnd/>
          </a:ln>
        </p:spPr>
        <p:txBody>
          <a:bodyPr>
            <a:spAutoFit/>
          </a:bodyPr>
          <a:lstStyle/>
          <a:p>
            <a:pPr marL="190500" indent="-190500" eaLnBrk="0" hangingPunct="0">
              <a:spcBef>
                <a:spcPct val="50000"/>
              </a:spcBef>
              <a:buFontTx/>
              <a:buChar char="•"/>
            </a:pPr>
            <a:r>
              <a:rPr lang="fr-CA" dirty="0">
                <a:solidFill>
                  <a:srgbClr val="FFFF00"/>
                </a:solidFill>
                <a:latin typeface="Arial" charset="0"/>
              </a:rPr>
              <a:t>Les chromosomes se </a:t>
            </a:r>
            <a:br>
              <a:rPr lang="fr-CA" dirty="0">
                <a:solidFill>
                  <a:srgbClr val="FFFF00"/>
                </a:solidFill>
                <a:latin typeface="Arial" charset="0"/>
              </a:rPr>
            </a:br>
            <a:r>
              <a:rPr lang="fr-CA" dirty="0">
                <a:solidFill>
                  <a:srgbClr val="FFFF00"/>
                </a:solidFill>
                <a:latin typeface="Arial" charset="0"/>
              </a:rPr>
              <a:t>« déroulent » et forment à nouveau de la chromatine.</a:t>
            </a:r>
          </a:p>
          <a:p>
            <a:pPr marL="190500" indent="-190500" eaLnBrk="0" hangingPunct="0">
              <a:spcBef>
                <a:spcPct val="50000"/>
              </a:spcBef>
              <a:buFontTx/>
              <a:buChar char="•"/>
            </a:pPr>
            <a:r>
              <a:rPr lang="fr-CA" dirty="0">
                <a:solidFill>
                  <a:srgbClr val="FFFF00"/>
                </a:solidFill>
                <a:latin typeface="Arial" charset="0"/>
              </a:rPr>
              <a:t>La membrane du noyau et le nucléole se reforment.</a:t>
            </a:r>
          </a:p>
          <a:p>
            <a:pPr marL="190500" indent="-190500" eaLnBrk="0" hangingPunct="0">
              <a:spcBef>
                <a:spcPct val="50000"/>
              </a:spcBef>
              <a:buFontTx/>
              <a:buChar char="•"/>
            </a:pPr>
            <a:r>
              <a:rPr lang="fr-CA" dirty="0" err="1">
                <a:solidFill>
                  <a:srgbClr val="FFFF00"/>
                </a:solidFill>
                <a:latin typeface="Arial" charset="0"/>
              </a:rPr>
              <a:t>Cytocinèse</a:t>
            </a:r>
            <a:r>
              <a:rPr lang="fr-CA" dirty="0">
                <a:solidFill>
                  <a:srgbClr val="FFFF00"/>
                </a:solidFill>
                <a:latin typeface="Arial" charset="0"/>
              </a:rPr>
              <a:t>:</a:t>
            </a:r>
          </a:p>
          <a:p>
            <a:pPr marL="571500" lvl="1" indent="-95250" eaLnBrk="0" hangingPunct="0">
              <a:spcBef>
                <a:spcPct val="50000"/>
              </a:spcBef>
              <a:buFontTx/>
              <a:buChar char="•"/>
            </a:pPr>
            <a:r>
              <a:rPr lang="fr-CA" sz="2000" dirty="0">
                <a:solidFill>
                  <a:srgbClr val="FFFF00"/>
                </a:solidFill>
                <a:latin typeface="Arial" charset="0"/>
              </a:rPr>
              <a:t>La membrane cellulaire se contracte à l ’équateur de la cellule pour diviser la cellule en </a:t>
            </a:r>
            <a:r>
              <a:rPr lang="fr-CA" sz="2000" dirty="0" smtClean="0">
                <a:solidFill>
                  <a:srgbClr val="FFFF00"/>
                </a:solidFill>
                <a:latin typeface="Arial" charset="0"/>
              </a:rPr>
              <a:t>deux.</a:t>
            </a:r>
            <a:endParaRPr lang="fr-CA" sz="2000" dirty="0">
              <a:solidFill>
                <a:srgbClr val="FFFF00"/>
              </a:solidFill>
              <a:latin typeface="Arial" charset="0"/>
            </a:endParaRPr>
          </a:p>
          <a:p>
            <a:pPr marL="190500" indent="-190500" eaLnBrk="0" hangingPunct="0">
              <a:spcBef>
                <a:spcPct val="50000"/>
              </a:spcBef>
              <a:buFontTx/>
              <a:buChar char="•"/>
            </a:pPr>
            <a:endParaRPr lang="fr-CA" sz="2000" dirty="0">
              <a:solidFill>
                <a:srgbClr val="FFFF00"/>
              </a:solidFill>
              <a:latin typeface="Arial" charset="0"/>
            </a:endParaRPr>
          </a:p>
        </p:txBody>
      </p:sp>
      <p:sp>
        <p:nvSpPr>
          <p:cNvPr id="18440" name="Line 7"/>
          <p:cNvSpPr>
            <a:spLocks noChangeShapeType="1"/>
          </p:cNvSpPr>
          <p:nvPr/>
        </p:nvSpPr>
        <p:spPr bwMode="auto">
          <a:xfrm>
            <a:off x="304800" y="1143000"/>
            <a:ext cx="8001000" cy="0"/>
          </a:xfrm>
          <a:prstGeom prst="line">
            <a:avLst/>
          </a:prstGeom>
          <a:noFill/>
          <a:ln w="57150">
            <a:solidFill>
              <a:srgbClr val="FF9900"/>
            </a:solidFill>
            <a:round/>
            <a:headEnd/>
            <a:tailEnd/>
          </a:ln>
        </p:spPr>
        <p:txBody>
          <a:bodyPr wrap="none" anchor="ctr"/>
          <a:lstStyle/>
          <a:p>
            <a:endParaRPr lang="fr-FR"/>
          </a:p>
        </p:txBody>
      </p:sp>
      <p:pic>
        <p:nvPicPr>
          <p:cNvPr id="18441" name="Picture 8" descr="telo2"/>
          <p:cNvPicPr>
            <a:picLocks noChangeAspect="1" noChangeArrowheads="1"/>
          </p:cNvPicPr>
          <p:nvPr/>
        </p:nvPicPr>
        <p:blipFill>
          <a:blip r:embed="rId4"/>
          <a:srcRect/>
          <a:stretch>
            <a:fillRect/>
          </a:stretch>
        </p:blipFill>
        <p:spPr bwMode="auto">
          <a:xfrm>
            <a:off x="6705600" y="304800"/>
            <a:ext cx="1981200" cy="1574800"/>
          </a:xfrm>
          <a:prstGeom prst="rect">
            <a:avLst/>
          </a:prstGeom>
          <a:noFill/>
          <a:ln w="9525">
            <a:noFill/>
            <a:miter lim="800000"/>
            <a:headEnd/>
            <a:tailEnd/>
          </a:ln>
        </p:spPr>
      </p:pic>
      <p:pic>
        <p:nvPicPr>
          <p:cNvPr id="18442" name="Picture 9" descr="telocorel"/>
          <p:cNvPicPr>
            <a:picLocks noChangeAspect="1" noChangeArrowheads="1"/>
          </p:cNvPicPr>
          <p:nvPr/>
        </p:nvPicPr>
        <p:blipFill>
          <a:blip r:embed="rId5"/>
          <a:srcRect/>
          <a:stretch>
            <a:fillRect/>
          </a:stretch>
        </p:blipFill>
        <p:spPr bwMode="auto">
          <a:xfrm>
            <a:off x="457200" y="3848100"/>
            <a:ext cx="2254250" cy="2247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anim calcmode="lin" valueType="num">
                                      <p:cBhvr additive="base">
                                        <p:cTn id="7" dur="500" fill="hold"/>
                                        <p:tgtEl>
                                          <p:spTgt spid="655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541">
                                            <p:txEl>
                                              <p:pRg st="1" end="1"/>
                                            </p:txEl>
                                          </p:spTgt>
                                        </p:tgtEl>
                                        <p:attrNameLst>
                                          <p:attrName>style.visibility</p:attrName>
                                        </p:attrNameLst>
                                      </p:cBhvr>
                                      <p:to>
                                        <p:strVal val="visible"/>
                                      </p:to>
                                    </p:set>
                                    <p:anim calcmode="lin" valueType="num">
                                      <p:cBhvr additive="base">
                                        <p:cTn id="13" dur="500" fill="hold"/>
                                        <p:tgtEl>
                                          <p:spTgt spid="6554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541">
                                            <p:txEl>
                                              <p:pRg st="2" end="2"/>
                                            </p:txEl>
                                          </p:spTgt>
                                        </p:tgtEl>
                                        <p:attrNameLst>
                                          <p:attrName>style.visibility</p:attrName>
                                        </p:attrNameLst>
                                      </p:cBhvr>
                                      <p:to>
                                        <p:strVal val="visible"/>
                                      </p:to>
                                    </p:set>
                                    <p:anim calcmode="lin" valueType="num">
                                      <p:cBhvr additive="base">
                                        <p:cTn id="19" dur="500" fill="hold"/>
                                        <p:tgtEl>
                                          <p:spTgt spid="6554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54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5541">
                                            <p:txEl>
                                              <p:pRg st="3" end="3"/>
                                            </p:txEl>
                                          </p:spTgt>
                                        </p:tgtEl>
                                        <p:attrNameLst>
                                          <p:attrName>style.visibility</p:attrName>
                                        </p:attrNameLst>
                                      </p:cBhvr>
                                      <p:to>
                                        <p:strVal val="visible"/>
                                      </p:to>
                                    </p:set>
                                    <p:anim calcmode="lin" valueType="num">
                                      <p:cBhvr additive="base">
                                        <p:cTn id="23" dur="500" fill="hold"/>
                                        <p:tgtEl>
                                          <p:spTgt spid="6554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554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noFill/>
        </p:spPr>
        <p:txBody>
          <a:bodyPr>
            <a:normAutofit fontScale="90000"/>
          </a:bodyPr>
          <a:lstStyle/>
          <a:p>
            <a:pPr>
              <a:defRPr/>
            </a:pPr>
            <a:r>
              <a:rPr lang="fr-CA" sz="9600" dirty="0" smtClean="0">
                <a:solidFill>
                  <a:srgbClr val="FF0000"/>
                </a:solidFill>
              </a:rPr>
              <a:t>En résumé…</a:t>
            </a:r>
            <a:endParaRPr lang="fr-CA" sz="9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a:xfrm>
            <a:off x="323850" y="260350"/>
            <a:ext cx="8569325" cy="1152525"/>
          </a:xfrm>
          <a:solidFill>
            <a:srgbClr val="9999FF"/>
          </a:solidFill>
        </p:spPr>
        <p:txBody>
          <a:bodyPr/>
          <a:lstStyle/>
          <a:p>
            <a:pPr eaLnBrk="1" hangingPunct="1"/>
            <a:r>
              <a:rPr lang="fr-CA" dirty="0" smtClean="0">
                <a:latin typeface="Comic Sans MS" charset="0"/>
              </a:rPr>
              <a:t>         Les phases de la mitose</a:t>
            </a:r>
            <a:endParaRPr lang="en-US" dirty="0" smtClean="0">
              <a:latin typeface="Comic Sans MS" charset="0"/>
            </a:endParaRPr>
          </a:p>
        </p:txBody>
      </p:sp>
      <p:pic>
        <p:nvPicPr>
          <p:cNvPr id="22532" name="Picture 34" descr="653px-SEM_Lymphocyte"/>
          <p:cNvPicPr>
            <a:picLocks noGrp="1" noChangeAspect="1" noChangeArrowheads="1"/>
          </p:cNvPicPr>
          <p:nvPr>
            <p:ph sz="quarter" idx="1"/>
          </p:nvPr>
        </p:nvPicPr>
        <p:blipFill>
          <a:blip r:embed="rId2" cstate="print"/>
          <a:srcRect/>
          <a:stretch>
            <a:fillRect/>
          </a:stretch>
        </p:blipFill>
        <p:spPr>
          <a:xfrm>
            <a:off x="468313" y="333375"/>
            <a:ext cx="1096962" cy="1008063"/>
          </a:xfrm>
          <a:noFill/>
          <a:ln>
            <a:solidFill>
              <a:schemeClr val="bg1"/>
            </a:solidFill>
          </a:ln>
        </p:spPr>
      </p:pic>
      <p:sp>
        <p:nvSpPr>
          <p:cNvPr id="22531" name="Text Box 26"/>
          <p:cNvSpPr txBox="1">
            <a:spLocks noChangeArrowheads="1"/>
          </p:cNvSpPr>
          <p:nvPr/>
        </p:nvSpPr>
        <p:spPr bwMode="auto">
          <a:xfrm>
            <a:off x="303213" y="4318000"/>
            <a:ext cx="184150" cy="366713"/>
          </a:xfrm>
          <a:prstGeom prst="rect">
            <a:avLst/>
          </a:prstGeom>
          <a:noFill/>
          <a:ln w="9525">
            <a:noFill/>
            <a:miter lim="800000"/>
            <a:headEnd/>
            <a:tailEnd/>
          </a:ln>
        </p:spPr>
        <p:txBody>
          <a:bodyPr wrap="none">
            <a:spAutoFit/>
          </a:bodyPr>
          <a:lstStyle/>
          <a:p>
            <a:endParaRPr lang="fr-CA"/>
          </a:p>
        </p:txBody>
      </p:sp>
      <p:grpSp>
        <p:nvGrpSpPr>
          <p:cNvPr id="2" name="Group 44"/>
          <p:cNvGrpSpPr>
            <a:grpSpLocks/>
          </p:cNvGrpSpPr>
          <p:nvPr/>
        </p:nvGrpSpPr>
        <p:grpSpPr bwMode="auto">
          <a:xfrm>
            <a:off x="301625" y="1989138"/>
            <a:ext cx="2689225" cy="3151188"/>
            <a:chOff x="190" y="1162"/>
            <a:chExt cx="1694" cy="1985"/>
          </a:xfrm>
        </p:grpSpPr>
        <p:pic>
          <p:nvPicPr>
            <p:cNvPr id="22540" name="Picture 4" descr="mitose_interphase"/>
            <p:cNvPicPr preferRelativeResize="0">
              <a:picLocks noChangeAspect="1" noChangeArrowheads="1"/>
            </p:cNvPicPr>
            <p:nvPr/>
          </p:nvPicPr>
          <p:blipFill>
            <a:blip r:embed="rId3"/>
            <a:srcRect/>
            <a:stretch>
              <a:fillRect/>
            </a:stretch>
          </p:blipFill>
          <p:spPr bwMode="auto">
            <a:xfrm>
              <a:off x="204" y="1162"/>
              <a:ext cx="1680" cy="1074"/>
            </a:xfrm>
            <a:prstGeom prst="rect">
              <a:avLst/>
            </a:prstGeom>
            <a:noFill/>
            <a:ln w="9525">
              <a:solidFill>
                <a:srgbClr val="C1C0DE"/>
              </a:solidFill>
              <a:miter lim="800000"/>
              <a:headEnd/>
              <a:tailEnd/>
            </a:ln>
          </p:spPr>
        </p:pic>
        <p:sp>
          <p:nvSpPr>
            <p:cNvPr id="22541" name="Text Box 36"/>
            <p:cNvSpPr txBox="1">
              <a:spLocks noChangeArrowheads="1"/>
            </p:cNvSpPr>
            <p:nvPr/>
          </p:nvSpPr>
          <p:spPr bwMode="auto">
            <a:xfrm>
              <a:off x="190" y="2565"/>
              <a:ext cx="1449" cy="582"/>
            </a:xfrm>
            <a:prstGeom prst="rect">
              <a:avLst/>
            </a:prstGeom>
            <a:noFill/>
            <a:ln w="9525">
              <a:solidFill>
                <a:srgbClr val="9999FF"/>
              </a:solidFill>
              <a:miter lim="800000"/>
              <a:headEnd/>
              <a:tailEnd/>
            </a:ln>
          </p:spPr>
          <p:txBody>
            <a:bodyPr wrap="none" anchor="ctr">
              <a:spAutoFit/>
            </a:bodyPr>
            <a:lstStyle/>
            <a:p>
              <a:pPr algn="ctr"/>
              <a:r>
                <a:rPr lang="fr-CA" u="sng" dirty="0" smtClean="0">
                  <a:solidFill>
                    <a:srgbClr val="FF0000"/>
                  </a:solidFill>
                </a:rPr>
                <a:t>Interphase </a:t>
              </a:r>
              <a:r>
                <a:rPr lang="fr-CA" u="sng" dirty="0">
                  <a:solidFill>
                    <a:srgbClr val="FF0000"/>
                  </a:solidFill>
                </a:rPr>
                <a:t>:</a:t>
              </a:r>
              <a:r>
                <a:rPr lang="fr-CA" dirty="0">
                  <a:solidFill>
                    <a:srgbClr val="FF0000"/>
                  </a:solidFill>
                </a:rPr>
                <a:t> </a:t>
              </a:r>
            </a:p>
            <a:p>
              <a:pPr algn="ctr"/>
              <a:endParaRPr lang="fr-CA" dirty="0">
                <a:solidFill>
                  <a:srgbClr val="FF0000"/>
                </a:solidFill>
              </a:endParaRPr>
            </a:p>
            <a:p>
              <a:pPr algn="ctr"/>
              <a:r>
                <a:rPr lang="fr-CA" dirty="0">
                  <a:solidFill>
                    <a:srgbClr val="FF0000"/>
                  </a:solidFill>
                </a:rPr>
                <a:t>Duplication </a:t>
              </a:r>
              <a:r>
                <a:rPr lang="fr-CA" dirty="0" smtClean="0">
                  <a:solidFill>
                    <a:srgbClr val="FF0000"/>
                  </a:solidFill>
                </a:rPr>
                <a:t>de l’ADN</a:t>
              </a:r>
              <a:endParaRPr lang="fr-CA" dirty="0">
                <a:solidFill>
                  <a:srgbClr val="FF0000"/>
                </a:solidFill>
              </a:endParaRPr>
            </a:p>
          </p:txBody>
        </p:sp>
      </p:grpSp>
      <p:grpSp>
        <p:nvGrpSpPr>
          <p:cNvPr id="3" name="Group 45"/>
          <p:cNvGrpSpPr>
            <a:grpSpLocks/>
          </p:cNvGrpSpPr>
          <p:nvPr/>
        </p:nvGrpSpPr>
        <p:grpSpPr bwMode="auto">
          <a:xfrm>
            <a:off x="2935291" y="1989138"/>
            <a:ext cx="2860678" cy="4121151"/>
            <a:chOff x="1849" y="1162"/>
            <a:chExt cx="1802" cy="2596"/>
          </a:xfrm>
        </p:grpSpPr>
        <p:pic>
          <p:nvPicPr>
            <p:cNvPr id="22538" name="Picture 6" descr="mitose_prophase"/>
            <p:cNvPicPr>
              <a:picLocks noChangeAspect="1" noChangeArrowheads="1"/>
            </p:cNvPicPr>
            <p:nvPr/>
          </p:nvPicPr>
          <p:blipFill>
            <a:blip r:embed="rId4"/>
            <a:srcRect l="2699"/>
            <a:stretch>
              <a:fillRect/>
            </a:stretch>
          </p:blipFill>
          <p:spPr bwMode="auto">
            <a:xfrm rot="10800000">
              <a:off x="2017" y="1162"/>
              <a:ext cx="1634" cy="1073"/>
            </a:xfrm>
            <a:prstGeom prst="rect">
              <a:avLst/>
            </a:prstGeom>
            <a:noFill/>
            <a:ln w="9525">
              <a:solidFill>
                <a:srgbClr val="9999FF"/>
              </a:solidFill>
              <a:miter lim="800000"/>
              <a:headEnd/>
              <a:tailEnd/>
            </a:ln>
          </p:spPr>
        </p:pic>
        <p:sp>
          <p:nvSpPr>
            <p:cNvPr id="22539" name="Text Box 37"/>
            <p:cNvSpPr txBox="1">
              <a:spLocks noChangeArrowheads="1"/>
            </p:cNvSpPr>
            <p:nvPr/>
          </p:nvSpPr>
          <p:spPr bwMode="auto">
            <a:xfrm>
              <a:off x="1849" y="2478"/>
              <a:ext cx="1627" cy="1280"/>
            </a:xfrm>
            <a:prstGeom prst="rect">
              <a:avLst/>
            </a:prstGeom>
            <a:noFill/>
            <a:ln w="9525">
              <a:solidFill>
                <a:srgbClr val="9999FF"/>
              </a:solidFill>
              <a:miter lim="800000"/>
              <a:headEnd/>
              <a:tailEnd/>
            </a:ln>
          </p:spPr>
          <p:txBody>
            <a:bodyPr wrap="none">
              <a:spAutoFit/>
            </a:bodyPr>
            <a:lstStyle/>
            <a:p>
              <a:pPr algn="ctr"/>
              <a:r>
                <a:rPr lang="fr-CA" u="sng" dirty="0">
                  <a:solidFill>
                    <a:srgbClr val="FF0000"/>
                  </a:solidFill>
                </a:rPr>
                <a:t>Prophase :</a:t>
              </a:r>
            </a:p>
            <a:p>
              <a:pPr algn="ctr"/>
              <a:endParaRPr lang="fr-CA" dirty="0">
                <a:solidFill>
                  <a:srgbClr val="FF0000"/>
                </a:solidFill>
              </a:endParaRPr>
            </a:p>
            <a:p>
              <a:pPr algn="ctr"/>
              <a:r>
                <a:rPr lang="fr-CA" dirty="0">
                  <a:solidFill>
                    <a:srgbClr val="FF0000"/>
                  </a:solidFill>
                </a:rPr>
                <a:t>Condensation de </a:t>
              </a:r>
              <a:r>
                <a:rPr lang="fr-CA" dirty="0" smtClean="0">
                  <a:solidFill>
                    <a:srgbClr val="FF0000"/>
                  </a:solidFill>
                </a:rPr>
                <a:t>l’ADN</a:t>
              </a:r>
            </a:p>
            <a:p>
              <a:pPr algn="ctr"/>
              <a:r>
                <a:rPr lang="fr-CA" dirty="0" smtClean="0">
                  <a:solidFill>
                    <a:srgbClr val="FF0000"/>
                  </a:solidFill>
                </a:rPr>
                <a:t> en chromosomes</a:t>
              </a:r>
              <a:endParaRPr lang="fr-CA" dirty="0">
                <a:solidFill>
                  <a:srgbClr val="FF0000"/>
                </a:solidFill>
              </a:endParaRPr>
            </a:p>
            <a:p>
              <a:pPr algn="ctr"/>
              <a:endParaRPr lang="fr-CA" dirty="0">
                <a:solidFill>
                  <a:srgbClr val="FF0000"/>
                </a:solidFill>
              </a:endParaRPr>
            </a:p>
            <a:p>
              <a:pPr algn="ctr"/>
              <a:r>
                <a:rPr lang="fr-CA" dirty="0">
                  <a:solidFill>
                    <a:srgbClr val="FF0000"/>
                  </a:solidFill>
                </a:rPr>
                <a:t>Formation du fuseau </a:t>
              </a:r>
            </a:p>
            <a:p>
              <a:pPr algn="ctr"/>
              <a:r>
                <a:rPr lang="fr-CA" dirty="0">
                  <a:solidFill>
                    <a:srgbClr val="FF0000"/>
                  </a:solidFill>
                </a:rPr>
                <a:t>chromatique</a:t>
              </a:r>
              <a:endParaRPr lang="en-US" dirty="0">
                <a:solidFill>
                  <a:srgbClr val="FF0000"/>
                </a:solidFill>
              </a:endParaRPr>
            </a:p>
          </p:txBody>
        </p:sp>
      </p:grpSp>
      <p:grpSp>
        <p:nvGrpSpPr>
          <p:cNvPr id="4" name="Group 46"/>
          <p:cNvGrpSpPr>
            <a:grpSpLocks/>
          </p:cNvGrpSpPr>
          <p:nvPr/>
        </p:nvGrpSpPr>
        <p:grpSpPr bwMode="auto">
          <a:xfrm>
            <a:off x="6084888" y="1989138"/>
            <a:ext cx="2667000" cy="3289300"/>
            <a:chOff x="3833" y="1162"/>
            <a:chExt cx="1680" cy="2072"/>
          </a:xfrm>
        </p:grpSpPr>
        <p:pic>
          <p:nvPicPr>
            <p:cNvPr id="22536" name="Picture 8" descr="mitose_metaphase"/>
            <p:cNvPicPr>
              <a:picLocks noChangeAspect="1" noChangeArrowheads="1"/>
            </p:cNvPicPr>
            <p:nvPr/>
          </p:nvPicPr>
          <p:blipFill>
            <a:blip r:embed="rId5"/>
            <a:srcRect/>
            <a:stretch>
              <a:fillRect/>
            </a:stretch>
          </p:blipFill>
          <p:spPr bwMode="auto">
            <a:xfrm>
              <a:off x="3833" y="1162"/>
              <a:ext cx="1680" cy="1074"/>
            </a:xfrm>
            <a:prstGeom prst="rect">
              <a:avLst/>
            </a:prstGeom>
            <a:noFill/>
            <a:ln w="9525">
              <a:solidFill>
                <a:srgbClr val="9999FF"/>
              </a:solidFill>
              <a:miter lim="800000"/>
              <a:headEnd/>
              <a:tailEnd/>
            </a:ln>
          </p:spPr>
        </p:pic>
        <p:sp>
          <p:nvSpPr>
            <p:cNvPr id="22537" name="Text Box 38"/>
            <p:cNvSpPr txBox="1">
              <a:spLocks noChangeArrowheads="1"/>
            </p:cNvSpPr>
            <p:nvPr/>
          </p:nvSpPr>
          <p:spPr bwMode="auto">
            <a:xfrm>
              <a:off x="3878" y="2478"/>
              <a:ext cx="1520" cy="756"/>
            </a:xfrm>
            <a:prstGeom prst="rect">
              <a:avLst/>
            </a:prstGeom>
            <a:noFill/>
            <a:ln w="9525">
              <a:solidFill>
                <a:srgbClr val="9999FF"/>
              </a:solidFill>
              <a:miter lim="800000"/>
              <a:headEnd/>
              <a:tailEnd/>
            </a:ln>
          </p:spPr>
          <p:txBody>
            <a:bodyPr wrap="none">
              <a:spAutoFit/>
            </a:bodyPr>
            <a:lstStyle/>
            <a:p>
              <a:pPr algn="ctr"/>
              <a:r>
                <a:rPr lang="fr-CA" u="sng" dirty="0">
                  <a:solidFill>
                    <a:srgbClr val="FF0000"/>
                  </a:solidFill>
                </a:rPr>
                <a:t>Métaphase :</a:t>
              </a:r>
            </a:p>
            <a:p>
              <a:pPr algn="ctr"/>
              <a:endParaRPr lang="fr-CA" dirty="0">
                <a:solidFill>
                  <a:srgbClr val="FF0000"/>
                </a:solidFill>
              </a:endParaRPr>
            </a:p>
            <a:p>
              <a:pPr algn="ctr"/>
              <a:r>
                <a:rPr lang="fr-CA" dirty="0">
                  <a:solidFill>
                    <a:srgbClr val="FF0000"/>
                  </a:solidFill>
                </a:rPr>
                <a:t>Formation de la plaque </a:t>
              </a:r>
            </a:p>
            <a:p>
              <a:pPr algn="ctr"/>
              <a:r>
                <a:rPr lang="fr-CA" dirty="0">
                  <a:solidFill>
                    <a:srgbClr val="FF0000"/>
                  </a:solidFill>
                </a:rPr>
                <a:t>équatoriale</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60350"/>
            <a:ext cx="8569325" cy="1152525"/>
          </a:xfrm>
          <a:solidFill>
            <a:srgbClr val="9999FF"/>
          </a:solidFill>
        </p:spPr>
        <p:txBody>
          <a:bodyPr/>
          <a:lstStyle/>
          <a:p>
            <a:pPr eaLnBrk="1" hangingPunct="1"/>
            <a:r>
              <a:rPr lang="fr-CA" dirty="0" smtClean="0">
                <a:latin typeface="Comic Sans MS" charset="0"/>
              </a:rPr>
              <a:t>         Les phases de la mitose</a:t>
            </a:r>
            <a:endParaRPr lang="en-US" dirty="0" smtClean="0">
              <a:latin typeface="Comic Sans MS" charset="0"/>
            </a:endParaRPr>
          </a:p>
        </p:txBody>
      </p:sp>
      <p:pic>
        <p:nvPicPr>
          <p:cNvPr id="23555" name="Picture 4" descr="653px-SEM_Lymphocyte"/>
          <p:cNvPicPr>
            <a:picLocks noChangeAspect="1" noChangeArrowheads="1"/>
          </p:cNvPicPr>
          <p:nvPr/>
        </p:nvPicPr>
        <p:blipFill>
          <a:blip r:embed="rId2" cstate="print"/>
          <a:srcRect/>
          <a:stretch>
            <a:fillRect/>
          </a:stretch>
        </p:blipFill>
        <p:spPr bwMode="auto">
          <a:xfrm>
            <a:off x="468313" y="333375"/>
            <a:ext cx="1096962" cy="1008063"/>
          </a:xfrm>
          <a:prstGeom prst="rect">
            <a:avLst/>
          </a:prstGeom>
          <a:noFill/>
          <a:ln w="9525">
            <a:solidFill>
              <a:schemeClr val="bg1"/>
            </a:solidFill>
            <a:miter lim="800000"/>
            <a:headEnd/>
            <a:tailEnd/>
          </a:ln>
        </p:spPr>
      </p:pic>
      <p:sp>
        <p:nvSpPr>
          <p:cNvPr id="23556" name="Text Box 8"/>
          <p:cNvSpPr txBox="1">
            <a:spLocks noChangeArrowheads="1"/>
          </p:cNvSpPr>
          <p:nvPr/>
        </p:nvSpPr>
        <p:spPr bwMode="auto">
          <a:xfrm>
            <a:off x="158750" y="4029075"/>
            <a:ext cx="184150" cy="366713"/>
          </a:xfrm>
          <a:prstGeom prst="rect">
            <a:avLst/>
          </a:prstGeom>
          <a:noFill/>
          <a:ln w="9525">
            <a:noFill/>
            <a:miter lim="800000"/>
            <a:headEnd/>
            <a:tailEnd/>
          </a:ln>
        </p:spPr>
        <p:txBody>
          <a:bodyPr wrap="none">
            <a:spAutoFit/>
          </a:bodyPr>
          <a:lstStyle/>
          <a:p>
            <a:endParaRPr lang="fr-CA"/>
          </a:p>
        </p:txBody>
      </p:sp>
      <p:grpSp>
        <p:nvGrpSpPr>
          <p:cNvPr id="2" name="Group 18"/>
          <p:cNvGrpSpPr>
            <a:grpSpLocks/>
          </p:cNvGrpSpPr>
          <p:nvPr/>
        </p:nvGrpSpPr>
        <p:grpSpPr bwMode="auto">
          <a:xfrm>
            <a:off x="179388" y="1989138"/>
            <a:ext cx="2789237" cy="3432175"/>
            <a:chOff x="113" y="1253"/>
            <a:chExt cx="1757" cy="2162"/>
          </a:xfrm>
        </p:grpSpPr>
        <p:pic>
          <p:nvPicPr>
            <p:cNvPr id="23564" name="Picture 7" descr="mitose_anaphase"/>
            <p:cNvPicPr>
              <a:picLocks noChangeAspect="1" noChangeArrowheads="1"/>
            </p:cNvPicPr>
            <p:nvPr/>
          </p:nvPicPr>
          <p:blipFill>
            <a:blip r:embed="rId3"/>
            <a:srcRect/>
            <a:stretch>
              <a:fillRect/>
            </a:stretch>
          </p:blipFill>
          <p:spPr bwMode="auto">
            <a:xfrm>
              <a:off x="113" y="1253"/>
              <a:ext cx="1757" cy="1167"/>
            </a:xfrm>
            <a:prstGeom prst="rect">
              <a:avLst/>
            </a:prstGeom>
            <a:noFill/>
            <a:ln w="9525">
              <a:solidFill>
                <a:srgbClr val="9999FF"/>
              </a:solidFill>
              <a:miter lim="800000"/>
              <a:headEnd/>
              <a:tailEnd/>
            </a:ln>
          </p:spPr>
        </p:pic>
        <p:sp>
          <p:nvSpPr>
            <p:cNvPr id="23565" name="Text Box 9"/>
            <p:cNvSpPr txBox="1">
              <a:spLocks noChangeArrowheads="1"/>
            </p:cNvSpPr>
            <p:nvPr/>
          </p:nvSpPr>
          <p:spPr bwMode="auto">
            <a:xfrm>
              <a:off x="385" y="2659"/>
              <a:ext cx="1067" cy="756"/>
            </a:xfrm>
            <a:prstGeom prst="rect">
              <a:avLst/>
            </a:prstGeom>
            <a:noFill/>
            <a:ln w="9525">
              <a:solidFill>
                <a:srgbClr val="9999FF"/>
              </a:solidFill>
              <a:miter lim="800000"/>
              <a:headEnd/>
              <a:tailEnd/>
            </a:ln>
          </p:spPr>
          <p:txBody>
            <a:bodyPr>
              <a:spAutoFit/>
            </a:bodyPr>
            <a:lstStyle/>
            <a:p>
              <a:pPr algn="ctr"/>
              <a:r>
                <a:rPr lang="fr-CA" u="sng" dirty="0">
                  <a:solidFill>
                    <a:srgbClr val="FF0000"/>
                  </a:solidFill>
                </a:rPr>
                <a:t>Anaphase :</a:t>
              </a:r>
            </a:p>
            <a:p>
              <a:pPr algn="ctr"/>
              <a:endParaRPr lang="fr-CA" dirty="0">
                <a:solidFill>
                  <a:srgbClr val="FF0000"/>
                </a:solidFill>
              </a:endParaRPr>
            </a:p>
            <a:p>
              <a:pPr algn="ctr"/>
              <a:r>
                <a:rPr lang="fr-CA" dirty="0">
                  <a:solidFill>
                    <a:srgbClr val="FF0000"/>
                  </a:solidFill>
                </a:rPr>
                <a:t>Migration des </a:t>
              </a:r>
            </a:p>
            <a:p>
              <a:pPr algn="ctr"/>
              <a:r>
                <a:rPr lang="fr-CA" dirty="0">
                  <a:solidFill>
                    <a:srgbClr val="FF0000"/>
                  </a:solidFill>
                </a:rPr>
                <a:t>chromatides</a:t>
              </a:r>
              <a:endParaRPr lang="en-US" dirty="0">
                <a:solidFill>
                  <a:srgbClr val="FF0000"/>
                </a:solidFill>
              </a:endParaRPr>
            </a:p>
          </p:txBody>
        </p:sp>
      </p:grpSp>
      <p:grpSp>
        <p:nvGrpSpPr>
          <p:cNvPr id="3" name="Group 19"/>
          <p:cNvGrpSpPr>
            <a:grpSpLocks/>
          </p:cNvGrpSpPr>
          <p:nvPr/>
        </p:nvGrpSpPr>
        <p:grpSpPr bwMode="auto">
          <a:xfrm>
            <a:off x="2927350" y="1989138"/>
            <a:ext cx="3054350" cy="3155950"/>
            <a:chOff x="1844" y="1253"/>
            <a:chExt cx="1924" cy="1988"/>
          </a:xfrm>
        </p:grpSpPr>
        <p:pic>
          <p:nvPicPr>
            <p:cNvPr id="23562" name="Picture 6" descr="mitose_telophase"/>
            <p:cNvPicPr>
              <a:picLocks noChangeAspect="1" noChangeArrowheads="1"/>
            </p:cNvPicPr>
            <p:nvPr/>
          </p:nvPicPr>
          <p:blipFill>
            <a:blip r:embed="rId4"/>
            <a:srcRect/>
            <a:stretch>
              <a:fillRect/>
            </a:stretch>
          </p:blipFill>
          <p:spPr bwMode="auto">
            <a:xfrm>
              <a:off x="1927" y="1253"/>
              <a:ext cx="1841" cy="1177"/>
            </a:xfrm>
            <a:prstGeom prst="rect">
              <a:avLst/>
            </a:prstGeom>
            <a:noFill/>
            <a:ln w="9525">
              <a:solidFill>
                <a:srgbClr val="9999FF"/>
              </a:solidFill>
              <a:miter lim="800000"/>
              <a:headEnd/>
              <a:tailEnd/>
            </a:ln>
          </p:spPr>
        </p:pic>
        <p:sp>
          <p:nvSpPr>
            <p:cNvPr id="23563" name="Text Box 10"/>
            <p:cNvSpPr txBox="1">
              <a:spLocks noChangeArrowheads="1"/>
            </p:cNvSpPr>
            <p:nvPr/>
          </p:nvSpPr>
          <p:spPr bwMode="auto">
            <a:xfrm>
              <a:off x="1844" y="2659"/>
              <a:ext cx="1780" cy="582"/>
            </a:xfrm>
            <a:prstGeom prst="rect">
              <a:avLst/>
            </a:prstGeom>
            <a:noFill/>
            <a:ln w="9525">
              <a:solidFill>
                <a:srgbClr val="9999FF"/>
              </a:solidFill>
              <a:miter lim="800000"/>
              <a:headEnd/>
              <a:tailEnd/>
            </a:ln>
          </p:spPr>
          <p:txBody>
            <a:bodyPr wrap="none">
              <a:spAutoFit/>
            </a:bodyPr>
            <a:lstStyle/>
            <a:p>
              <a:pPr algn="ctr"/>
              <a:r>
                <a:rPr lang="fr-CA" u="sng" dirty="0">
                  <a:solidFill>
                    <a:srgbClr val="FF0000"/>
                  </a:solidFill>
                </a:rPr>
                <a:t>Télophase (cytocynèse) :</a:t>
              </a:r>
            </a:p>
            <a:p>
              <a:pPr algn="ctr"/>
              <a:endParaRPr lang="fr-CA" dirty="0">
                <a:solidFill>
                  <a:srgbClr val="FF0000"/>
                </a:solidFill>
              </a:endParaRPr>
            </a:p>
            <a:p>
              <a:pPr algn="ctr"/>
              <a:r>
                <a:rPr lang="fr-CA" dirty="0">
                  <a:solidFill>
                    <a:srgbClr val="FF0000"/>
                  </a:solidFill>
                </a:rPr>
                <a:t>Décondensation de </a:t>
              </a:r>
              <a:r>
                <a:rPr lang="fr-CA" dirty="0" smtClean="0">
                  <a:solidFill>
                    <a:srgbClr val="FF0000"/>
                  </a:solidFill>
                </a:rPr>
                <a:t>l’ADN</a:t>
              </a:r>
              <a:endParaRPr lang="fr-CA" dirty="0">
                <a:solidFill>
                  <a:srgbClr val="FF0000"/>
                </a:solidFill>
              </a:endParaRPr>
            </a:p>
          </p:txBody>
        </p:sp>
      </p:grpSp>
      <p:grpSp>
        <p:nvGrpSpPr>
          <p:cNvPr id="4" name="Group 20"/>
          <p:cNvGrpSpPr>
            <a:grpSpLocks/>
          </p:cNvGrpSpPr>
          <p:nvPr/>
        </p:nvGrpSpPr>
        <p:grpSpPr bwMode="auto">
          <a:xfrm>
            <a:off x="6084887" y="1989138"/>
            <a:ext cx="2922586" cy="2878138"/>
            <a:chOff x="3833" y="1253"/>
            <a:chExt cx="1841" cy="1813"/>
          </a:xfrm>
        </p:grpSpPr>
        <p:pic>
          <p:nvPicPr>
            <p:cNvPr id="23560" name="Picture 5" descr="mitose_interphase2"/>
            <p:cNvPicPr>
              <a:picLocks noChangeAspect="1" noChangeArrowheads="1"/>
            </p:cNvPicPr>
            <p:nvPr/>
          </p:nvPicPr>
          <p:blipFill>
            <a:blip r:embed="rId5"/>
            <a:srcRect/>
            <a:stretch>
              <a:fillRect/>
            </a:stretch>
          </p:blipFill>
          <p:spPr bwMode="auto">
            <a:xfrm>
              <a:off x="3833" y="1253"/>
              <a:ext cx="1841" cy="1177"/>
            </a:xfrm>
            <a:prstGeom prst="rect">
              <a:avLst/>
            </a:prstGeom>
            <a:noFill/>
            <a:ln w="9525">
              <a:solidFill>
                <a:srgbClr val="9999FF"/>
              </a:solidFill>
              <a:miter lim="800000"/>
              <a:headEnd/>
              <a:tailEnd/>
            </a:ln>
          </p:spPr>
        </p:pic>
        <p:sp>
          <p:nvSpPr>
            <p:cNvPr id="23561" name="Text Box 11"/>
            <p:cNvSpPr txBox="1">
              <a:spLocks noChangeArrowheads="1"/>
            </p:cNvSpPr>
            <p:nvPr/>
          </p:nvSpPr>
          <p:spPr bwMode="auto">
            <a:xfrm>
              <a:off x="3833" y="2659"/>
              <a:ext cx="1811" cy="407"/>
            </a:xfrm>
            <a:prstGeom prst="rect">
              <a:avLst/>
            </a:prstGeom>
            <a:noFill/>
            <a:ln w="9525">
              <a:solidFill>
                <a:srgbClr val="9999FF"/>
              </a:solidFill>
              <a:miter lim="800000"/>
              <a:headEnd/>
              <a:tailEnd/>
            </a:ln>
          </p:spPr>
          <p:txBody>
            <a:bodyPr wrap="square">
              <a:spAutoFit/>
            </a:bodyPr>
            <a:lstStyle/>
            <a:p>
              <a:pPr algn="ctr"/>
              <a:r>
                <a:rPr lang="fr-CA" u="sng" dirty="0" smtClean="0">
                  <a:solidFill>
                    <a:srgbClr val="FF0000"/>
                  </a:solidFill>
                </a:rPr>
                <a:t>Formation de 2 </a:t>
              </a:r>
              <a:r>
                <a:rPr lang="fr-CA" u="sng" dirty="0" smtClean="0">
                  <a:solidFill>
                    <a:srgbClr val="FF0000"/>
                  </a:solidFill>
                </a:rPr>
                <a:t>cellules </a:t>
              </a:r>
              <a:r>
                <a:rPr lang="fr-CA" u="sng" dirty="0" smtClean="0">
                  <a:solidFill>
                    <a:srgbClr val="FF0000"/>
                  </a:solidFill>
                </a:rPr>
                <a:t>filles </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r>
              <a:rPr lang="fr-FR" dirty="0" smtClean="0"/>
              <a:t>   méiose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méiose</a:t>
            </a:r>
            <a:endParaRPr lang="fr-FR" dirty="0"/>
          </a:p>
        </p:txBody>
      </p:sp>
      <p:sp>
        <p:nvSpPr>
          <p:cNvPr id="3" name="Espace réservé du contenu 2"/>
          <p:cNvSpPr>
            <a:spLocks noGrp="1"/>
          </p:cNvSpPr>
          <p:nvPr>
            <p:ph idx="1"/>
          </p:nvPr>
        </p:nvSpPr>
        <p:spPr/>
        <p:txBody>
          <a:bodyPr>
            <a:normAutofit/>
          </a:bodyPr>
          <a:lstStyle/>
          <a:p>
            <a:r>
              <a:rPr lang="fr-FR" sz="2400" dirty="0" smtClean="0"/>
              <a:t>Mode de division des cellules germinales qui permet de maintenir un stock chromosomique </a:t>
            </a:r>
            <a:r>
              <a:rPr lang="fr-FR" sz="2400" dirty="0" smtClean="0"/>
              <a:t>diploïde et assurer la transmission du patrimoine génétique.</a:t>
            </a:r>
            <a:endParaRPr lang="fr-FR" sz="2400" dirty="0" smtClean="0"/>
          </a:p>
          <a:p>
            <a:endParaRPr lang="fr-FR" sz="2400" dirty="0" smtClean="0"/>
          </a:p>
          <a:p>
            <a:r>
              <a:rPr lang="fr-FR" sz="2400" dirty="0" smtClean="0"/>
              <a:t>Succession de 2 divisions </a:t>
            </a:r>
            <a:r>
              <a:rPr lang="fr-FR" sz="2400" dirty="0" smtClean="0"/>
              <a:t>cellulaires (l’une réductionnelle et l’autre équationnelle) </a:t>
            </a:r>
            <a:r>
              <a:rPr lang="fr-FR" sz="2400" dirty="0" smtClean="0"/>
              <a:t>avec une seule réplication d’ADN aboutissant à la formation de 4 cellules </a:t>
            </a:r>
            <a:r>
              <a:rPr lang="fr-FR" sz="2400" dirty="0" smtClean="0"/>
              <a:t>haploïdes (23 chromosomes) à partir d’une cellule à 46 chromosomes</a:t>
            </a:r>
            <a:endParaRPr lang="fr-FR" sz="2400" dirty="0" smtClean="0"/>
          </a:p>
          <a:p>
            <a:endParaRPr lang="fr-FR" sz="2400" dirty="0" smtClean="0"/>
          </a:p>
          <a:p>
            <a:pPr marL="36576" indent="0">
              <a:buNone/>
            </a:pPr>
            <a:endParaRPr lang="fr-FR" sz="2400" dirty="0" smtClean="0"/>
          </a:p>
          <a:p>
            <a:endParaRPr lang="fr-FR" sz="2400" b="1" dirty="0" smtClean="0"/>
          </a:p>
          <a:p>
            <a:endParaRPr lang="fr-FR" sz="2400" b="1" dirty="0" smtClean="0"/>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3200" dirty="0"/>
              <a:t>Chez la femelle ; débute au cours de la vie fœtale   –  s’ arrête – puis reprend pendant la puberté</a:t>
            </a:r>
            <a:r>
              <a:rPr lang="fr-FR" sz="3200" dirty="0" smtClean="0"/>
              <a:t>.</a:t>
            </a:r>
          </a:p>
          <a:p>
            <a:endParaRPr lang="fr-FR" sz="3200" dirty="0"/>
          </a:p>
          <a:p>
            <a:r>
              <a:rPr lang="fr-FR" sz="3200" dirty="0"/>
              <a:t>Chez le </a:t>
            </a:r>
            <a:r>
              <a:rPr lang="fr-FR" sz="3200" dirty="0" smtClean="0"/>
              <a:t>mâle, </a:t>
            </a:r>
            <a:r>
              <a:rPr lang="fr-FR" sz="3200" dirty="0"/>
              <a:t>elle débute a la puberté</a:t>
            </a:r>
          </a:p>
          <a:p>
            <a:endParaRPr lang="fr-FR" dirty="0"/>
          </a:p>
        </p:txBody>
      </p:sp>
    </p:spTree>
    <p:extLst>
      <p:ext uri="{BB962C8B-B14F-4D97-AF65-F5344CB8AC3E}">
        <p14:creationId xmlns:p14="http://schemas.microsoft.com/office/powerpoint/2010/main" val="227513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e-daltonisme-origines.e-monsite.com/medias/images/22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928992"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85785" y="260648"/>
            <a:ext cx="8315097" cy="707886"/>
          </a:xfrm>
          <a:prstGeom prst="rect">
            <a:avLst/>
          </a:prstGeom>
          <a:noFill/>
        </p:spPr>
        <p:txBody>
          <a:bodyPr wrap="none" rtlCol="0">
            <a:spAutoFit/>
          </a:bodyPr>
          <a:lstStyle/>
          <a:p>
            <a:r>
              <a:rPr lang="fr-FR" sz="4000" dirty="0" smtClean="0"/>
              <a:t>Les étapes de la méiose en général</a:t>
            </a:r>
            <a:endParaRPr lang="fr-FR" sz="4000" dirty="0"/>
          </a:p>
        </p:txBody>
      </p:sp>
    </p:spTree>
    <p:extLst>
      <p:ext uri="{BB962C8B-B14F-4D97-AF65-F5344CB8AC3E}">
        <p14:creationId xmlns:p14="http://schemas.microsoft.com/office/powerpoint/2010/main" val="2395040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b="1" i="1" dirty="0" smtClean="0">
                <a:solidFill>
                  <a:srgbClr val="FF0000"/>
                </a:solidFill>
              </a:rPr>
              <a:t>La première division réductionnelle ( méiose I )  </a:t>
            </a:r>
          </a:p>
          <a:p>
            <a:r>
              <a:rPr lang="fr-FR" dirty="0" smtClean="0"/>
              <a:t>Interphase</a:t>
            </a:r>
          </a:p>
          <a:p>
            <a:r>
              <a:rPr lang="fr-FR" dirty="0" smtClean="0"/>
              <a:t>Prophase I</a:t>
            </a:r>
          </a:p>
          <a:p>
            <a:r>
              <a:rPr lang="fr-FR" dirty="0" smtClean="0"/>
              <a:t>Métaphase I</a:t>
            </a:r>
          </a:p>
          <a:p>
            <a:r>
              <a:rPr lang="fr-FR" dirty="0" smtClean="0"/>
              <a:t>Anaphase I</a:t>
            </a:r>
          </a:p>
          <a:p>
            <a:r>
              <a:rPr lang="fr-FR" dirty="0" smtClean="0"/>
              <a:t>Télophase I</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r>
              <a:rPr lang="fr-FR" dirty="0" smtClean="0"/>
              <a:t>   mitose</a:t>
            </a:r>
            <a:endParaRPr lang="fr-FR" dirty="0"/>
          </a:p>
        </p:txBody>
      </p:sp>
    </p:spTree>
    <p:extLst>
      <p:ext uri="{BB962C8B-B14F-4D97-AF65-F5344CB8AC3E}">
        <p14:creationId xmlns:p14="http://schemas.microsoft.com/office/powerpoint/2010/main" val="2371280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Interphase</a:t>
            </a:r>
          </a:p>
        </p:txBody>
      </p:sp>
      <p:grpSp>
        <p:nvGrpSpPr>
          <p:cNvPr id="6" name="Group 70"/>
          <p:cNvGrpSpPr>
            <a:grpSpLocks noGrp="1"/>
          </p:cNvGrpSpPr>
          <p:nvPr/>
        </p:nvGrpSpPr>
        <p:grpSpPr bwMode="auto">
          <a:xfrm>
            <a:off x="5601309" y="1626545"/>
            <a:ext cx="2721448" cy="1642842"/>
            <a:chOff x="930" y="2422"/>
            <a:chExt cx="1664" cy="1008"/>
          </a:xfrm>
        </p:grpSpPr>
        <p:grpSp>
          <p:nvGrpSpPr>
            <p:cNvPr id="8" name="Group 7"/>
            <p:cNvGrpSpPr>
              <a:grpSpLocks/>
            </p:cNvGrpSpPr>
            <p:nvPr/>
          </p:nvGrpSpPr>
          <p:grpSpPr bwMode="auto">
            <a:xfrm>
              <a:off x="2018" y="2422"/>
              <a:ext cx="576" cy="1008"/>
              <a:chOff x="1215" y="2921"/>
              <a:chExt cx="576" cy="1008"/>
            </a:xfrm>
          </p:grpSpPr>
          <p:grpSp>
            <p:nvGrpSpPr>
              <p:cNvPr id="34" name="Group 8"/>
              <p:cNvGrpSpPr>
                <a:grpSpLocks/>
              </p:cNvGrpSpPr>
              <p:nvPr/>
            </p:nvGrpSpPr>
            <p:grpSpPr bwMode="auto">
              <a:xfrm>
                <a:off x="1215" y="2921"/>
                <a:ext cx="240" cy="1008"/>
                <a:chOff x="1215" y="2921"/>
                <a:chExt cx="240" cy="1008"/>
              </a:xfrm>
            </p:grpSpPr>
            <p:sp>
              <p:nvSpPr>
                <p:cNvPr id="41" name="AutoShape 9"/>
                <p:cNvSpPr>
                  <a:spLocks noChangeArrowheads="1"/>
                </p:cNvSpPr>
                <p:nvPr/>
              </p:nvSpPr>
              <p:spPr bwMode="auto">
                <a:xfrm>
                  <a:off x="1215" y="2921"/>
                  <a:ext cx="96" cy="33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42" name="AutoShape 10"/>
                <p:cNvSpPr>
                  <a:spLocks noChangeArrowheads="1"/>
                </p:cNvSpPr>
                <p:nvPr/>
              </p:nvSpPr>
              <p:spPr bwMode="auto">
                <a:xfrm>
                  <a:off x="1359" y="3353"/>
                  <a:ext cx="96" cy="57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43" name="AutoShape 11"/>
                <p:cNvSpPr>
                  <a:spLocks noChangeArrowheads="1"/>
                </p:cNvSpPr>
                <p:nvPr/>
              </p:nvSpPr>
              <p:spPr bwMode="auto">
                <a:xfrm>
                  <a:off x="1359" y="2921"/>
                  <a:ext cx="96" cy="33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44" name="Oval 12"/>
                <p:cNvSpPr>
                  <a:spLocks noChangeArrowheads="1"/>
                </p:cNvSpPr>
                <p:nvPr/>
              </p:nvSpPr>
              <p:spPr bwMode="auto">
                <a:xfrm>
                  <a:off x="1215" y="3257"/>
                  <a:ext cx="240" cy="96"/>
                </a:xfrm>
                <a:prstGeom prst="ellipse">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45" name="AutoShape 13"/>
                <p:cNvSpPr>
                  <a:spLocks noChangeArrowheads="1"/>
                </p:cNvSpPr>
                <p:nvPr/>
              </p:nvSpPr>
              <p:spPr bwMode="auto">
                <a:xfrm>
                  <a:off x="1215" y="3353"/>
                  <a:ext cx="96" cy="57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grpSp>
          <p:grpSp>
            <p:nvGrpSpPr>
              <p:cNvPr id="35" name="Group 14"/>
              <p:cNvGrpSpPr>
                <a:grpSpLocks/>
              </p:cNvGrpSpPr>
              <p:nvPr/>
            </p:nvGrpSpPr>
            <p:grpSpPr bwMode="auto">
              <a:xfrm>
                <a:off x="1551" y="2921"/>
                <a:ext cx="240" cy="1008"/>
                <a:chOff x="1551" y="2921"/>
                <a:chExt cx="240" cy="1008"/>
              </a:xfrm>
            </p:grpSpPr>
            <p:sp>
              <p:nvSpPr>
                <p:cNvPr id="36" name="AutoShape 15"/>
                <p:cNvSpPr>
                  <a:spLocks noChangeArrowheads="1"/>
                </p:cNvSpPr>
                <p:nvPr/>
              </p:nvSpPr>
              <p:spPr bwMode="auto">
                <a:xfrm>
                  <a:off x="1551" y="2921"/>
                  <a:ext cx="96" cy="33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37" name="AutoShape 16"/>
                <p:cNvSpPr>
                  <a:spLocks noChangeArrowheads="1"/>
                </p:cNvSpPr>
                <p:nvPr/>
              </p:nvSpPr>
              <p:spPr bwMode="auto">
                <a:xfrm>
                  <a:off x="1695" y="3353"/>
                  <a:ext cx="96" cy="57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38" name="AutoShape 17"/>
                <p:cNvSpPr>
                  <a:spLocks noChangeArrowheads="1"/>
                </p:cNvSpPr>
                <p:nvPr/>
              </p:nvSpPr>
              <p:spPr bwMode="auto">
                <a:xfrm>
                  <a:off x="1695" y="2921"/>
                  <a:ext cx="96" cy="33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39" name="Oval 18"/>
                <p:cNvSpPr>
                  <a:spLocks noChangeArrowheads="1"/>
                </p:cNvSpPr>
                <p:nvPr/>
              </p:nvSpPr>
              <p:spPr bwMode="auto">
                <a:xfrm>
                  <a:off x="1551" y="3257"/>
                  <a:ext cx="240" cy="96"/>
                </a:xfrm>
                <a:prstGeom prst="ellipse">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40" name="AutoShape 19"/>
                <p:cNvSpPr>
                  <a:spLocks noChangeArrowheads="1"/>
                </p:cNvSpPr>
                <p:nvPr/>
              </p:nvSpPr>
              <p:spPr bwMode="auto">
                <a:xfrm>
                  <a:off x="1551" y="3353"/>
                  <a:ext cx="96" cy="57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grpSp>
        </p:grpSp>
        <p:grpSp>
          <p:nvGrpSpPr>
            <p:cNvPr id="9" name="Group 20"/>
            <p:cNvGrpSpPr>
              <a:grpSpLocks/>
            </p:cNvGrpSpPr>
            <p:nvPr/>
          </p:nvGrpSpPr>
          <p:grpSpPr bwMode="auto">
            <a:xfrm>
              <a:off x="930" y="2422"/>
              <a:ext cx="323" cy="1000"/>
              <a:chOff x="249" y="2931"/>
              <a:chExt cx="323" cy="1000"/>
            </a:xfrm>
          </p:grpSpPr>
          <p:grpSp>
            <p:nvGrpSpPr>
              <p:cNvPr id="26" name="Group 21"/>
              <p:cNvGrpSpPr>
                <a:grpSpLocks/>
              </p:cNvGrpSpPr>
              <p:nvPr/>
            </p:nvGrpSpPr>
            <p:grpSpPr bwMode="auto">
              <a:xfrm>
                <a:off x="249" y="2931"/>
                <a:ext cx="96" cy="1000"/>
                <a:chOff x="249" y="2931"/>
                <a:chExt cx="96" cy="1000"/>
              </a:xfrm>
            </p:grpSpPr>
            <p:sp>
              <p:nvSpPr>
                <p:cNvPr id="31" name="AutoShape 22"/>
                <p:cNvSpPr>
                  <a:spLocks noChangeArrowheads="1"/>
                </p:cNvSpPr>
                <p:nvPr/>
              </p:nvSpPr>
              <p:spPr bwMode="auto">
                <a:xfrm>
                  <a:off x="249" y="2931"/>
                  <a:ext cx="96" cy="33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32" name="AutoShape 23"/>
                <p:cNvSpPr>
                  <a:spLocks noChangeArrowheads="1"/>
                </p:cNvSpPr>
                <p:nvPr/>
              </p:nvSpPr>
              <p:spPr bwMode="auto">
                <a:xfrm>
                  <a:off x="249" y="3355"/>
                  <a:ext cx="96" cy="576"/>
                </a:xfrm>
                <a:prstGeom prst="roundRect">
                  <a:avLst>
                    <a:gd name="adj" fmla="val 16667"/>
                  </a:avLst>
                </a:prstGeom>
                <a:gradFill rotWithShape="0">
                  <a:gsLst>
                    <a:gs pos="0">
                      <a:schemeClr val="accent1">
                        <a:gamma/>
                        <a:shade val="9412"/>
                        <a:invGamma/>
                      </a:schemeClr>
                    </a:gs>
                    <a:gs pos="50000">
                      <a:schemeClr val="accent1"/>
                    </a:gs>
                    <a:gs pos="100000">
                      <a:schemeClr val="accent1">
                        <a:gamma/>
                        <a:shade val="9412"/>
                        <a:invGamma/>
                      </a:schemeClr>
                    </a:gs>
                  </a:gsLst>
                  <a:lin ang="0" scaled="1"/>
                </a:gradFill>
                <a:ln w="9525">
                  <a:solidFill>
                    <a:schemeClr val="tx1"/>
                  </a:solidFill>
                  <a:round/>
                  <a:headEnd/>
                  <a:tailEnd/>
                </a:ln>
                <a:effectLst/>
              </p:spPr>
              <p:txBody>
                <a:bodyPr wrap="none" anchor="ctr"/>
                <a:lstStyle/>
                <a:p>
                  <a:endParaRPr lang="fr-FR"/>
                </a:p>
              </p:txBody>
            </p:sp>
            <p:sp>
              <p:nvSpPr>
                <p:cNvPr id="33" name="Oval 24"/>
                <p:cNvSpPr>
                  <a:spLocks noChangeArrowheads="1"/>
                </p:cNvSpPr>
                <p:nvPr/>
              </p:nvSpPr>
              <p:spPr bwMode="auto">
                <a:xfrm>
                  <a:off x="255" y="3265"/>
                  <a:ext cx="90" cy="91"/>
                </a:xfrm>
                <a:prstGeom prst="ellipse">
                  <a:avLst/>
                </a:prstGeom>
                <a:solidFill>
                  <a:schemeClr val="accent1"/>
                </a:solidFill>
                <a:ln w="9525">
                  <a:solidFill>
                    <a:schemeClr val="tx1"/>
                  </a:solidFill>
                  <a:round/>
                  <a:headEnd/>
                  <a:tailEnd/>
                </a:ln>
                <a:effectLst/>
              </p:spPr>
              <p:txBody>
                <a:bodyPr wrap="none" anchor="ctr"/>
                <a:lstStyle/>
                <a:p>
                  <a:endParaRPr lang="fr-FR"/>
                </a:p>
              </p:txBody>
            </p:sp>
          </p:grpSp>
          <p:grpSp>
            <p:nvGrpSpPr>
              <p:cNvPr id="27" name="Group 25"/>
              <p:cNvGrpSpPr>
                <a:grpSpLocks/>
              </p:cNvGrpSpPr>
              <p:nvPr/>
            </p:nvGrpSpPr>
            <p:grpSpPr bwMode="auto">
              <a:xfrm>
                <a:off x="476" y="2931"/>
                <a:ext cx="96" cy="1000"/>
                <a:chOff x="476" y="2931"/>
                <a:chExt cx="96" cy="1000"/>
              </a:xfrm>
            </p:grpSpPr>
            <p:sp>
              <p:nvSpPr>
                <p:cNvPr id="28" name="AutoShape 26"/>
                <p:cNvSpPr>
                  <a:spLocks noChangeArrowheads="1"/>
                </p:cNvSpPr>
                <p:nvPr/>
              </p:nvSpPr>
              <p:spPr bwMode="auto">
                <a:xfrm>
                  <a:off x="476" y="2931"/>
                  <a:ext cx="96" cy="33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29" name="AutoShape 27"/>
                <p:cNvSpPr>
                  <a:spLocks noChangeArrowheads="1"/>
                </p:cNvSpPr>
                <p:nvPr/>
              </p:nvSpPr>
              <p:spPr bwMode="auto">
                <a:xfrm>
                  <a:off x="476" y="3355"/>
                  <a:ext cx="96" cy="576"/>
                </a:xfrm>
                <a:prstGeom prst="roundRect">
                  <a:avLst>
                    <a:gd name="adj" fmla="val 16667"/>
                  </a:avLst>
                </a:prstGeom>
                <a:gradFill rotWithShape="0">
                  <a:gsLst>
                    <a:gs pos="0">
                      <a:srgbClr val="FF3399">
                        <a:gamma/>
                        <a:shade val="19216"/>
                        <a:invGamma/>
                      </a:srgbClr>
                    </a:gs>
                    <a:gs pos="50000">
                      <a:srgbClr val="FF3399"/>
                    </a:gs>
                    <a:gs pos="100000">
                      <a:srgbClr val="FF3399">
                        <a:gamma/>
                        <a:shade val="19216"/>
                        <a:invGamma/>
                      </a:srgbClr>
                    </a:gs>
                  </a:gsLst>
                  <a:lin ang="0" scaled="1"/>
                </a:gradFill>
                <a:ln w="9525">
                  <a:solidFill>
                    <a:schemeClr val="tx1"/>
                  </a:solidFill>
                  <a:round/>
                  <a:headEnd/>
                  <a:tailEnd/>
                </a:ln>
                <a:effectLst/>
              </p:spPr>
              <p:txBody>
                <a:bodyPr wrap="none" anchor="ctr"/>
                <a:lstStyle/>
                <a:p>
                  <a:endParaRPr lang="fr-FR"/>
                </a:p>
              </p:txBody>
            </p:sp>
            <p:sp>
              <p:nvSpPr>
                <p:cNvPr id="30" name="Oval 28"/>
                <p:cNvSpPr>
                  <a:spLocks noChangeArrowheads="1"/>
                </p:cNvSpPr>
                <p:nvPr/>
              </p:nvSpPr>
              <p:spPr bwMode="auto">
                <a:xfrm>
                  <a:off x="477" y="3262"/>
                  <a:ext cx="90" cy="91"/>
                </a:xfrm>
                <a:prstGeom prst="ellipse">
                  <a:avLst/>
                </a:prstGeom>
                <a:solidFill>
                  <a:srgbClr val="FF3399"/>
                </a:solidFill>
                <a:ln w="9525">
                  <a:solidFill>
                    <a:schemeClr val="tx1"/>
                  </a:solidFill>
                  <a:round/>
                  <a:headEnd/>
                  <a:tailEnd/>
                </a:ln>
                <a:effectLst/>
              </p:spPr>
              <p:txBody>
                <a:bodyPr wrap="none" anchor="ctr"/>
                <a:lstStyle/>
                <a:p>
                  <a:endParaRPr lang="fr-FR"/>
                </a:p>
              </p:txBody>
            </p:sp>
          </p:grpSp>
        </p:grpSp>
        <p:sp>
          <p:nvSpPr>
            <p:cNvPr id="10" name="Line 29"/>
            <p:cNvSpPr>
              <a:spLocks noChangeShapeType="1"/>
            </p:cNvSpPr>
            <p:nvPr/>
          </p:nvSpPr>
          <p:spPr bwMode="auto">
            <a:xfrm>
              <a:off x="1474" y="2830"/>
              <a:ext cx="363" cy="0"/>
            </a:xfrm>
            <a:prstGeom prst="line">
              <a:avLst/>
            </a:prstGeom>
            <a:noFill/>
            <a:ln w="9525">
              <a:solidFill>
                <a:schemeClr val="tx1"/>
              </a:solidFill>
              <a:round/>
              <a:headEnd/>
              <a:tailEnd type="triangle" w="med" len="med"/>
            </a:ln>
            <a:effectLst/>
          </p:spPr>
          <p:txBody>
            <a:bodyPr/>
            <a:lstStyle/>
            <a:p>
              <a:endParaRPr lang="fr-FR"/>
            </a:p>
          </p:txBody>
        </p:sp>
      </p:grpSp>
      <p:sp>
        <p:nvSpPr>
          <p:cNvPr id="7171" name="Rectangle 3"/>
          <p:cNvSpPr>
            <a:spLocks noGrp="1" noChangeArrowheads="1"/>
          </p:cNvSpPr>
          <p:nvPr>
            <p:ph type="body" idx="4294967295"/>
          </p:nvPr>
        </p:nvSpPr>
        <p:spPr>
          <a:xfrm>
            <a:off x="0" y="1214438"/>
            <a:ext cx="8229600" cy="5429250"/>
          </a:xfrm>
        </p:spPr>
        <p:txBody>
          <a:bodyPr>
            <a:normAutofit/>
          </a:bodyPr>
          <a:lstStyle/>
          <a:p>
            <a:pPr>
              <a:spcBef>
                <a:spcPct val="0"/>
              </a:spcBef>
              <a:buFontTx/>
              <a:buNone/>
            </a:pPr>
            <a:r>
              <a:rPr lang="fr-FR" sz="2400" dirty="0" smtClean="0"/>
              <a:t> </a:t>
            </a:r>
            <a:endParaRPr lang="fr-FR" sz="2400" dirty="0"/>
          </a:p>
          <a:p>
            <a:pPr>
              <a:spcBef>
                <a:spcPct val="0"/>
              </a:spcBef>
              <a:buFontTx/>
              <a:buNone/>
            </a:pPr>
            <a:r>
              <a:rPr lang="fr-FR" sz="2400" dirty="0"/>
              <a:t>Le matériel génétique </a:t>
            </a:r>
          </a:p>
          <a:p>
            <a:pPr>
              <a:spcBef>
                <a:spcPct val="0"/>
              </a:spcBef>
              <a:buFontTx/>
              <a:buNone/>
            </a:pPr>
            <a:r>
              <a:rPr lang="fr-FR" sz="2400" dirty="0"/>
              <a:t>est sous la forme de chromatine</a:t>
            </a:r>
            <a:r>
              <a:rPr lang="fr-FR" sz="2400" dirty="0" smtClean="0"/>
              <a:t>.</a:t>
            </a:r>
          </a:p>
          <a:p>
            <a:pPr>
              <a:spcBef>
                <a:spcPct val="0"/>
              </a:spcBef>
              <a:buFontTx/>
              <a:buNone/>
            </a:pPr>
            <a:endParaRPr lang="fr-FR" sz="2400" dirty="0" smtClean="0"/>
          </a:p>
          <a:p>
            <a:pPr>
              <a:spcBef>
                <a:spcPct val="0"/>
              </a:spcBef>
              <a:buFontTx/>
              <a:buNone/>
            </a:pPr>
            <a:r>
              <a:rPr lang="fr-FR" sz="2400" i="1" dirty="0" smtClean="0">
                <a:solidFill>
                  <a:srgbClr val="FF0000"/>
                </a:solidFill>
              </a:rPr>
              <a:t>Réplication de l’ ADN </a:t>
            </a:r>
            <a:r>
              <a:rPr lang="fr-FR" sz="2400" dirty="0" smtClean="0"/>
              <a:t>de chaque </a:t>
            </a:r>
          </a:p>
          <a:p>
            <a:pPr>
              <a:spcBef>
                <a:spcPct val="0"/>
              </a:spcBef>
              <a:buFontTx/>
              <a:buNone/>
            </a:pPr>
            <a:r>
              <a:rPr lang="fr-FR" sz="2400" dirty="0" smtClean="0"/>
              <a:t>Chromosome ( 2N devient 4N )</a:t>
            </a:r>
          </a:p>
          <a:p>
            <a:pPr>
              <a:spcBef>
                <a:spcPct val="0"/>
              </a:spcBef>
              <a:buFontTx/>
              <a:buNone/>
            </a:pPr>
            <a:endParaRPr lang="fr-FR" sz="2400" dirty="0" smtClean="0"/>
          </a:p>
          <a:p>
            <a:pPr>
              <a:spcBef>
                <a:spcPct val="0"/>
              </a:spcBef>
              <a:buFontTx/>
              <a:buNone/>
            </a:pPr>
            <a:r>
              <a:rPr lang="fr-FR" sz="2400" dirty="0" smtClean="0"/>
              <a:t>Chaque chromosome est constitué  de 2 filaments parallèles </a:t>
            </a:r>
          </a:p>
          <a:p>
            <a:pPr>
              <a:spcBef>
                <a:spcPct val="0"/>
              </a:spcBef>
              <a:buFontTx/>
              <a:buNone/>
            </a:pPr>
            <a:r>
              <a:rPr lang="fr-FR" sz="2400" dirty="0" smtClean="0"/>
              <a:t>appelés chromatides unis l’un a l’ autre par un centromère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457200" y="0"/>
            <a:ext cx="8229600" cy="928670"/>
          </a:xfrm>
        </p:spPr>
        <p:txBody>
          <a:bodyPr>
            <a:normAutofit/>
          </a:bodyPr>
          <a:lstStyle/>
          <a:p>
            <a:pPr algn="l"/>
            <a:r>
              <a:rPr lang="fr-FR" b="1" dirty="0" smtClean="0"/>
              <a:t>Prophase I</a:t>
            </a:r>
            <a:endParaRPr lang="fr-FR" b="1" dirty="0"/>
          </a:p>
        </p:txBody>
      </p:sp>
      <p:sp>
        <p:nvSpPr>
          <p:cNvPr id="8201" name="Rectangle 9"/>
          <p:cNvSpPr>
            <a:spLocks noGrp="1" noChangeArrowheads="1"/>
          </p:cNvSpPr>
          <p:nvPr>
            <p:ph idx="1"/>
          </p:nvPr>
        </p:nvSpPr>
        <p:spPr>
          <a:xfrm>
            <a:off x="179512" y="1196752"/>
            <a:ext cx="3635896" cy="4972072"/>
          </a:xfrm>
          <a:noFill/>
          <a:ln/>
        </p:spPr>
        <p:txBody>
          <a:bodyPr>
            <a:normAutofit/>
          </a:bodyPr>
          <a:lstStyle/>
          <a:p>
            <a:pPr>
              <a:spcBef>
                <a:spcPct val="0"/>
              </a:spcBef>
            </a:pPr>
            <a:r>
              <a:rPr lang="fr-FR" sz="2400" dirty="0" smtClean="0"/>
              <a:t>Les chromosomes se condensent en double filaments.</a:t>
            </a:r>
          </a:p>
          <a:p>
            <a:pPr marL="36576" indent="0">
              <a:spcBef>
                <a:spcPct val="0"/>
              </a:spcBef>
              <a:buNone/>
            </a:pPr>
            <a:endParaRPr lang="fr-FR" sz="2400" dirty="0" smtClean="0"/>
          </a:p>
          <a:p>
            <a:pPr marL="36576" indent="0">
              <a:spcBef>
                <a:spcPct val="0"/>
              </a:spcBef>
              <a:buNone/>
            </a:pPr>
            <a:endParaRPr lang="fr-FR" sz="2400" dirty="0" smtClean="0"/>
          </a:p>
          <a:p>
            <a:pPr>
              <a:spcBef>
                <a:spcPct val="0"/>
              </a:spcBef>
            </a:pPr>
            <a:r>
              <a:rPr lang="fr-FR" sz="2400" dirty="0" smtClean="0"/>
              <a:t>Les chromosomes s’ apparient </a:t>
            </a:r>
          </a:p>
          <a:p>
            <a:pPr>
              <a:spcBef>
                <a:spcPct val="0"/>
              </a:spcBef>
              <a:buNone/>
            </a:pPr>
            <a:r>
              <a:rPr lang="fr-FR" sz="2400" dirty="0" smtClean="0"/>
              <a:t>centromère à centromère pour </a:t>
            </a:r>
          </a:p>
          <a:p>
            <a:pPr>
              <a:spcBef>
                <a:spcPct val="0"/>
              </a:spcBef>
              <a:buNone/>
            </a:pPr>
            <a:r>
              <a:rPr lang="fr-FR" sz="2400" dirty="0" smtClean="0"/>
              <a:t>constituer une structure jointe </a:t>
            </a:r>
          </a:p>
          <a:p>
            <a:pPr>
              <a:spcBef>
                <a:spcPct val="0"/>
              </a:spcBef>
              <a:buNone/>
            </a:pPr>
            <a:r>
              <a:rPr lang="fr-FR" sz="2400" dirty="0" smtClean="0"/>
              <a:t>appelée chiasma</a:t>
            </a:r>
          </a:p>
          <a:p>
            <a:pPr>
              <a:spcBef>
                <a:spcPct val="0"/>
              </a:spcBef>
              <a:buNone/>
            </a:pPr>
            <a:endParaRPr lang="fr-FR" sz="2400" dirty="0"/>
          </a:p>
        </p:txBody>
      </p:sp>
      <p:pic>
        <p:nvPicPr>
          <p:cNvPr id="5" name="Picture 4" descr="Meiosis_Zygotene"/>
          <p:cNvPicPr>
            <a:picLocks noChangeAspect="1" noChangeArrowheads="1"/>
          </p:cNvPicPr>
          <p:nvPr/>
        </p:nvPicPr>
        <p:blipFill>
          <a:blip r:embed="rId3"/>
          <a:srcRect/>
          <a:stretch>
            <a:fillRect/>
          </a:stretch>
        </p:blipFill>
        <p:spPr bwMode="auto">
          <a:xfrm>
            <a:off x="3923928" y="692696"/>
            <a:ext cx="5040560" cy="5760640"/>
          </a:xfrm>
          <a:prstGeom prst="rect">
            <a:avLst/>
          </a:prstGeom>
          <a:noFill/>
        </p:spPr>
      </p:pic>
      <p:sp>
        <p:nvSpPr>
          <p:cNvPr id="6" name="ZoneTexte 5"/>
          <p:cNvSpPr txBox="1"/>
          <p:nvPr/>
        </p:nvSpPr>
        <p:spPr>
          <a:xfrm>
            <a:off x="5929322" y="5072074"/>
            <a:ext cx="184731" cy="369332"/>
          </a:xfrm>
          <a:prstGeom prst="rect">
            <a:avLst/>
          </a:prstGeom>
          <a:noFill/>
        </p:spPr>
        <p:txBody>
          <a:bodyPr wrap="square" rtlCol="0">
            <a:spAutoFit/>
          </a:bodyPr>
          <a:lstStyle/>
          <a:p>
            <a:endParaRPr lang="fr-FR" dirty="0"/>
          </a:p>
        </p:txBody>
      </p:sp>
      <p:sp>
        <p:nvSpPr>
          <p:cNvPr id="2" name="Rectangle 1"/>
          <p:cNvSpPr/>
          <p:nvPr/>
        </p:nvSpPr>
        <p:spPr>
          <a:xfrm>
            <a:off x="5508104" y="692696"/>
            <a:ext cx="1872208"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2661706"/>
          </a:xfrm>
        </p:spPr>
        <p:txBody>
          <a:bodyPr>
            <a:noAutofit/>
          </a:bodyPr>
          <a:lstStyle/>
          <a:p>
            <a:r>
              <a:rPr lang="fr-FR" sz="1800" dirty="0" smtClean="0"/>
              <a:t>il permet l</a:t>
            </a:r>
            <a:r>
              <a:rPr lang="fr-FR" sz="1800" dirty="0"/>
              <a:t>’ échange au niveau de 2 </a:t>
            </a:r>
            <a:r>
              <a:rPr lang="fr-FR" sz="1800" dirty="0" smtClean="0"/>
              <a:t>chromosomes </a:t>
            </a:r>
            <a:r>
              <a:rPr lang="fr-FR" sz="1800" dirty="0"/>
              <a:t>homologues de </a:t>
            </a:r>
            <a:r>
              <a:rPr lang="fr-FR" sz="1800" dirty="0" smtClean="0"/>
              <a:t> larges </a:t>
            </a:r>
            <a:r>
              <a:rPr lang="fr-FR" sz="1800" dirty="0"/>
              <a:t>segments d’ ADN , grâce </a:t>
            </a:r>
            <a:r>
              <a:rPr lang="fr-FR" sz="1800" dirty="0" smtClean="0"/>
              <a:t>au</a:t>
            </a:r>
            <a:r>
              <a:rPr lang="fr-FR" sz="1800" dirty="0" smtClean="0">
                <a:solidFill>
                  <a:srgbClr val="FF0000"/>
                </a:solidFill>
              </a:rPr>
              <a:t> </a:t>
            </a:r>
            <a:r>
              <a:rPr lang="fr-FR" sz="1800" dirty="0" err="1">
                <a:solidFill>
                  <a:srgbClr val="FF0000"/>
                </a:solidFill>
              </a:rPr>
              <a:t>crossing</a:t>
            </a:r>
            <a:r>
              <a:rPr lang="fr-FR" sz="1800" dirty="0">
                <a:solidFill>
                  <a:srgbClr val="FF0000"/>
                </a:solidFill>
              </a:rPr>
              <a:t> over </a:t>
            </a:r>
            <a:r>
              <a:rPr lang="fr-FR" sz="1800" dirty="0"/>
              <a:t>( enjambement </a:t>
            </a:r>
            <a:r>
              <a:rPr lang="fr-FR" sz="1800" dirty="0" smtClean="0"/>
              <a:t>).</a:t>
            </a:r>
            <a:r>
              <a:rPr lang="fr-FR" sz="1800" dirty="0"/>
              <a:t/>
            </a:r>
            <a:br>
              <a:rPr lang="fr-FR" sz="1800" dirty="0"/>
            </a:br>
            <a:r>
              <a:rPr lang="fr-FR" sz="1800" dirty="0" smtClean="0"/>
              <a:t/>
            </a:r>
            <a:br>
              <a:rPr lang="fr-FR" sz="1800" dirty="0" smtClean="0"/>
            </a:br>
            <a:r>
              <a:rPr lang="fr-FR" sz="1800" dirty="0" err="1" smtClean="0"/>
              <a:t>Crossing</a:t>
            </a:r>
            <a:r>
              <a:rPr lang="fr-FR" sz="1800" dirty="0" smtClean="0"/>
              <a:t> over: c’est </a:t>
            </a:r>
            <a:r>
              <a:rPr lang="fr-FR" sz="1800" dirty="0" smtClean="0"/>
              <a:t>un phénomène génétique qui a lieu et qui contribue au </a:t>
            </a:r>
            <a:r>
              <a:rPr lang="fr-FR" sz="1800" b="1" dirty="0" smtClean="0"/>
              <a:t>brassage </a:t>
            </a:r>
            <a:r>
              <a:rPr lang="fr-FR" sz="1800" b="1" dirty="0" smtClean="0"/>
              <a:t>génétique</a:t>
            </a:r>
            <a:r>
              <a:rPr lang="fr-FR" sz="1800" dirty="0" smtClean="0"/>
              <a:t> </a:t>
            </a:r>
            <a:r>
              <a:rPr lang="fr-FR" sz="1800" dirty="0" smtClean="0"/>
              <a:t>lors de la reproduction</a:t>
            </a:r>
            <a:br>
              <a:rPr lang="fr-FR" sz="1800" dirty="0" smtClean="0"/>
            </a:br>
            <a:endParaRPr lang="fr-FR" sz="1800" dirty="0"/>
          </a:p>
        </p:txBody>
      </p:sp>
      <p:pic>
        <p:nvPicPr>
          <p:cNvPr id="4" name="Picture 4" descr="recombinaison schéma"/>
          <p:cNvPicPr>
            <a:picLocks noGrp="1" noChangeAspect="1" noChangeArrowheads="1"/>
          </p:cNvPicPr>
          <p:nvPr>
            <p:ph idx="1"/>
          </p:nvPr>
        </p:nvPicPr>
        <p:blipFill>
          <a:blip r:embed="rId2"/>
          <a:stretch>
            <a:fillRect/>
          </a:stretch>
        </p:blipFill>
        <p:spPr bwMode="auto">
          <a:xfrm>
            <a:off x="683568" y="3429000"/>
            <a:ext cx="7467600" cy="3200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l"/>
            <a:r>
              <a:rPr lang="fr-FR" sz="3600" dirty="0" smtClean="0"/>
              <a:t>Métaphase I</a:t>
            </a:r>
            <a:r>
              <a:rPr lang="fr-FR" dirty="0" smtClean="0"/>
              <a:t/>
            </a:r>
            <a:br>
              <a:rPr lang="fr-FR" dirty="0" smtClean="0"/>
            </a:br>
            <a:endParaRPr lang="fr-FR" dirty="0"/>
          </a:p>
        </p:txBody>
      </p:sp>
      <p:sp>
        <p:nvSpPr>
          <p:cNvPr id="17411" name="Rectangle 3"/>
          <p:cNvSpPr>
            <a:spLocks noGrp="1" noChangeArrowheads="1"/>
          </p:cNvSpPr>
          <p:nvPr>
            <p:ph idx="1"/>
          </p:nvPr>
        </p:nvSpPr>
        <p:spPr>
          <a:xfrm>
            <a:off x="179512" y="1910430"/>
            <a:ext cx="3816424" cy="4983179"/>
          </a:xfrm>
        </p:spPr>
        <p:txBody>
          <a:bodyPr>
            <a:normAutofit/>
          </a:bodyPr>
          <a:lstStyle/>
          <a:p>
            <a:r>
              <a:rPr lang="fr-FR" sz="2400" dirty="0"/>
              <a:t>Les chromosomes se regroupent sur le fuseau </a:t>
            </a:r>
            <a:r>
              <a:rPr lang="fr-FR" sz="2400" dirty="0" smtClean="0"/>
              <a:t>mitotique ou équatorial</a:t>
            </a:r>
            <a:endParaRPr lang="fr-FR" sz="2400" dirty="0"/>
          </a:p>
        </p:txBody>
      </p:sp>
      <p:pic>
        <p:nvPicPr>
          <p:cNvPr id="5" name="Picture 4" descr="Meiosis_MetaphaseI"/>
          <p:cNvPicPr>
            <a:picLocks noChangeAspect="1" noChangeArrowheads="1"/>
          </p:cNvPicPr>
          <p:nvPr/>
        </p:nvPicPr>
        <p:blipFill>
          <a:blip r:embed="rId3"/>
          <a:srcRect/>
          <a:stretch>
            <a:fillRect/>
          </a:stretch>
        </p:blipFill>
        <p:spPr bwMode="auto">
          <a:xfrm>
            <a:off x="3728768" y="834688"/>
            <a:ext cx="5271248" cy="561864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34925" y="2647950"/>
            <a:ext cx="3889375" cy="2711450"/>
            <a:chOff x="1292" y="1359"/>
            <a:chExt cx="2450" cy="1708"/>
          </a:xfrm>
        </p:grpSpPr>
        <p:sp>
          <p:nvSpPr>
            <p:cNvPr id="34883" name="Line 67"/>
            <p:cNvSpPr>
              <a:spLocks noChangeShapeType="1"/>
            </p:cNvSpPr>
            <p:nvPr/>
          </p:nvSpPr>
          <p:spPr bwMode="auto">
            <a:xfrm flipV="1">
              <a:off x="2290" y="1752"/>
              <a:ext cx="1044" cy="181"/>
            </a:xfrm>
            <a:prstGeom prst="line">
              <a:avLst/>
            </a:prstGeom>
            <a:noFill/>
            <a:ln w="9525">
              <a:solidFill>
                <a:schemeClr val="tx1"/>
              </a:solidFill>
              <a:round/>
              <a:headEnd/>
              <a:tailEnd/>
            </a:ln>
            <a:effectLst/>
          </p:spPr>
          <p:txBody>
            <a:bodyPr/>
            <a:lstStyle/>
            <a:p>
              <a:endParaRPr lang="fr-FR"/>
            </a:p>
          </p:txBody>
        </p:sp>
        <p:sp>
          <p:nvSpPr>
            <p:cNvPr id="34884" name="Line 68"/>
            <p:cNvSpPr>
              <a:spLocks noChangeShapeType="1"/>
            </p:cNvSpPr>
            <p:nvPr/>
          </p:nvSpPr>
          <p:spPr bwMode="auto">
            <a:xfrm flipV="1">
              <a:off x="2336" y="1570"/>
              <a:ext cx="907" cy="363"/>
            </a:xfrm>
            <a:prstGeom prst="line">
              <a:avLst/>
            </a:prstGeom>
            <a:noFill/>
            <a:ln w="9525">
              <a:solidFill>
                <a:schemeClr val="tx1"/>
              </a:solidFill>
              <a:round/>
              <a:headEnd/>
              <a:tailEnd/>
            </a:ln>
            <a:effectLst/>
          </p:spPr>
          <p:txBody>
            <a:bodyPr/>
            <a:lstStyle/>
            <a:p>
              <a:endParaRPr lang="fr-FR"/>
            </a:p>
          </p:txBody>
        </p:sp>
        <p:grpSp>
          <p:nvGrpSpPr>
            <p:cNvPr id="3" name="Group 69"/>
            <p:cNvGrpSpPr>
              <a:grpSpLocks/>
            </p:cNvGrpSpPr>
            <p:nvPr/>
          </p:nvGrpSpPr>
          <p:grpSpPr bwMode="auto">
            <a:xfrm>
              <a:off x="1292" y="1359"/>
              <a:ext cx="1227" cy="1572"/>
              <a:chOff x="1292" y="1389"/>
              <a:chExt cx="1227" cy="1572"/>
            </a:xfrm>
          </p:grpSpPr>
          <p:grpSp>
            <p:nvGrpSpPr>
              <p:cNvPr id="4" name="Group 70"/>
              <p:cNvGrpSpPr>
                <a:grpSpLocks/>
              </p:cNvGrpSpPr>
              <p:nvPr/>
            </p:nvGrpSpPr>
            <p:grpSpPr bwMode="auto">
              <a:xfrm>
                <a:off x="2074" y="1389"/>
                <a:ext cx="445" cy="1572"/>
                <a:chOff x="2074" y="1525"/>
                <a:chExt cx="445" cy="1572"/>
              </a:xfrm>
            </p:grpSpPr>
            <p:sp>
              <p:nvSpPr>
                <p:cNvPr id="34887" name="Oval 71"/>
                <p:cNvSpPr>
                  <a:spLocks noChangeArrowheads="1"/>
                </p:cNvSpPr>
                <p:nvPr/>
              </p:nvSpPr>
              <p:spPr bwMode="auto">
                <a:xfrm rot="-1385815">
                  <a:off x="2074" y="2014"/>
                  <a:ext cx="272" cy="181"/>
                </a:xfrm>
                <a:prstGeom prst="ellipse">
                  <a:avLst/>
                </a:prstGeom>
                <a:gradFill rotWithShape="1">
                  <a:gsLst>
                    <a:gs pos="0">
                      <a:srgbClr val="FF00FF">
                        <a:gamma/>
                        <a:shade val="16078"/>
                        <a:invGamma/>
                      </a:srgbClr>
                    </a:gs>
                    <a:gs pos="50000">
                      <a:srgbClr val="FF00FF"/>
                    </a:gs>
                    <a:gs pos="100000">
                      <a:srgbClr val="FF00FF">
                        <a:gamma/>
                        <a:shade val="16078"/>
                        <a:invGamma/>
                      </a:srgbClr>
                    </a:gs>
                  </a:gsLst>
                  <a:lin ang="0" scaled="1"/>
                </a:gradFill>
                <a:ln w="9525">
                  <a:solidFill>
                    <a:schemeClr val="tx1"/>
                  </a:solidFill>
                  <a:round/>
                  <a:headEnd/>
                  <a:tailEnd/>
                </a:ln>
                <a:effectLst/>
              </p:spPr>
              <p:txBody>
                <a:bodyPr wrap="none" anchor="ctr"/>
                <a:lstStyle/>
                <a:p>
                  <a:endParaRPr lang="fr-FR"/>
                </a:p>
              </p:txBody>
            </p:sp>
            <p:grpSp>
              <p:nvGrpSpPr>
                <p:cNvPr id="5" name="Group 72"/>
                <p:cNvGrpSpPr>
                  <a:grpSpLocks/>
                </p:cNvGrpSpPr>
                <p:nvPr/>
              </p:nvGrpSpPr>
              <p:grpSpPr bwMode="auto">
                <a:xfrm>
                  <a:off x="2224" y="1525"/>
                  <a:ext cx="295" cy="1526"/>
                  <a:chOff x="1565" y="1343"/>
                  <a:chExt cx="157" cy="953"/>
                </a:xfrm>
              </p:grpSpPr>
              <p:sp>
                <p:nvSpPr>
                  <p:cNvPr id="34889" name="Oval 73"/>
                  <p:cNvSpPr>
                    <a:spLocks noChangeArrowheads="1"/>
                  </p:cNvSpPr>
                  <p:nvPr/>
                </p:nvSpPr>
                <p:spPr bwMode="auto">
                  <a:xfrm rot="894745">
                    <a:off x="1586" y="1343"/>
                    <a:ext cx="136" cy="363"/>
                  </a:xfrm>
                  <a:prstGeom prst="ellipse">
                    <a:avLst/>
                  </a:prstGeom>
                  <a:gradFill rotWithShape="1">
                    <a:gsLst>
                      <a:gs pos="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sp>
                <p:nvSpPr>
                  <p:cNvPr id="34890" name="Oval 74"/>
                  <p:cNvSpPr>
                    <a:spLocks noChangeArrowheads="1"/>
                  </p:cNvSpPr>
                  <p:nvPr/>
                </p:nvSpPr>
                <p:spPr bwMode="auto">
                  <a:xfrm rot="-406534">
                    <a:off x="1565" y="1706"/>
                    <a:ext cx="136" cy="590"/>
                  </a:xfrm>
                  <a:prstGeom prst="ellipse">
                    <a:avLst/>
                  </a:prstGeom>
                  <a:gradFill rotWithShape="1">
                    <a:gsLst>
                      <a:gs pos="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grpSp>
            <p:sp>
              <p:nvSpPr>
                <p:cNvPr id="34891" name="Line 75"/>
                <p:cNvSpPr>
                  <a:spLocks noChangeShapeType="1"/>
                </p:cNvSpPr>
                <p:nvPr/>
              </p:nvSpPr>
              <p:spPr bwMode="auto">
                <a:xfrm flipH="1">
                  <a:off x="2200" y="2251"/>
                  <a:ext cx="136" cy="136"/>
                </a:xfrm>
                <a:prstGeom prst="line">
                  <a:avLst/>
                </a:prstGeom>
                <a:noFill/>
                <a:ln w="38100">
                  <a:solidFill>
                    <a:schemeClr val="tx1"/>
                  </a:solidFill>
                  <a:round/>
                  <a:headEnd/>
                  <a:tailEnd/>
                </a:ln>
                <a:effectLst/>
              </p:spPr>
              <p:txBody>
                <a:bodyPr/>
                <a:lstStyle/>
                <a:p>
                  <a:endParaRPr lang="fr-FR"/>
                </a:p>
              </p:txBody>
            </p:sp>
            <p:sp>
              <p:nvSpPr>
                <p:cNvPr id="34892" name="Line 76"/>
                <p:cNvSpPr>
                  <a:spLocks noChangeShapeType="1"/>
                </p:cNvSpPr>
                <p:nvPr/>
              </p:nvSpPr>
              <p:spPr bwMode="auto">
                <a:xfrm flipH="1">
                  <a:off x="2237" y="2387"/>
                  <a:ext cx="136" cy="136"/>
                </a:xfrm>
                <a:prstGeom prst="line">
                  <a:avLst/>
                </a:prstGeom>
                <a:noFill/>
                <a:ln w="38100">
                  <a:solidFill>
                    <a:schemeClr val="tx1"/>
                  </a:solidFill>
                  <a:round/>
                  <a:headEnd/>
                  <a:tailEnd/>
                </a:ln>
                <a:effectLst/>
              </p:spPr>
              <p:txBody>
                <a:bodyPr/>
                <a:lstStyle/>
                <a:p>
                  <a:endParaRPr lang="fr-FR"/>
                </a:p>
              </p:txBody>
            </p:sp>
            <p:sp>
              <p:nvSpPr>
                <p:cNvPr id="34893" name="Line 77"/>
                <p:cNvSpPr>
                  <a:spLocks noChangeShapeType="1"/>
                </p:cNvSpPr>
                <p:nvPr/>
              </p:nvSpPr>
              <p:spPr bwMode="auto">
                <a:xfrm rot="658839" flipH="1">
                  <a:off x="2274" y="2523"/>
                  <a:ext cx="136" cy="136"/>
                </a:xfrm>
                <a:prstGeom prst="line">
                  <a:avLst/>
                </a:prstGeom>
                <a:noFill/>
                <a:ln w="38100">
                  <a:solidFill>
                    <a:schemeClr val="tx1"/>
                  </a:solidFill>
                  <a:round/>
                  <a:headEnd/>
                  <a:tailEnd/>
                </a:ln>
                <a:effectLst/>
              </p:spPr>
              <p:txBody>
                <a:bodyPr/>
                <a:lstStyle/>
                <a:p>
                  <a:endParaRPr lang="fr-FR"/>
                </a:p>
              </p:txBody>
            </p:sp>
            <p:sp>
              <p:nvSpPr>
                <p:cNvPr id="34894" name="Line 78"/>
                <p:cNvSpPr>
                  <a:spLocks noChangeShapeType="1"/>
                </p:cNvSpPr>
                <p:nvPr/>
              </p:nvSpPr>
              <p:spPr bwMode="auto">
                <a:xfrm rot="910759" flipH="1">
                  <a:off x="2290" y="2659"/>
                  <a:ext cx="136" cy="136"/>
                </a:xfrm>
                <a:prstGeom prst="line">
                  <a:avLst/>
                </a:prstGeom>
                <a:noFill/>
                <a:ln w="38100">
                  <a:solidFill>
                    <a:schemeClr val="tx1"/>
                  </a:solidFill>
                  <a:round/>
                  <a:headEnd/>
                  <a:tailEnd/>
                </a:ln>
                <a:effectLst/>
              </p:spPr>
              <p:txBody>
                <a:bodyPr/>
                <a:lstStyle/>
                <a:p>
                  <a:endParaRPr lang="fr-FR"/>
                </a:p>
              </p:txBody>
            </p:sp>
            <p:sp>
              <p:nvSpPr>
                <p:cNvPr id="34895" name="Line 79"/>
                <p:cNvSpPr>
                  <a:spLocks noChangeShapeType="1"/>
                </p:cNvSpPr>
                <p:nvPr/>
              </p:nvSpPr>
              <p:spPr bwMode="auto">
                <a:xfrm rot="1764936" flipH="1">
                  <a:off x="2290" y="2766"/>
                  <a:ext cx="136" cy="136"/>
                </a:xfrm>
                <a:prstGeom prst="line">
                  <a:avLst/>
                </a:prstGeom>
                <a:noFill/>
                <a:ln w="38100">
                  <a:solidFill>
                    <a:schemeClr val="tx1"/>
                  </a:solidFill>
                  <a:round/>
                  <a:headEnd/>
                  <a:tailEnd/>
                </a:ln>
                <a:effectLst/>
              </p:spPr>
              <p:txBody>
                <a:bodyPr/>
                <a:lstStyle/>
                <a:p>
                  <a:endParaRPr lang="fr-FR"/>
                </a:p>
              </p:txBody>
            </p:sp>
            <p:sp>
              <p:nvSpPr>
                <p:cNvPr id="34896" name="Line 80"/>
                <p:cNvSpPr>
                  <a:spLocks noChangeShapeType="1"/>
                </p:cNvSpPr>
                <p:nvPr/>
              </p:nvSpPr>
              <p:spPr bwMode="auto">
                <a:xfrm rot="1764936" flipH="1">
                  <a:off x="2258" y="2894"/>
                  <a:ext cx="136" cy="136"/>
                </a:xfrm>
                <a:prstGeom prst="line">
                  <a:avLst/>
                </a:prstGeom>
                <a:noFill/>
                <a:ln w="38100">
                  <a:solidFill>
                    <a:schemeClr val="tx1"/>
                  </a:solidFill>
                  <a:round/>
                  <a:headEnd/>
                  <a:tailEnd/>
                </a:ln>
                <a:effectLst/>
              </p:spPr>
              <p:txBody>
                <a:bodyPr/>
                <a:lstStyle/>
                <a:p>
                  <a:endParaRPr lang="fr-FR"/>
                </a:p>
              </p:txBody>
            </p:sp>
            <p:sp>
              <p:nvSpPr>
                <p:cNvPr id="34897" name="Line 81"/>
                <p:cNvSpPr>
                  <a:spLocks noChangeShapeType="1"/>
                </p:cNvSpPr>
                <p:nvPr/>
              </p:nvSpPr>
              <p:spPr bwMode="auto">
                <a:xfrm rot="1764936" flipH="1">
                  <a:off x="2314" y="1600"/>
                  <a:ext cx="136" cy="136"/>
                </a:xfrm>
                <a:prstGeom prst="line">
                  <a:avLst/>
                </a:prstGeom>
                <a:noFill/>
                <a:ln w="38100">
                  <a:solidFill>
                    <a:schemeClr val="tx1"/>
                  </a:solidFill>
                  <a:round/>
                  <a:headEnd/>
                  <a:tailEnd/>
                </a:ln>
                <a:effectLst/>
              </p:spPr>
              <p:txBody>
                <a:bodyPr/>
                <a:lstStyle/>
                <a:p>
                  <a:endParaRPr lang="fr-FR"/>
                </a:p>
              </p:txBody>
            </p:sp>
            <p:sp>
              <p:nvSpPr>
                <p:cNvPr id="34898" name="Line 82"/>
                <p:cNvSpPr>
                  <a:spLocks noChangeShapeType="1"/>
                </p:cNvSpPr>
                <p:nvPr/>
              </p:nvSpPr>
              <p:spPr bwMode="auto">
                <a:xfrm rot="1764936" flipH="1">
                  <a:off x="2314" y="1706"/>
                  <a:ext cx="136" cy="136"/>
                </a:xfrm>
                <a:prstGeom prst="line">
                  <a:avLst/>
                </a:prstGeom>
                <a:noFill/>
                <a:ln w="38100">
                  <a:solidFill>
                    <a:schemeClr val="tx1"/>
                  </a:solidFill>
                  <a:round/>
                  <a:headEnd/>
                  <a:tailEnd/>
                </a:ln>
                <a:effectLst/>
              </p:spPr>
              <p:txBody>
                <a:bodyPr/>
                <a:lstStyle/>
                <a:p>
                  <a:endParaRPr lang="fr-FR"/>
                </a:p>
              </p:txBody>
            </p:sp>
            <p:sp>
              <p:nvSpPr>
                <p:cNvPr id="34899" name="Line 83"/>
                <p:cNvSpPr>
                  <a:spLocks noChangeShapeType="1"/>
                </p:cNvSpPr>
                <p:nvPr/>
              </p:nvSpPr>
              <p:spPr bwMode="auto">
                <a:xfrm rot="1764936" flipH="1">
                  <a:off x="2304" y="1792"/>
                  <a:ext cx="136" cy="136"/>
                </a:xfrm>
                <a:prstGeom prst="line">
                  <a:avLst/>
                </a:prstGeom>
                <a:noFill/>
                <a:ln w="38100">
                  <a:solidFill>
                    <a:schemeClr val="tx1"/>
                  </a:solidFill>
                  <a:round/>
                  <a:headEnd/>
                  <a:tailEnd/>
                </a:ln>
                <a:effectLst/>
              </p:spPr>
              <p:txBody>
                <a:bodyPr/>
                <a:lstStyle/>
                <a:p>
                  <a:endParaRPr lang="fr-FR"/>
                </a:p>
              </p:txBody>
            </p:sp>
            <p:sp>
              <p:nvSpPr>
                <p:cNvPr id="34900" name="Line 84"/>
                <p:cNvSpPr>
                  <a:spLocks noChangeShapeType="1"/>
                </p:cNvSpPr>
                <p:nvPr/>
              </p:nvSpPr>
              <p:spPr bwMode="auto">
                <a:xfrm rot="1764936" flipH="1">
                  <a:off x="2274" y="1872"/>
                  <a:ext cx="136" cy="136"/>
                </a:xfrm>
                <a:prstGeom prst="line">
                  <a:avLst/>
                </a:prstGeom>
                <a:noFill/>
                <a:ln w="38100">
                  <a:solidFill>
                    <a:schemeClr val="tx1"/>
                  </a:solidFill>
                  <a:round/>
                  <a:headEnd/>
                  <a:tailEnd/>
                </a:ln>
                <a:effectLst/>
              </p:spPr>
              <p:txBody>
                <a:bodyPr/>
                <a:lstStyle/>
                <a:p>
                  <a:endParaRPr lang="fr-FR"/>
                </a:p>
              </p:txBody>
            </p:sp>
            <p:sp>
              <p:nvSpPr>
                <p:cNvPr id="34901" name="Line 85"/>
                <p:cNvSpPr>
                  <a:spLocks noChangeShapeType="1"/>
                </p:cNvSpPr>
                <p:nvPr/>
              </p:nvSpPr>
              <p:spPr bwMode="auto">
                <a:xfrm rot="1764936" flipH="1">
                  <a:off x="2229" y="1971"/>
                  <a:ext cx="136" cy="136"/>
                </a:xfrm>
                <a:prstGeom prst="line">
                  <a:avLst/>
                </a:prstGeom>
                <a:noFill/>
                <a:ln w="38100">
                  <a:solidFill>
                    <a:schemeClr val="tx1"/>
                  </a:solidFill>
                  <a:round/>
                  <a:headEnd/>
                  <a:tailEnd/>
                </a:ln>
                <a:effectLst/>
              </p:spPr>
              <p:txBody>
                <a:bodyPr/>
                <a:lstStyle/>
                <a:p>
                  <a:endParaRPr lang="fr-FR"/>
                </a:p>
              </p:txBody>
            </p:sp>
            <p:grpSp>
              <p:nvGrpSpPr>
                <p:cNvPr id="6" name="Group 86"/>
                <p:cNvGrpSpPr>
                  <a:grpSpLocks/>
                </p:cNvGrpSpPr>
                <p:nvPr/>
              </p:nvGrpSpPr>
              <p:grpSpPr bwMode="auto">
                <a:xfrm>
                  <a:off x="2085" y="1571"/>
                  <a:ext cx="295" cy="1526"/>
                  <a:chOff x="1565" y="1343"/>
                  <a:chExt cx="157" cy="953"/>
                </a:xfrm>
              </p:grpSpPr>
              <p:sp>
                <p:nvSpPr>
                  <p:cNvPr id="34903" name="Oval 87"/>
                  <p:cNvSpPr>
                    <a:spLocks noChangeArrowheads="1"/>
                  </p:cNvSpPr>
                  <p:nvPr/>
                </p:nvSpPr>
                <p:spPr bwMode="auto">
                  <a:xfrm rot="894745">
                    <a:off x="1586" y="1343"/>
                    <a:ext cx="136" cy="363"/>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sp>
                <p:nvSpPr>
                  <p:cNvPr id="34904" name="Oval 88"/>
                  <p:cNvSpPr>
                    <a:spLocks noChangeArrowheads="1"/>
                  </p:cNvSpPr>
                  <p:nvPr/>
                </p:nvSpPr>
                <p:spPr bwMode="auto">
                  <a:xfrm rot="-406534">
                    <a:off x="1565" y="1706"/>
                    <a:ext cx="136" cy="590"/>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grpSp>
          </p:grpSp>
          <p:sp>
            <p:nvSpPr>
              <p:cNvPr id="34905" name="Line 89"/>
              <p:cNvSpPr>
                <a:spLocks noChangeShapeType="1"/>
              </p:cNvSpPr>
              <p:nvPr/>
            </p:nvSpPr>
            <p:spPr bwMode="auto">
              <a:xfrm flipH="1">
                <a:off x="1338" y="2024"/>
                <a:ext cx="726" cy="408"/>
              </a:xfrm>
              <a:prstGeom prst="line">
                <a:avLst/>
              </a:prstGeom>
              <a:noFill/>
              <a:ln w="9525">
                <a:solidFill>
                  <a:schemeClr val="tx1"/>
                </a:solidFill>
                <a:round/>
                <a:headEnd/>
                <a:tailEnd/>
              </a:ln>
              <a:effectLst/>
            </p:spPr>
            <p:txBody>
              <a:bodyPr/>
              <a:lstStyle/>
              <a:p>
                <a:endParaRPr lang="fr-FR"/>
              </a:p>
            </p:txBody>
          </p:sp>
          <p:sp>
            <p:nvSpPr>
              <p:cNvPr id="34906" name="Line 90"/>
              <p:cNvSpPr>
                <a:spLocks noChangeShapeType="1"/>
              </p:cNvSpPr>
              <p:nvPr/>
            </p:nvSpPr>
            <p:spPr bwMode="auto">
              <a:xfrm flipH="1" flipV="1">
                <a:off x="1671" y="1760"/>
                <a:ext cx="409" cy="181"/>
              </a:xfrm>
              <a:prstGeom prst="line">
                <a:avLst/>
              </a:prstGeom>
              <a:noFill/>
              <a:ln w="9525">
                <a:solidFill>
                  <a:schemeClr val="tx1"/>
                </a:solidFill>
                <a:round/>
                <a:headEnd/>
                <a:tailEnd/>
              </a:ln>
              <a:effectLst/>
            </p:spPr>
            <p:txBody>
              <a:bodyPr/>
              <a:lstStyle/>
              <a:p>
                <a:endParaRPr lang="fr-FR"/>
              </a:p>
            </p:txBody>
          </p:sp>
          <p:sp>
            <p:nvSpPr>
              <p:cNvPr id="34907" name="Line 91"/>
              <p:cNvSpPr>
                <a:spLocks noChangeShapeType="1"/>
              </p:cNvSpPr>
              <p:nvPr/>
            </p:nvSpPr>
            <p:spPr bwMode="auto">
              <a:xfrm flipH="1" flipV="1">
                <a:off x="1295" y="1933"/>
                <a:ext cx="771" cy="46"/>
              </a:xfrm>
              <a:prstGeom prst="line">
                <a:avLst/>
              </a:prstGeom>
              <a:noFill/>
              <a:ln w="9525">
                <a:solidFill>
                  <a:schemeClr val="tx1"/>
                </a:solidFill>
                <a:round/>
                <a:headEnd/>
                <a:tailEnd/>
              </a:ln>
              <a:effectLst/>
            </p:spPr>
            <p:txBody>
              <a:bodyPr/>
              <a:lstStyle/>
              <a:p>
                <a:endParaRPr lang="fr-FR"/>
              </a:p>
            </p:txBody>
          </p:sp>
          <p:sp>
            <p:nvSpPr>
              <p:cNvPr id="34908" name="Line 92"/>
              <p:cNvSpPr>
                <a:spLocks noChangeShapeType="1"/>
              </p:cNvSpPr>
              <p:nvPr/>
            </p:nvSpPr>
            <p:spPr bwMode="auto">
              <a:xfrm flipH="1">
                <a:off x="1292" y="2011"/>
                <a:ext cx="772" cy="181"/>
              </a:xfrm>
              <a:prstGeom prst="line">
                <a:avLst/>
              </a:prstGeom>
              <a:noFill/>
              <a:ln w="9525">
                <a:solidFill>
                  <a:schemeClr val="tx1"/>
                </a:solidFill>
                <a:round/>
                <a:headEnd/>
                <a:tailEnd/>
              </a:ln>
              <a:effectLst/>
            </p:spPr>
            <p:txBody>
              <a:bodyPr/>
              <a:lstStyle/>
              <a:p>
                <a:endParaRPr lang="fr-FR"/>
              </a:p>
            </p:txBody>
          </p:sp>
        </p:grpSp>
        <p:sp>
          <p:nvSpPr>
            <p:cNvPr id="34909" name="Line 93"/>
            <p:cNvSpPr>
              <a:spLocks noChangeShapeType="1"/>
            </p:cNvSpPr>
            <p:nvPr/>
          </p:nvSpPr>
          <p:spPr bwMode="auto">
            <a:xfrm>
              <a:off x="2245" y="1979"/>
              <a:ext cx="1270" cy="589"/>
            </a:xfrm>
            <a:prstGeom prst="line">
              <a:avLst/>
            </a:prstGeom>
            <a:noFill/>
            <a:ln w="9525">
              <a:solidFill>
                <a:schemeClr val="tx1"/>
              </a:solidFill>
              <a:round/>
              <a:headEnd/>
              <a:tailEnd/>
            </a:ln>
            <a:effectLst/>
          </p:spPr>
          <p:txBody>
            <a:bodyPr/>
            <a:lstStyle/>
            <a:p>
              <a:endParaRPr lang="fr-FR"/>
            </a:p>
          </p:txBody>
        </p:sp>
        <p:sp>
          <p:nvSpPr>
            <p:cNvPr id="34910" name="Line 94"/>
            <p:cNvSpPr>
              <a:spLocks noChangeShapeType="1"/>
            </p:cNvSpPr>
            <p:nvPr/>
          </p:nvSpPr>
          <p:spPr bwMode="auto">
            <a:xfrm>
              <a:off x="2290" y="1933"/>
              <a:ext cx="908" cy="0"/>
            </a:xfrm>
            <a:prstGeom prst="line">
              <a:avLst/>
            </a:prstGeom>
            <a:noFill/>
            <a:ln w="9525">
              <a:solidFill>
                <a:schemeClr val="tx1"/>
              </a:solidFill>
              <a:round/>
              <a:headEnd/>
              <a:tailEnd/>
            </a:ln>
            <a:effectLst/>
          </p:spPr>
          <p:txBody>
            <a:bodyPr/>
            <a:lstStyle/>
            <a:p>
              <a:endParaRPr lang="fr-FR"/>
            </a:p>
          </p:txBody>
        </p:sp>
        <p:sp>
          <p:nvSpPr>
            <p:cNvPr id="34911" name="Line 95"/>
            <p:cNvSpPr>
              <a:spLocks noChangeShapeType="1"/>
            </p:cNvSpPr>
            <p:nvPr/>
          </p:nvSpPr>
          <p:spPr bwMode="auto">
            <a:xfrm>
              <a:off x="2245" y="1979"/>
              <a:ext cx="454" cy="362"/>
            </a:xfrm>
            <a:prstGeom prst="line">
              <a:avLst/>
            </a:prstGeom>
            <a:noFill/>
            <a:ln w="9525">
              <a:solidFill>
                <a:schemeClr val="tx1"/>
              </a:solidFill>
              <a:round/>
              <a:headEnd/>
              <a:tailEnd/>
            </a:ln>
            <a:effectLst/>
          </p:spPr>
          <p:txBody>
            <a:bodyPr/>
            <a:lstStyle/>
            <a:p>
              <a:endParaRPr lang="fr-FR"/>
            </a:p>
          </p:txBody>
        </p:sp>
        <p:grpSp>
          <p:nvGrpSpPr>
            <p:cNvPr id="7" name="Group 96"/>
            <p:cNvGrpSpPr>
              <a:grpSpLocks/>
            </p:cNvGrpSpPr>
            <p:nvPr/>
          </p:nvGrpSpPr>
          <p:grpSpPr bwMode="auto">
            <a:xfrm>
              <a:off x="2709" y="1495"/>
              <a:ext cx="1033" cy="1572"/>
              <a:chOff x="2709" y="1493"/>
              <a:chExt cx="1033" cy="1572"/>
            </a:xfrm>
          </p:grpSpPr>
          <p:grpSp>
            <p:nvGrpSpPr>
              <p:cNvPr id="8" name="Group 97"/>
              <p:cNvGrpSpPr>
                <a:grpSpLocks/>
              </p:cNvGrpSpPr>
              <p:nvPr/>
            </p:nvGrpSpPr>
            <p:grpSpPr bwMode="auto">
              <a:xfrm>
                <a:off x="2709" y="1493"/>
                <a:ext cx="443" cy="1572"/>
                <a:chOff x="2709" y="1629"/>
                <a:chExt cx="443" cy="1572"/>
              </a:xfrm>
            </p:grpSpPr>
            <p:sp>
              <p:nvSpPr>
                <p:cNvPr id="34914" name="Oval 98"/>
                <p:cNvSpPr>
                  <a:spLocks noChangeArrowheads="1"/>
                </p:cNvSpPr>
                <p:nvPr/>
              </p:nvSpPr>
              <p:spPr bwMode="auto">
                <a:xfrm rot="1385815" flipH="1">
                  <a:off x="2880" y="2118"/>
                  <a:ext cx="272" cy="181"/>
                </a:xfrm>
                <a:prstGeom prst="ellipse">
                  <a:avLst/>
                </a:prstGeom>
                <a:gradFill rotWithShape="1">
                  <a:gsLst>
                    <a:gs pos="0">
                      <a:srgbClr val="FF00FF">
                        <a:gamma/>
                        <a:shade val="16078"/>
                        <a:invGamma/>
                      </a:srgbClr>
                    </a:gs>
                    <a:gs pos="50000">
                      <a:srgbClr val="FF00FF"/>
                    </a:gs>
                    <a:gs pos="100000">
                      <a:srgbClr val="FF00FF">
                        <a:gamma/>
                        <a:shade val="16078"/>
                        <a:invGamma/>
                      </a:srgbClr>
                    </a:gs>
                  </a:gsLst>
                  <a:lin ang="0" scaled="1"/>
                </a:gradFill>
                <a:ln w="9525">
                  <a:solidFill>
                    <a:schemeClr val="tx1"/>
                  </a:solidFill>
                  <a:round/>
                  <a:headEnd/>
                  <a:tailEnd/>
                </a:ln>
                <a:effectLst/>
              </p:spPr>
              <p:txBody>
                <a:bodyPr wrap="none" anchor="ctr"/>
                <a:lstStyle/>
                <a:p>
                  <a:endParaRPr lang="fr-FR"/>
                </a:p>
              </p:txBody>
            </p:sp>
            <p:grpSp>
              <p:nvGrpSpPr>
                <p:cNvPr id="9" name="Group 99"/>
                <p:cNvGrpSpPr>
                  <a:grpSpLocks/>
                </p:cNvGrpSpPr>
                <p:nvPr/>
              </p:nvGrpSpPr>
              <p:grpSpPr bwMode="auto">
                <a:xfrm flipH="1">
                  <a:off x="2709" y="1629"/>
                  <a:ext cx="295" cy="1526"/>
                  <a:chOff x="1565" y="1343"/>
                  <a:chExt cx="157" cy="953"/>
                </a:xfrm>
              </p:grpSpPr>
              <p:sp>
                <p:nvSpPr>
                  <p:cNvPr id="34916" name="Oval 100"/>
                  <p:cNvSpPr>
                    <a:spLocks noChangeArrowheads="1"/>
                  </p:cNvSpPr>
                  <p:nvPr/>
                </p:nvSpPr>
                <p:spPr bwMode="auto">
                  <a:xfrm rot="894745">
                    <a:off x="1586" y="1343"/>
                    <a:ext cx="136" cy="363"/>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917" name="Oval 101"/>
                  <p:cNvSpPr>
                    <a:spLocks noChangeArrowheads="1"/>
                  </p:cNvSpPr>
                  <p:nvPr/>
                </p:nvSpPr>
                <p:spPr bwMode="auto">
                  <a:xfrm rot="-406534">
                    <a:off x="1565" y="1706"/>
                    <a:ext cx="136" cy="590"/>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grpSp>
            <p:sp>
              <p:nvSpPr>
                <p:cNvPr id="34918" name="Line 102"/>
                <p:cNvSpPr>
                  <a:spLocks noChangeShapeType="1"/>
                </p:cNvSpPr>
                <p:nvPr/>
              </p:nvSpPr>
              <p:spPr bwMode="auto">
                <a:xfrm>
                  <a:off x="2757" y="1728"/>
                  <a:ext cx="182" cy="90"/>
                </a:xfrm>
                <a:prstGeom prst="line">
                  <a:avLst/>
                </a:prstGeom>
                <a:noFill/>
                <a:ln w="38100">
                  <a:solidFill>
                    <a:schemeClr val="tx1"/>
                  </a:solidFill>
                  <a:round/>
                  <a:headEnd/>
                  <a:tailEnd/>
                </a:ln>
                <a:effectLst/>
              </p:spPr>
              <p:txBody>
                <a:bodyPr/>
                <a:lstStyle/>
                <a:p>
                  <a:endParaRPr lang="fr-FR"/>
                </a:p>
              </p:txBody>
            </p:sp>
            <p:sp>
              <p:nvSpPr>
                <p:cNvPr id="34919" name="Line 103"/>
                <p:cNvSpPr>
                  <a:spLocks noChangeShapeType="1"/>
                </p:cNvSpPr>
                <p:nvPr/>
              </p:nvSpPr>
              <p:spPr bwMode="auto">
                <a:xfrm>
                  <a:off x="2741" y="1842"/>
                  <a:ext cx="182" cy="46"/>
                </a:xfrm>
                <a:prstGeom prst="line">
                  <a:avLst/>
                </a:prstGeom>
                <a:noFill/>
                <a:ln w="38100">
                  <a:solidFill>
                    <a:schemeClr val="tx1"/>
                  </a:solidFill>
                  <a:round/>
                  <a:headEnd/>
                  <a:tailEnd/>
                </a:ln>
                <a:effectLst/>
              </p:spPr>
              <p:txBody>
                <a:bodyPr/>
                <a:lstStyle/>
                <a:p>
                  <a:endParaRPr lang="fr-FR"/>
                </a:p>
              </p:txBody>
            </p:sp>
            <p:sp>
              <p:nvSpPr>
                <p:cNvPr id="34920" name="Line 104"/>
                <p:cNvSpPr>
                  <a:spLocks noChangeShapeType="1"/>
                </p:cNvSpPr>
                <p:nvPr/>
              </p:nvSpPr>
              <p:spPr bwMode="auto">
                <a:xfrm>
                  <a:off x="2818" y="2101"/>
                  <a:ext cx="182" cy="0"/>
                </a:xfrm>
                <a:prstGeom prst="line">
                  <a:avLst/>
                </a:prstGeom>
                <a:noFill/>
                <a:ln w="38100">
                  <a:solidFill>
                    <a:schemeClr val="tx1"/>
                  </a:solidFill>
                  <a:round/>
                  <a:headEnd/>
                  <a:tailEnd/>
                </a:ln>
                <a:effectLst/>
              </p:spPr>
              <p:txBody>
                <a:bodyPr/>
                <a:lstStyle/>
                <a:p>
                  <a:endParaRPr lang="fr-FR"/>
                </a:p>
              </p:txBody>
            </p:sp>
            <p:sp>
              <p:nvSpPr>
                <p:cNvPr id="34921" name="Line 105"/>
                <p:cNvSpPr>
                  <a:spLocks noChangeShapeType="1"/>
                </p:cNvSpPr>
                <p:nvPr/>
              </p:nvSpPr>
              <p:spPr bwMode="auto">
                <a:xfrm>
                  <a:off x="2757" y="1933"/>
                  <a:ext cx="182" cy="46"/>
                </a:xfrm>
                <a:prstGeom prst="line">
                  <a:avLst/>
                </a:prstGeom>
                <a:noFill/>
                <a:ln w="38100">
                  <a:solidFill>
                    <a:schemeClr val="tx1"/>
                  </a:solidFill>
                  <a:round/>
                  <a:headEnd/>
                  <a:tailEnd/>
                </a:ln>
                <a:effectLst/>
              </p:spPr>
              <p:txBody>
                <a:bodyPr/>
                <a:lstStyle/>
                <a:p>
                  <a:endParaRPr lang="fr-FR"/>
                </a:p>
              </p:txBody>
            </p:sp>
            <p:sp>
              <p:nvSpPr>
                <p:cNvPr id="34922" name="Line 106"/>
                <p:cNvSpPr>
                  <a:spLocks noChangeShapeType="1"/>
                </p:cNvSpPr>
                <p:nvPr/>
              </p:nvSpPr>
              <p:spPr bwMode="auto">
                <a:xfrm>
                  <a:off x="2779" y="2024"/>
                  <a:ext cx="181" cy="0"/>
                </a:xfrm>
                <a:prstGeom prst="line">
                  <a:avLst/>
                </a:prstGeom>
                <a:noFill/>
                <a:ln w="38100">
                  <a:solidFill>
                    <a:schemeClr val="tx1"/>
                  </a:solidFill>
                  <a:round/>
                  <a:headEnd/>
                  <a:tailEnd/>
                </a:ln>
                <a:effectLst/>
              </p:spPr>
              <p:txBody>
                <a:bodyPr/>
                <a:lstStyle/>
                <a:p>
                  <a:endParaRPr lang="fr-FR"/>
                </a:p>
              </p:txBody>
            </p:sp>
            <p:sp>
              <p:nvSpPr>
                <p:cNvPr id="34923" name="Line 107"/>
                <p:cNvSpPr>
                  <a:spLocks noChangeShapeType="1"/>
                </p:cNvSpPr>
                <p:nvPr/>
              </p:nvSpPr>
              <p:spPr bwMode="auto">
                <a:xfrm>
                  <a:off x="2880" y="2341"/>
                  <a:ext cx="181" cy="91"/>
                </a:xfrm>
                <a:prstGeom prst="line">
                  <a:avLst/>
                </a:prstGeom>
                <a:noFill/>
                <a:ln w="38100">
                  <a:solidFill>
                    <a:schemeClr val="tx1"/>
                  </a:solidFill>
                  <a:round/>
                  <a:headEnd/>
                  <a:tailEnd/>
                </a:ln>
                <a:effectLst/>
              </p:spPr>
              <p:txBody>
                <a:bodyPr/>
                <a:lstStyle/>
                <a:p>
                  <a:endParaRPr lang="fr-FR"/>
                </a:p>
              </p:txBody>
            </p:sp>
            <p:sp>
              <p:nvSpPr>
                <p:cNvPr id="34924" name="Line 108"/>
                <p:cNvSpPr>
                  <a:spLocks noChangeShapeType="1"/>
                </p:cNvSpPr>
                <p:nvPr/>
              </p:nvSpPr>
              <p:spPr bwMode="auto">
                <a:xfrm>
                  <a:off x="2835" y="2432"/>
                  <a:ext cx="181" cy="91"/>
                </a:xfrm>
                <a:prstGeom prst="line">
                  <a:avLst/>
                </a:prstGeom>
                <a:noFill/>
                <a:ln w="38100">
                  <a:solidFill>
                    <a:schemeClr val="tx1"/>
                  </a:solidFill>
                  <a:round/>
                  <a:headEnd/>
                  <a:tailEnd/>
                </a:ln>
                <a:effectLst/>
              </p:spPr>
              <p:txBody>
                <a:bodyPr/>
                <a:lstStyle/>
                <a:p>
                  <a:endParaRPr lang="fr-FR"/>
                </a:p>
              </p:txBody>
            </p:sp>
            <p:sp>
              <p:nvSpPr>
                <p:cNvPr id="34925" name="Line 109"/>
                <p:cNvSpPr>
                  <a:spLocks noChangeShapeType="1"/>
                </p:cNvSpPr>
                <p:nvPr/>
              </p:nvSpPr>
              <p:spPr bwMode="auto">
                <a:xfrm>
                  <a:off x="2805" y="2547"/>
                  <a:ext cx="226" cy="90"/>
                </a:xfrm>
                <a:prstGeom prst="line">
                  <a:avLst/>
                </a:prstGeom>
                <a:noFill/>
                <a:ln w="38100">
                  <a:solidFill>
                    <a:schemeClr val="tx1"/>
                  </a:solidFill>
                  <a:round/>
                  <a:headEnd/>
                  <a:tailEnd/>
                </a:ln>
                <a:effectLst/>
              </p:spPr>
              <p:txBody>
                <a:bodyPr/>
                <a:lstStyle/>
                <a:p>
                  <a:endParaRPr lang="fr-FR"/>
                </a:p>
              </p:txBody>
            </p:sp>
            <p:sp>
              <p:nvSpPr>
                <p:cNvPr id="34926" name="Line 110"/>
                <p:cNvSpPr>
                  <a:spLocks noChangeShapeType="1"/>
                </p:cNvSpPr>
                <p:nvPr/>
              </p:nvSpPr>
              <p:spPr bwMode="auto">
                <a:xfrm>
                  <a:off x="2789" y="2704"/>
                  <a:ext cx="272" cy="46"/>
                </a:xfrm>
                <a:prstGeom prst="line">
                  <a:avLst/>
                </a:prstGeom>
                <a:noFill/>
                <a:ln w="38100">
                  <a:solidFill>
                    <a:schemeClr val="tx1"/>
                  </a:solidFill>
                  <a:round/>
                  <a:headEnd/>
                  <a:tailEnd/>
                </a:ln>
                <a:effectLst/>
              </p:spPr>
              <p:txBody>
                <a:bodyPr/>
                <a:lstStyle/>
                <a:p>
                  <a:endParaRPr lang="fr-FR"/>
                </a:p>
              </p:txBody>
            </p:sp>
            <p:sp>
              <p:nvSpPr>
                <p:cNvPr id="34927" name="Line 111"/>
                <p:cNvSpPr>
                  <a:spLocks noChangeShapeType="1"/>
                </p:cNvSpPr>
                <p:nvPr/>
              </p:nvSpPr>
              <p:spPr bwMode="auto">
                <a:xfrm>
                  <a:off x="2781" y="2926"/>
                  <a:ext cx="272" cy="0"/>
                </a:xfrm>
                <a:prstGeom prst="line">
                  <a:avLst/>
                </a:prstGeom>
                <a:noFill/>
                <a:ln w="38100">
                  <a:solidFill>
                    <a:schemeClr val="tx1"/>
                  </a:solidFill>
                  <a:round/>
                  <a:headEnd/>
                  <a:tailEnd/>
                </a:ln>
                <a:effectLst/>
              </p:spPr>
              <p:txBody>
                <a:bodyPr/>
                <a:lstStyle/>
                <a:p>
                  <a:endParaRPr lang="fr-FR"/>
                </a:p>
              </p:txBody>
            </p:sp>
            <p:sp>
              <p:nvSpPr>
                <p:cNvPr id="34928" name="Line 112"/>
                <p:cNvSpPr>
                  <a:spLocks noChangeShapeType="1"/>
                </p:cNvSpPr>
                <p:nvPr/>
              </p:nvSpPr>
              <p:spPr bwMode="auto">
                <a:xfrm>
                  <a:off x="2773" y="2800"/>
                  <a:ext cx="227" cy="46"/>
                </a:xfrm>
                <a:prstGeom prst="line">
                  <a:avLst/>
                </a:prstGeom>
                <a:noFill/>
                <a:ln w="38100">
                  <a:solidFill>
                    <a:schemeClr val="tx1"/>
                  </a:solidFill>
                  <a:round/>
                  <a:headEnd/>
                  <a:tailEnd/>
                </a:ln>
                <a:effectLst/>
              </p:spPr>
              <p:txBody>
                <a:bodyPr/>
                <a:lstStyle/>
                <a:p>
                  <a:endParaRPr lang="fr-FR"/>
                </a:p>
              </p:txBody>
            </p:sp>
            <p:sp>
              <p:nvSpPr>
                <p:cNvPr id="34929" name="Line 113"/>
                <p:cNvSpPr>
                  <a:spLocks noChangeShapeType="1"/>
                </p:cNvSpPr>
                <p:nvPr/>
              </p:nvSpPr>
              <p:spPr bwMode="auto">
                <a:xfrm flipV="1">
                  <a:off x="2805" y="3022"/>
                  <a:ext cx="227" cy="45"/>
                </a:xfrm>
                <a:prstGeom prst="line">
                  <a:avLst/>
                </a:prstGeom>
                <a:noFill/>
                <a:ln w="38100">
                  <a:solidFill>
                    <a:schemeClr val="tx1"/>
                  </a:solidFill>
                  <a:round/>
                  <a:headEnd/>
                  <a:tailEnd/>
                </a:ln>
                <a:effectLst/>
              </p:spPr>
              <p:txBody>
                <a:bodyPr/>
                <a:lstStyle/>
                <a:p>
                  <a:endParaRPr lang="fr-FR"/>
                </a:p>
              </p:txBody>
            </p:sp>
            <p:grpSp>
              <p:nvGrpSpPr>
                <p:cNvPr id="10" name="Group 114"/>
                <p:cNvGrpSpPr>
                  <a:grpSpLocks/>
                </p:cNvGrpSpPr>
                <p:nvPr/>
              </p:nvGrpSpPr>
              <p:grpSpPr bwMode="auto">
                <a:xfrm flipH="1">
                  <a:off x="2843" y="1675"/>
                  <a:ext cx="295" cy="1526"/>
                  <a:chOff x="1565" y="1343"/>
                  <a:chExt cx="157" cy="953"/>
                </a:xfrm>
              </p:grpSpPr>
              <p:sp>
                <p:nvSpPr>
                  <p:cNvPr id="34931" name="Oval 115"/>
                  <p:cNvSpPr>
                    <a:spLocks noChangeArrowheads="1"/>
                  </p:cNvSpPr>
                  <p:nvPr/>
                </p:nvSpPr>
                <p:spPr bwMode="auto">
                  <a:xfrm rot="894745">
                    <a:off x="1586" y="1343"/>
                    <a:ext cx="136" cy="363"/>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932" name="Oval 116"/>
                  <p:cNvSpPr>
                    <a:spLocks noChangeArrowheads="1"/>
                  </p:cNvSpPr>
                  <p:nvPr/>
                </p:nvSpPr>
                <p:spPr bwMode="auto">
                  <a:xfrm rot="-406534">
                    <a:off x="1565" y="1706"/>
                    <a:ext cx="136" cy="590"/>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grpSp>
          </p:grpSp>
          <p:sp>
            <p:nvSpPr>
              <p:cNvPr id="34933" name="Line 117"/>
              <p:cNvSpPr>
                <a:spLocks noChangeShapeType="1"/>
              </p:cNvSpPr>
              <p:nvPr/>
            </p:nvSpPr>
            <p:spPr bwMode="auto">
              <a:xfrm flipV="1">
                <a:off x="3152" y="1797"/>
                <a:ext cx="544" cy="272"/>
              </a:xfrm>
              <a:prstGeom prst="line">
                <a:avLst/>
              </a:prstGeom>
              <a:noFill/>
              <a:ln w="9525">
                <a:solidFill>
                  <a:schemeClr val="tx1"/>
                </a:solidFill>
                <a:round/>
                <a:headEnd/>
                <a:tailEnd/>
              </a:ln>
              <a:effectLst/>
            </p:spPr>
            <p:txBody>
              <a:bodyPr/>
              <a:lstStyle/>
              <a:p>
                <a:endParaRPr lang="fr-FR"/>
              </a:p>
            </p:txBody>
          </p:sp>
          <p:sp>
            <p:nvSpPr>
              <p:cNvPr id="34934" name="Line 118"/>
              <p:cNvSpPr>
                <a:spLocks noChangeShapeType="1"/>
              </p:cNvSpPr>
              <p:nvPr/>
            </p:nvSpPr>
            <p:spPr bwMode="auto">
              <a:xfrm flipV="1">
                <a:off x="3123" y="1698"/>
                <a:ext cx="408" cy="363"/>
              </a:xfrm>
              <a:prstGeom prst="line">
                <a:avLst/>
              </a:prstGeom>
              <a:noFill/>
              <a:ln w="9525">
                <a:solidFill>
                  <a:schemeClr val="tx1"/>
                </a:solidFill>
                <a:round/>
                <a:headEnd/>
                <a:tailEnd/>
              </a:ln>
              <a:effectLst/>
            </p:spPr>
            <p:txBody>
              <a:bodyPr/>
              <a:lstStyle/>
              <a:p>
                <a:endParaRPr lang="fr-FR"/>
              </a:p>
            </p:txBody>
          </p:sp>
          <p:sp>
            <p:nvSpPr>
              <p:cNvPr id="34935" name="Line 119"/>
              <p:cNvSpPr>
                <a:spLocks noChangeShapeType="1"/>
              </p:cNvSpPr>
              <p:nvPr/>
            </p:nvSpPr>
            <p:spPr bwMode="auto">
              <a:xfrm flipV="1">
                <a:off x="3152" y="2069"/>
                <a:ext cx="590" cy="46"/>
              </a:xfrm>
              <a:prstGeom prst="line">
                <a:avLst/>
              </a:prstGeom>
              <a:noFill/>
              <a:ln w="9525">
                <a:solidFill>
                  <a:schemeClr val="tx1"/>
                </a:solidFill>
                <a:round/>
                <a:headEnd/>
                <a:tailEnd/>
              </a:ln>
              <a:effectLst/>
            </p:spPr>
            <p:txBody>
              <a:bodyPr/>
              <a:lstStyle/>
              <a:p>
                <a:endParaRPr lang="fr-FR"/>
              </a:p>
            </p:txBody>
          </p:sp>
          <p:sp>
            <p:nvSpPr>
              <p:cNvPr id="34936" name="Line 120"/>
              <p:cNvSpPr>
                <a:spLocks noChangeShapeType="1"/>
              </p:cNvSpPr>
              <p:nvPr/>
            </p:nvSpPr>
            <p:spPr bwMode="auto">
              <a:xfrm>
                <a:off x="3152" y="2160"/>
                <a:ext cx="544" cy="181"/>
              </a:xfrm>
              <a:prstGeom prst="line">
                <a:avLst/>
              </a:prstGeom>
              <a:noFill/>
              <a:ln w="9525">
                <a:solidFill>
                  <a:schemeClr val="tx1"/>
                </a:solidFill>
                <a:round/>
                <a:headEnd/>
                <a:tailEnd/>
              </a:ln>
              <a:effectLst/>
            </p:spPr>
            <p:txBody>
              <a:bodyPr/>
              <a:lstStyle/>
              <a:p>
                <a:endParaRPr lang="fr-FR"/>
              </a:p>
            </p:txBody>
          </p:sp>
        </p:grpSp>
        <p:sp>
          <p:nvSpPr>
            <p:cNvPr id="34937" name="Line 121"/>
            <p:cNvSpPr>
              <a:spLocks noChangeShapeType="1"/>
            </p:cNvSpPr>
            <p:nvPr/>
          </p:nvSpPr>
          <p:spPr bwMode="auto">
            <a:xfrm flipH="1">
              <a:off x="2472" y="2115"/>
              <a:ext cx="544" cy="589"/>
            </a:xfrm>
            <a:prstGeom prst="line">
              <a:avLst/>
            </a:prstGeom>
            <a:noFill/>
            <a:ln w="9525">
              <a:solidFill>
                <a:schemeClr val="tx1"/>
              </a:solidFill>
              <a:round/>
              <a:headEnd/>
              <a:tailEnd/>
            </a:ln>
            <a:effectLst/>
          </p:spPr>
          <p:txBody>
            <a:bodyPr/>
            <a:lstStyle/>
            <a:p>
              <a:endParaRPr lang="fr-FR"/>
            </a:p>
          </p:txBody>
        </p:sp>
        <p:sp>
          <p:nvSpPr>
            <p:cNvPr id="34938" name="Line 122"/>
            <p:cNvSpPr>
              <a:spLocks noChangeShapeType="1"/>
            </p:cNvSpPr>
            <p:nvPr/>
          </p:nvSpPr>
          <p:spPr bwMode="auto">
            <a:xfrm flipH="1">
              <a:off x="2200" y="2115"/>
              <a:ext cx="771" cy="136"/>
            </a:xfrm>
            <a:prstGeom prst="line">
              <a:avLst/>
            </a:prstGeom>
            <a:noFill/>
            <a:ln w="9525">
              <a:solidFill>
                <a:schemeClr val="tx1"/>
              </a:solidFill>
              <a:round/>
              <a:headEnd/>
              <a:tailEnd/>
            </a:ln>
            <a:effectLst/>
          </p:spPr>
          <p:txBody>
            <a:bodyPr/>
            <a:lstStyle/>
            <a:p>
              <a:endParaRPr lang="fr-FR"/>
            </a:p>
          </p:txBody>
        </p:sp>
        <p:sp>
          <p:nvSpPr>
            <p:cNvPr id="34939" name="Line 123"/>
            <p:cNvSpPr>
              <a:spLocks noChangeShapeType="1"/>
            </p:cNvSpPr>
            <p:nvPr/>
          </p:nvSpPr>
          <p:spPr bwMode="auto">
            <a:xfrm flipH="1">
              <a:off x="2608" y="2115"/>
              <a:ext cx="453" cy="725"/>
            </a:xfrm>
            <a:prstGeom prst="line">
              <a:avLst/>
            </a:prstGeom>
            <a:noFill/>
            <a:ln w="9525">
              <a:solidFill>
                <a:schemeClr val="tx1"/>
              </a:solidFill>
              <a:round/>
              <a:headEnd/>
              <a:tailEnd/>
            </a:ln>
            <a:effectLst/>
          </p:spPr>
          <p:txBody>
            <a:bodyPr/>
            <a:lstStyle/>
            <a:p>
              <a:endParaRPr lang="fr-FR"/>
            </a:p>
          </p:txBody>
        </p:sp>
        <p:sp>
          <p:nvSpPr>
            <p:cNvPr id="34940" name="Line 124"/>
            <p:cNvSpPr>
              <a:spLocks noChangeShapeType="1"/>
            </p:cNvSpPr>
            <p:nvPr/>
          </p:nvSpPr>
          <p:spPr bwMode="auto">
            <a:xfrm flipH="1">
              <a:off x="2154" y="2069"/>
              <a:ext cx="771" cy="46"/>
            </a:xfrm>
            <a:prstGeom prst="line">
              <a:avLst/>
            </a:prstGeom>
            <a:noFill/>
            <a:ln w="9525">
              <a:solidFill>
                <a:schemeClr val="tx1"/>
              </a:solidFill>
              <a:round/>
              <a:headEnd/>
              <a:tailEnd/>
            </a:ln>
            <a:effectLst/>
          </p:spPr>
          <p:txBody>
            <a:bodyPr/>
            <a:lstStyle/>
            <a:p>
              <a:endParaRPr lang="fr-FR"/>
            </a:p>
          </p:txBody>
        </p:sp>
        <p:sp>
          <p:nvSpPr>
            <p:cNvPr id="34941" name="Line 125"/>
            <p:cNvSpPr>
              <a:spLocks noChangeShapeType="1"/>
            </p:cNvSpPr>
            <p:nvPr/>
          </p:nvSpPr>
          <p:spPr bwMode="auto">
            <a:xfrm flipH="1">
              <a:off x="2245" y="2115"/>
              <a:ext cx="726" cy="453"/>
            </a:xfrm>
            <a:prstGeom prst="line">
              <a:avLst/>
            </a:prstGeom>
            <a:noFill/>
            <a:ln w="9525">
              <a:solidFill>
                <a:schemeClr val="tx1"/>
              </a:solidFill>
              <a:round/>
              <a:headEnd/>
              <a:tailEnd/>
            </a:ln>
            <a:effectLst/>
          </p:spPr>
          <p:txBody>
            <a:bodyPr/>
            <a:lstStyle/>
            <a:p>
              <a:endParaRPr lang="fr-FR"/>
            </a:p>
          </p:txBody>
        </p:sp>
      </p:grpSp>
      <p:grpSp>
        <p:nvGrpSpPr>
          <p:cNvPr id="11" name="Group 185"/>
          <p:cNvGrpSpPr>
            <a:grpSpLocks/>
          </p:cNvGrpSpPr>
          <p:nvPr/>
        </p:nvGrpSpPr>
        <p:grpSpPr bwMode="auto">
          <a:xfrm>
            <a:off x="3851275" y="1974850"/>
            <a:ext cx="5305425" cy="3470275"/>
            <a:chOff x="2426" y="1244"/>
            <a:chExt cx="3342" cy="2186"/>
          </a:xfrm>
        </p:grpSpPr>
        <p:grpSp>
          <p:nvGrpSpPr>
            <p:cNvPr id="13" name="Group 5"/>
            <p:cNvGrpSpPr>
              <a:grpSpLocks/>
            </p:cNvGrpSpPr>
            <p:nvPr/>
          </p:nvGrpSpPr>
          <p:grpSpPr bwMode="auto">
            <a:xfrm>
              <a:off x="2608" y="1244"/>
              <a:ext cx="3160" cy="2186"/>
              <a:chOff x="2608" y="2151"/>
              <a:chExt cx="3160" cy="2186"/>
            </a:xfrm>
          </p:grpSpPr>
          <p:grpSp>
            <p:nvGrpSpPr>
              <p:cNvPr id="14" name="Group 6"/>
              <p:cNvGrpSpPr>
                <a:grpSpLocks/>
              </p:cNvGrpSpPr>
              <p:nvPr/>
            </p:nvGrpSpPr>
            <p:grpSpPr bwMode="auto">
              <a:xfrm>
                <a:off x="4604" y="2151"/>
                <a:ext cx="1164" cy="2050"/>
                <a:chOff x="4604" y="2151"/>
                <a:chExt cx="1164" cy="2050"/>
              </a:xfrm>
            </p:grpSpPr>
            <p:grpSp>
              <p:nvGrpSpPr>
                <p:cNvPr id="15" name="Group 7"/>
                <p:cNvGrpSpPr>
                  <a:grpSpLocks/>
                </p:cNvGrpSpPr>
                <p:nvPr/>
              </p:nvGrpSpPr>
              <p:grpSpPr bwMode="auto">
                <a:xfrm>
                  <a:off x="4705" y="2151"/>
                  <a:ext cx="1063" cy="2050"/>
                  <a:chOff x="4705" y="2160"/>
                  <a:chExt cx="1063" cy="2050"/>
                </a:xfrm>
              </p:grpSpPr>
              <p:sp>
                <p:nvSpPr>
                  <p:cNvPr id="34824" name="Line 8"/>
                  <p:cNvSpPr>
                    <a:spLocks noChangeShapeType="1"/>
                  </p:cNvSpPr>
                  <p:nvPr/>
                </p:nvSpPr>
                <p:spPr bwMode="auto">
                  <a:xfrm flipV="1">
                    <a:off x="5057" y="2160"/>
                    <a:ext cx="545" cy="499"/>
                  </a:xfrm>
                  <a:prstGeom prst="line">
                    <a:avLst/>
                  </a:prstGeom>
                  <a:noFill/>
                  <a:ln w="9525">
                    <a:solidFill>
                      <a:schemeClr val="tx1"/>
                    </a:solidFill>
                    <a:round/>
                    <a:headEnd/>
                    <a:tailEnd/>
                  </a:ln>
                  <a:effectLst/>
                </p:spPr>
                <p:txBody>
                  <a:bodyPr/>
                  <a:lstStyle/>
                  <a:p>
                    <a:endParaRPr lang="fr-FR"/>
                  </a:p>
                </p:txBody>
              </p:sp>
              <p:sp>
                <p:nvSpPr>
                  <p:cNvPr id="34825" name="Line 9"/>
                  <p:cNvSpPr>
                    <a:spLocks noChangeShapeType="1"/>
                  </p:cNvSpPr>
                  <p:nvPr/>
                </p:nvSpPr>
                <p:spPr bwMode="auto">
                  <a:xfrm flipV="1">
                    <a:off x="5057" y="2568"/>
                    <a:ext cx="545" cy="136"/>
                  </a:xfrm>
                  <a:prstGeom prst="line">
                    <a:avLst/>
                  </a:prstGeom>
                  <a:noFill/>
                  <a:ln w="9525">
                    <a:solidFill>
                      <a:schemeClr val="tx1"/>
                    </a:solidFill>
                    <a:round/>
                    <a:headEnd/>
                    <a:tailEnd/>
                  </a:ln>
                  <a:effectLst/>
                </p:spPr>
                <p:txBody>
                  <a:bodyPr/>
                  <a:lstStyle/>
                  <a:p>
                    <a:endParaRPr lang="fr-FR"/>
                  </a:p>
                </p:txBody>
              </p:sp>
              <p:sp>
                <p:nvSpPr>
                  <p:cNvPr id="34826" name="Line 10"/>
                  <p:cNvSpPr>
                    <a:spLocks noChangeShapeType="1"/>
                  </p:cNvSpPr>
                  <p:nvPr/>
                </p:nvSpPr>
                <p:spPr bwMode="auto">
                  <a:xfrm>
                    <a:off x="5057" y="2750"/>
                    <a:ext cx="703" cy="136"/>
                  </a:xfrm>
                  <a:prstGeom prst="line">
                    <a:avLst/>
                  </a:prstGeom>
                  <a:noFill/>
                  <a:ln w="9525">
                    <a:solidFill>
                      <a:schemeClr val="tx1"/>
                    </a:solidFill>
                    <a:round/>
                    <a:headEnd/>
                    <a:tailEnd/>
                  </a:ln>
                  <a:effectLst/>
                </p:spPr>
                <p:txBody>
                  <a:bodyPr/>
                  <a:lstStyle/>
                  <a:p>
                    <a:endParaRPr lang="fr-FR"/>
                  </a:p>
                </p:txBody>
              </p:sp>
              <p:sp>
                <p:nvSpPr>
                  <p:cNvPr id="34827" name="Line 11"/>
                  <p:cNvSpPr>
                    <a:spLocks noChangeShapeType="1"/>
                  </p:cNvSpPr>
                  <p:nvPr/>
                </p:nvSpPr>
                <p:spPr bwMode="auto">
                  <a:xfrm flipV="1">
                    <a:off x="5329" y="3249"/>
                    <a:ext cx="431" cy="45"/>
                  </a:xfrm>
                  <a:prstGeom prst="line">
                    <a:avLst/>
                  </a:prstGeom>
                  <a:noFill/>
                  <a:ln w="9525">
                    <a:solidFill>
                      <a:schemeClr val="tx1"/>
                    </a:solidFill>
                    <a:round/>
                    <a:headEnd/>
                    <a:tailEnd/>
                  </a:ln>
                  <a:effectLst/>
                </p:spPr>
                <p:txBody>
                  <a:bodyPr/>
                  <a:lstStyle/>
                  <a:p>
                    <a:endParaRPr lang="fr-FR"/>
                  </a:p>
                </p:txBody>
              </p:sp>
              <p:sp>
                <p:nvSpPr>
                  <p:cNvPr id="34828" name="Line 12"/>
                  <p:cNvSpPr>
                    <a:spLocks noChangeShapeType="1"/>
                  </p:cNvSpPr>
                  <p:nvPr/>
                </p:nvSpPr>
                <p:spPr bwMode="auto">
                  <a:xfrm>
                    <a:off x="5329" y="3385"/>
                    <a:ext cx="431" cy="90"/>
                  </a:xfrm>
                  <a:prstGeom prst="line">
                    <a:avLst/>
                  </a:prstGeom>
                  <a:noFill/>
                  <a:ln w="9525">
                    <a:solidFill>
                      <a:schemeClr val="tx1"/>
                    </a:solidFill>
                    <a:round/>
                    <a:headEnd/>
                    <a:tailEnd/>
                  </a:ln>
                  <a:effectLst/>
                </p:spPr>
                <p:txBody>
                  <a:bodyPr/>
                  <a:lstStyle/>
                  <a:p>
                    <a:endParaRPr lang="fr-FR"/>
                  </a:p>
                </p:txBody>
              </p:sp>
              <p:sp>
                <p:nvSpPr>
                  <p:cNvPr id="34829" name="Line 13"/>
                  <p:cNvSpPr>
                    <a:spLocks noChangeShapeType="1"/>
                  </p:cNvSpPr>
                  <p:nvPr/>
                </p:nvSpPr>
                <p:spPr bwMode="auto">
                  <a:xfrm flipV="1">
                    <a:off x="5292" y="3091"/>
                    <a:ext cx="476" cy="182"/>
                  </a:xfrm>
                  <a:prstGeom prst="line">
                    <a:avLst/>
                  </a:prstGeom>
                  <a:noFill/>
                  <a:ln w="9525">
                    <a:solidFill>
                      <a:schemeClr val="tx1"/>
                    </a:solidFill>
                    <a:round/>
                    <a:headEnd/>
                    <a:tailEnd/>
                  </a:ln>
                  <a:effectLst/>
                </p:spPr>
                <p:txBody>
                  <a:bodyPr/>
                  <a:lstStyle/>
                  <a:p>
                    <a:endParaRPr lang="fr-FR"/>
                  </a:p>
                </p:txBody>
              </p:sp>
              <p:sp>
                <p:nvSpPr>
                  <p:cNvPr id="34830" name="Oval 14"/>
                  <p:cNvSpPr>
                    <a:spLocks noChangeArrowheads="1"/>
                  </p:cNvSpPr>
                  <p:nvPr/>
                </p:nvSpPr>
                <p:spPr bwMode="auto">
                  <a:xfrm>
                    <a:off x="4980" y="2656"/>
                    <a:ext cx="90" cy="181"/>
                  </a:xfrm>
                  <a:prstGeom prst="ellipse">
                    <a:avLst/>
                  </a:prstGeom>
                  <a:gradFill rotWithShape="1">
                    <a:gsLst>
                      <a:gs pos="0">
                        <a:srgbClr val="FF00FF">
                          <a:gamma/>
                          <a:shade val="16078"/>
                          <a:invGamma/>
                        </a:srgbClr>
                      </a:gs>
                      <a:gs pos="50000">
                        <a:srgbClr val="FF00FF"/>
                      </a:gs>
                      <a:gs pos="100000">
                        <a:srgbClr val="FF00FF">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31" name="Oval 15"/>
                  <p:cNvSpPr>
                    <a:spLocks noChangeArrowheads="1"/>
                  </p:cNvSpPr>
                  <p:nvPr/>
                </p:nvSpPr>
                <p:spPr bwMode="auto">
                  <a:xfrm>
                    <a:off x="5247" y="3228"/>
                    <a:ext cx="90" cy="181"/>
                  </a:xfrm>
                  <a:prstGeom prst="ellipse">
                    <a:avLst/>
                  </a:prstGeom>
                  <a:gradFill rotWithShape="1">
                    <a:gsLst>
                      <a:gs pos="0">
                        <a:srgbClr val="FF00FF">
                          <a:gamma/>
                          <a:shade val="16078"/>
                          <a:invGamma/>
                        </a:srgbClr>
                      </a:gs>
                      <a:gs pos="50000">
                        <a:srgbClr val="FF00FF"/>
                      </a:gs>
                      <a:gs pos="100000">
                        <a:srgbClr val="FF00FF">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32" name="Oval 16"/>
                  <p:cNvSpPr>
                    <a:spLocks noChangeArrowheads="1"/>
                  </p:cNvSpPr>
                  <p:nvPr/>
                </p:nvSpPr>
                <p:spPr bwMode="auto">
                  <a:xfrm rot="19521480" flipH="1">
                    <a:off x="4705" y="2222"/>
                    <a:ext cx="256" cy="581"/>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33" name="Oval 17"/>
                  <p:cNvSpPr>
                    <a:spLocks noChangeArrowheads="1"/>
                  </p:cNvSpPr>
                  <p:nvPr/>
                </p:nvSpPr>
                <p:spPr bwMode="auto">
                  <a:xfrm rot="406534" flipH="1">
                    <a:off x="4801" y="2750"/>
                    <a:ext cx="256" cy="945"/>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34" name="Oval 18"/>
                  <p:cNvSpPr>
                    <a:spLocks noChangeArrowheads="1"/>
                  </p:cNvSpPr>
                  <p:nvPr/>
                </p:nvSpPr>
                <p:spPr bwMode="auto">
                  <a:xfrm rot="19997568" flipH="1">
                    <a:off x="4989" y="2766"/>
                    <a:ext cx="256" cy="581"/>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sp>
                <p:nvSpPr>
                  <p:cNvPr id="34835" name="Oval 19"/>
                  <p:cNvSpPr>
                    <a:spLocks noChangeArrowheads="1"/>
                  </p:cNvSpPr>
                  <p:nvPr/>
                </p:nvSpPr>
                <p:spPr bwMode="auto">
                  <a:xfrm rot="1802572" flipH="1">
                    <a:off x="4892" y="3265"/>
                    <a:ext cx="256" cy="945"/>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grpSp>
            <p:sp>
              <p:nvSpPr>
                <p:cNvPr id="34836" name="Line 20"/>
                <p:cNvSpPr>
                  <a:spLocks noChangeShapeType="1"/>
                </p:cNvSpPr>
                <p:nvPr/>
              </p:nvSpPr>
              <p:spPr bwMode="auto">
                <a:xfrm flipH="1">
                  <a:off x="4604" y="2387"/>
                  <a:ext cx="136" cy="136"/>
                </a:xfrm>
                <a:prstGeom prst="line">
                  <a:avLst/>
                </a:prstGeom>
                <a:noFill/>
                <a:ln w="38100">
                  <a:solidFill>
                    <a:schemeClr val="tx1"/>
                  </a:solidFill>
                  <a:round/>
                  <a:headEnd/>
                  <a:tailEnd/>
                </a:ln>
                <a:effectLst/>
              </p:spPr>
              <p:txBody>
                <a:bodyPr/>
                <a:lstStyle/>
                <a:p>
                  <a:endParaRPr lang="fr-FR"/>
                </a:p>
              </p:txBody>
            </p:sp>
            <p:sp>
              <p:nvSpPr>
                <p:cNvPr id="34837" name="Line 21"/>
                <p:cNvSpPr>
                  <a:spLocks noChangeShapeType="1"/>
                </p:cNvSpPr>
                <p:nvPr/>
              </p:nvSpPr>
              <p:spPr bwMode="auto">
                <a:xfrm flipH="1">
                  <a:off x="4694" y="2523"/>
                  <a:ext cx="136" cy="91"/>
                </a:xfrm>
                <a:prstGeom prst="line">
                  <a:avLst/>
                </a:prstGeom>
                <a:noFill/>
                <a:ln w="38100">
                  <a:solidFill>
                    <a:schemeClr val="tx1"/>
                  </a:solidFill>
                  <a:round/>
                  <a:headEnd/>
                  <a:tailEnd/>
                </a:ln>
                <a:effectLst/>
              </p:spPr>
              <p:txBody>
                <a:bodyPr/>
                <a:lstStyle/>
                <a:p>
                  <a:endParaRPr lang="fr-FR"/>
                </a:p>
              </p:txBody>
            </p:sp>
            <p:sp>
              <p:nvSpPr>
                <p:cNvPr id="34838" name="Line 22"/>
                <p:cNvSpPr>
                  <a:spLocks noChangeShapeType="1"/>
                </p:cNvSpPr>
                <p:nvPr/>
              </p:nvSpPr>
              <p:spPr bwMode="auto">
                <a:xfrm flipH="1">
                  <a:off x="4785" y="2659"/>
                  <a:ext cx="136" cy="91"/>
                </a:xfrm>
                <a:prstGeom prst="line">
                  <a:avLst/>
                </a:prstGeom>
                <a:noFill/>
                <a:ln w="38100">
                  <a:solidFill>
                    <a:schemeClr val="tx1"/>
                  </a:solidFill>
                  <a:round/>
                  <a:headEnd/>
                  <a:tailEnd/>
                </a:ln>
                <a:effectLst/>
              </p:spPr>
              <p:txBody>
                <a:bodyPr/>
                <a:lstStyle/>
                <a:p>
                  <a:endParaRPr lang="fr-FR"/>
                </a:p>
              </p:txBody>
            </p:sp>
            <p:sp>
              <p:nvSpPr>
                <p:cNvPr id="34839" name="Line 23"/>
                <p:cNvSpPr>
                  <a:spLocks noChangeShapeType="1"/>
                </p:cNvSpPr>
                <p:nvPr/>
              </p:nvSpPr>
              <p:spPr bwMode="auto">
                <a:xfrm flipH="1">
                  <a:off x="4785" y="2976"/>
                  <a:ext cx="136" cy="0"/>
                </a:xfrm>
                <a:prstGeom prst="line">
                  <a:avLst/>
                </a:prstGeom>
                <a:noFill/>
                <a:ln w="38100">
                  <a:solidFill>
                    <a:schemeClr val="tx1"/>
                  </a:solidFill>
                  <a:round/>
                  <a:headEnd/>
                  <a:tailEnd/>
                </a:ln>
                <a:effectLst/>
              </p:spPr>
              <p:txBody>
                <a:bodyPr/>
                <a:lstStyle/>
                <a:p>
                  <a:endParaRPr lang="fr-FR"/>
                </a:p>
              </p:txBody>
            </p:sp>
            <p:sp>
              <p:nvSpPr>
                <p:cNvPr id="34840" name="Line 24"/>
                <p:cNvSpPr>
                  <a:spLocks noChangeShapeType="1"/>
                </p:cNvSpPr>
                <p:nvPr/>
              </p:nvSpPr>
              <p:spPr bwMode="auto">
                <a:xfrm flipH="1">
                  <a:off x="4785" y="3113"/>
                  <a:ext cx="136" cy="45"/>
                </a:xfrm>
                <a:prstGeom prst="line">
                  <a:avLst/>
                </a:prstGeom>
                <a:noFill/>
                <a:ln w="38100">
                  <a:solidFill>
                    <a:schemeClr val="tx1"/>
                  </a:solidFill>
                  <a:round/>
                  <a:headEnd/>
                  <a:tailEnd/>
                </a:ln>
                <a:effectLst/>
              </p:spPr>
              <p:txBody>
                <a:bodyPr/>
                <a:lstStyle/>
                <a:p>
                  <a:endParaRPr lang="fr-FR"/>
                </a:p>
              </p:txBody>
            </p:sp>
            <p:sp>
              <p:nvSpPr>
                <p:cNvPr id="34841" name="Line 25"/>
                <p:cNvSpPr>
                  <a:spLocks noChangeShapeType="1"/>
                </p:cNvSpPr>
                <p:nvPr/>
              </p:nvSpPr>
              <p:spPr bwMode="auto">
                <a:xfrm flipH="1">
                  <a:off x="4785" y="3294"/>
                  <a:ext cx="136" cy="45"/>
                </a:xfrm>
                <a:prstGeom prst="line">
                  <a:avLst/>
                </a:prstGeom>
                <a:noFill/>
                <a:ln w="38100">
                  <a:solidFill>
                    <a:schemeClr val="tx1"/>
                  </a:solidFill>
                  <a:round/>
                  <a:headEnd/>
                  <a:tailEnd/>
                </a:ln>
                <a:effectLst/>
              </p:spPr>
              <p:txBody>
                <a:bodyPr/>
                <a:lstStyle/>
                <a:p>
                  <a:endParaRPr lang="fr-FR"/>
                </a:p>
              </p:txBody>
            </p:sp>
            <p:sp>
              <p:nvSpPr>
                <p:cNvPr id="34842" name="Line 26"/>
                <p:cNvSpPr>
                  <a:spLocks noChangeShapeType="1"/>
                </p:cNvSpPr>
                <p:nvPr/>
              </p:nvSpPr>
              <p:spPr bwMode="auto">
                <a:xfrm flipH="1">
                  <a:off x="4785" y="3475"/>
                  <a:ext cx="91" cy="91"/>
                </a:xfrm>
                <a:prstGeom prst="line">
                  <a:avLst/>
                </a:prstGeom>
                <a:noFill/>
                <a:ln w="38100">
                  <a:solidFill>
                    <a:schemeClr val="tx1"/>
                  </a:solidFill>
                  <a:round/>
                  <a:headEnd/>
                  <a:tailEnd/>
                </a:ln>
                <a:effectLst/>
              </p:spPr>
              <p:txBody>
                <a:bodyPr/>
                <a:lstStyle/>
                <a:p>
                  <a:endParaRPr lang="fr-FR"/>
                </a:p>
              </p:txBody>
            </p:sp>
            <p:sp>
              <p:nvSpPr>
                <p:cNvPr id="34843" name="Line 27"/>
                <p:cNvSpPr>
                  <a:spLocks noChangeShapeType="1"/>
                </p:cNvSpPr>
                <p:nvPr/>
              </p:nvSpPr>
              <p:spPr bwMode="auto">
                <a:xfrm flipH="1">
                  <a:off x="4967" y="2931"/>
                  <a:ext cx="90" cy="136"/>
                </a:xfrm>
                <a:prstGeom prst="line">
                  <a:avLst/>
                </a:prstGeom>
                <a:noFill/>
                <a:ln w="38100">
                  <a:solidFill>
                    <a:schemeClr val="tx1"/>
                  </a:solidFill>
                  <a:round/>
                  <a:headEnd/>
                  <a:tailEnd/>
                </a:ln>
                <a:effectLst/>
              </p:spPr>
              <p:txBody>
                <a:bodyPr/>
                <a:lstStyle/>
                <a:p>
                  <a:endParaRPr lang="fr-FR"/>
                </a:p>
              </p:txBody>
            </p:sp>
            <p:sp>
              <p:nvSpPr>
                <p:cNvPr id="34844" name="Line 28"/>
                <p:cNvSpPr>
                  <a:spLocks noChangeShapeType="1"/>
                </p:cNvSpPr>
                <p:nvPr/>
              </p:nvSpPr>
              <p:spPr bwMode="auto">
                <a:xfrm flipH="1">
                  <a:off x="5012" y="3067"/>
                  <a:ext cx="136" cy="136"/>
                </a:xfrm>
                <a:prstGeom prst="line">
                  <a:avLst/>
                </a:prstGeom>
                <a:noFill/>
                <a:ln w="38100">
                  <a:solidFill>
                    <a:schemeClr val="tx1"/>
                  </a:solidFill>
                  <a:round/>
                  <a:headEnd/>
                  <a:tailEnd/>
                </a:ln>
                <a:effectLst/>
              </p:spPr>
              <p:txBody>
                <a:bodyPr/>
                <a:lstStyle/>
                <a:p>
                  <a:endParaRPr lang="fr-FR"/>
                </a:p>
              </p:txBody>
            </p:sp>
            <p:sp>
              <p:nvSpPr>
                <p:cNvPr id="34845" name="Line 29"/>
                <p:cNvSpPr>
                  <a:spLocks noChangeShapeType="1"/>
                </p:cNvSpPr>
                <p:nvPr/>
              </p:nvSpPr>
              <p:spPr bwMode="auto">
                <a:xfrm flipH="1">
                  <a:off x="5065" y="3241"/>
                  <a:ext cx="136" cy="45"/>
                </a:xfrm>
                <a:prstGeom prst="line">
                  <a:avLst/>
                </a:prstGeom>
                <a:noFill/>
                <a:ln w="38100">
                  <a:solidFill>
                    <a:schemeClr val="tx1"/>
                  </a:solidFill>
                  <a:round/>
                  <a:headEnd/>
                  <a:tailEnd/>
                </a:ln>
                <a:effectLst/>
              </p:spPr>
              <p:txBody>
                <a:bodyPr/>
                <a:lstStyle/>
                <a:p>
                  <a:endParaRPr lang="fr-FR"/>
                </a:p>
              </p:txBody>
            </p:sp>
            <p:sp>
              <p:nvSpPr>
                <p:cNvPr id="34846" name="Line 30"/>
                <p:cNvSpPr>
                  <a:spLocks noChangeShapeType="1"/>
                </p:cNvSpPr>
                <p:nvPr/>
              </p:nvSpPr>
              <p:spPr bwMode="auto">
                <a:xfrm flipH="1">
                  <a:off x="4972" y="3475"/>
                  <a:ext cx="181" cy="91"/>
                </a:xfrm>
                <a:prstGeom prst="line">
                  <a:avLst/>
                </a:prstGeom>
                <a:noFill/>
                <a:ln w="38100">
                  <a:solidFill>
                    <a:schemeClr val="tx1"/>
                  </a:solidFill>
                  <a:round/>
                  <a:headEnd/>
                  <a:tailEnd/>
                </a:ln>
                <a:effectLst/>
              </p:spPr>
              <p:txBody>
                <a:bodyPr/>
                <a:lstStyle/>
                <a:p>
                  <a:endParaRPr lang="fr-FR"/>
                </a:p>
              </p:txBody>
            </p:sp>
            <p:sp>
              <p:nvSpPr>
                <p:cNvPr id="34847" name="Line 31"/>
                <p:cNvSpPr>
                  <a:spLocks noChangeShapeType="1"/>
                </p:cNvSpPr>
                <p:nvPr/>
              </p:nvSpPr>
              <p:spPr bwMode="auto">
                <a:xfrm flipH="1">
                  <a:off x="4876" y="3657"/>
                  <a:ext cx="181" cy="91"/>
                </a:xfrm>
                <a:prstGeom prst="line">
                  <a:avLst/>
                </a:prstGeom>
                <a:noFill/>
                <a:ln w="38100">
                  <a:solidFill>
                    <a:schemeClr val="tx1"/>
                  </a:solidFill>
                  <a:round/>
                  <a:headEnd/>
                  <a:tailEnd/>
                </a:ln>
                <a:effectLst/>
              </p:spPr>
              <p:txBody>
                <a:bodyPr/>
                <a:lstStyle/>
                <a:p>
                  <a:endParaRPr lang="fr-FR"/>
                </a:p>
              </p:txBody>
            </p:sp>
            <p:sp>
              <p:nvSpPr>
                <p:cNvPr id="34848" name="Line 32"/>
                <p:cNvSpPr>
                  <a:spLocks noChangeShapeType="1"/>
                </p:cNvSpPr>
                <p:nvPr/>
              </p:nvSpPr>
              <p:spPr bwMode="auto">
                <a:xfrm flipH="1">
                  <a:off x="4790" y="3825"/>
                  <a:ext cx="181" cy="91"/>
                </a:xfrm>
                <a:prstGeom prst="line">
                  <a:avLst/>
                </a:prstGeom>
                <a:noFill/>
                <a:ln w="38100">
                  <a:solidFill>
                    <a:schemeClr val="tx1"/>
                  </a:solidFill>
                  <a:round/>
                  <a:headEnd/>
                  <a:tailEnd/>
                </a:ln>
                <a:effectLst/>
              </p:spPr>
              <p:txBody>
                <a:bodyPr/>
                <a:lstStyle/>
                <a:p>
                  <a:endParaRPr lang="fr-FR"/>
                </a:p>
              </p:txBody>
            </p:sp>
            <p:sp>
              <p:nvSpPr>
                <p:cNvPr id="34849" name="Line 33"/>
                <p:cNvSpPr>
                  <a:spLocks noChangeShapeType="1"/>
                </p:cNvSpPr>
                <p:nvPr/>
              </p:nvSpPr>
              <p:spPr bwMode="auto">
                <a:xfrm flipH="1">
                  <a:off x="4695" y="3993"/>
                  <a:ext cx="181" cy="91"/>
                </a:xfrm>
                <a:prstGeom prst="line">
                  <a:avLst/>
                </a:prstGeom>
                <a:noFill/>
                <a:ln w="38100">
                  <a:solidFill>
                    <a:schemeClr val="tx1"/>
                  </a:solidFill>
                  <a:round/>
                  <a:headEnd/>
                  <a:tailEnd/>
                </a:ln>
                <a:effectLst/>
              </p:spPr>
              <p:txBody>
                <a:bodyPr/>
                <a:lstStyle/>
                <a:p>
                  <a:endParaRPr lang="fr-FR"/>
                </a:p>
              </p:txBody>
            </p:sp>
          </p:grpSp>
          <p:grpSp>
            <p:nvGrpSpPr>
              <p:cNvPr id="16" name="Group 34"/>
              <p:cNvGrpSpPr>
                <a:grpSpLocks/>
              </p:cNvGrpSpPr>
              <p:nvPr/>
            </p:nvGrpSpPr>
            <p:grpSpPr bwMode="auto">
              <a:xfrm>
                <a:off x="2608" y="2828"/>
                <a:ext cx="1950" cy="1509"/>
                <a:chOff x="2608" y="2862"/>
                <a:chExt cx="1950" cy="1509"/>
              </a:xfrm>
            </p:grpSpPr>
            <p:sp>
              <p:nvSpPr>
                <p:cNvPr id="34851" name="Line 35"/>
                <p:cNvSpPr>
                  <a:spLocks noChangeShapeType="1"/>
                </p:cNvSpPr>
                <p:nvPr/>
              </p:nvSpPr>
              <p:spPr bwMode="auto">
                <a:xfrm flipV="1">
                  <a:off x="3833" y="3424"/>
                  <a:ext cx="90" cy="91"/>
                </a:xfrm>
                <a:prstGeom prst="line">
                  <a:avLst/>
                </a:prstGeom>
                <a:noFill/>
                <a:ln w="38100">
                  <a:solidFill>
                    <a:schemeClr val="tx1"/>
                  </a:solidFill>
                  <a:round/>
                  <a:headEnd/>
                  <a:tailEnd/>
                </a:ln>
                <a:effectLst/>
              </p:spPr>
              <p:txBody>
                <a:bodyPr/>
                <a:lstStyle/>
                <a:p>
                  <a:endParaRPr lang="fr-FR"/>
                </a:p>
              </p:txBody>
            </p:sp>
            <p:sp>
              <p:nvSpPr>
                <p:cNvPr id="34852" name="Line 36"/>
                <p:cNvSpPr>
                  <a:spLocks noChangeShapeType="1"/>
                </p:cNvSpPr>
                <p:nvPr/>
              </p:nvSpPr>
              <p:spPr bwMode="auto">
                <a:xfrm flipV="1">
                  <a:off x="3878" y="3464"/>
                  <a:ext cx="90" cy="91"/>
                </a:xfrm>
                <a:prstGeom prst="line">
                  <a:avLst/>
                </a:prstGeom>
                <a:noFill/>
                <a:ln w="38100">
                  <a:solidFill>
                    <a:schemeClr val="tx1"/>
                  </a:solidFill>
                  <a:round/>
                  <a:headEnd/>
                  <a:tailEnd/>
                </a:ln>
                <a:effectLst/>
              </p:spPr>
              <p:txBody>
                <a:bodyPr/>
                <a:lstStyle/>
                <a:p>
                  <a:endParaRPr lang="fr-FR"/>
                </a:p>
              </p:txBody>
            </p:sp>
            <p:sp>
              <p:nvSpPr>
                <p:cNvPr id="34853" name="Oval 37"/>
                <p:cNvSpPr>
                  <a:spLocks noChangeArrowheads="1"/>
                </p:cNvSpPr>
                <p:nvPr/>
              </p:nvSpPr>
              <p:spPr bwMode="auto">
                <a:xfrm rot="-2768967">
                  <a:off x="3913" y="3300"/>
                  <a:ext cx="256" cy="945"/>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54" name="Line 38"/>
                <p:cNvSpPr>
                  <a:spLocks noChangeShapeType="1"/>
                </p:cNvSpPr>
                <p:nvPr/>
              </p:nvSpPr>
              <p:spPr bwMode="auto">
                <a:xfrm>
                  <a:off x="4378" y="3146"/>
                  <a:ext cx="90" cy="46"/>
                </a:xfrm>
                <a:prstGeom prst="line">
                  <a:avLst/>
                </a:prstGeom>
                <a:noFill/>
                <a:ln w="38100">
                  <a:solidFill>
                    <a:schemeClr val="tx1"/>
                  </a:solidFill>
                  <a:round/>
                  <a:headEnd/>
                  <a:tailEnd/>
                </a:ln>
                <a:effectLst/>
              </p:spPr>
              <p:txBody>
                <a:bodyPr/>
                <a:lstStyle/>
                <a:p>
                  <a:endParaRPr lang="fr-FR"/>
                </a:p>
              </p:txBody>
            </p:sp>
            <p:sp>
              <p:nvSpPr>
                <p:cNvPr id="34855" name="Line 39"/>
                <p:cNvSpPr>
                  <a:spLocks noChangeShapeType="1"/>
                </p:cNvSpPr>
                <p:nvPr/>
              </p:nvSpPr>
              <p:spPr bwMode="auto">
                <a:xfrm>
                  <a:off x="4241" y="3237"/>
                  <a:ext cx="181" cy="91"/>
                </a:xfrm>
                <a:prstGeom prst="line">
                  <a:avLst/>
                </a:prstGeom>
                <a:noFill/>
                <a:ln w="38100">
                  <a:solidFill>
                    <a:schemeClr val="tx1"/>
                  </a:solidFill>
                  <a:round/>
                  <a:headEnd/>
                  <a:tailEnd/>
                </a:ln>
                <a:effectLst/>
              </p:spPr>
              <p:txBody>
                <a:bodyPr/>
                <a:lstStyle/>
                <a:p>
                  <a:endParaRPr lang="fr-FR"/>
                </a:p>
              </p:txBody>
            </p:sp>
            <p:sp>
              <p:nvSpPr>
                <p:cNvPr id="34856" name="Line 40"/>
                <p:cNvSpPr>
                  <a:spLocks noChangeShapeType="1"/>
                </p:cNvSpPr>
                <p:nvPr/>
              </p:nvSpPr>
              <p:spPr bwMode="auto">
                <a:xfrm flipV="1">
                  <a:off x="3833" y="2874"/>
                  <a:ext cx="181" cy="182"/>
                </a:xfrm>
                <a:prstGeom prst="line">
                  <a:avLst/>
                </a:prstGeom>
                <a:noFill/>
                <a:ln w="38100">
                  <a:solidFill>
                    <a:schemeClr val="tx1"/>
                  </a:solidFill>
                  <a:round/>
                  <a:headEnd/>
                  <a:tailEnd/>
                </a:ln>
                <a:effectLst/>
              </p:spPr>
              <p:txBody>
                <a:bodyPr/>
                <a:lstStyle/>
                <a:p>
                  <a:endParaRPr lang="fr-FR"/>
                </a:p>
              </p:txBody>
            </p:sp>
            <p:sp>
              <p:nvSpPr>
                <p:cNvPr id="34857" name="Line 41"/>
                <p:cNvSpPr>
                  <a:spLocks noChangeShapeType="1"/>
                </p:cNvSpPr>
                <p:nvPr/>
              </p:nvSpPr>
              <p:spPr bwMode="auto">
                <a:xfrm flipV="1">
                  <a:off x="3862" y="3056"/>
                  <a:ext cx="136" cy="90"/>
                </a:xfrm>
                <a:prstGeom prst="line">
                  <a:avLst/>
                </a:prstGeom>
                <a:noFill/>
                <a:ln w="38100">
                  <a:solidFill>
                    <a:schemeClr val="tx1"/>
                  </a:solidFill>
                  <a:round/>
                  <a:headEnd/>
                  <a:tailEnd/>
                </a:ln>
                <a:effectLst/>
              </p:spPr>
              <p:txBody>
                <a:bodyPr/>
                <a:lstStyle/>
                <a:p>
                  <a:endParaRPr lang="fr-FR"/>
                </a:p>
              </p:txBody>
            </p:sp>
            <p:sp>
              <p:nvSpPr>
                <p:cNvPr id="34858" name="Line 42"/>
                <p:cNvSpPr>
                  <a:spLocks noChangeShapeType="1"/>
                </p:cNvSpPr>
                <p:nvPr/>
              </p:nvSpPr>
              <p:spPr bwMode="auto">
                <a:xfrm flipV="1">
                  <a:off x="3787" y="3237"/>
                  <a:ext cx="182" cy="46"/>
                </a:xfrm>
                <a:prstGeom prst="line">
                  <a:avLst/>
                </a:prstGeom>
                <a:noFill/>
                <a:ln w="38100">
                  <a:solidFill>
                    <a:schemeClr val="tx1"/>
                  </a:solidFill>
                  <a:round/>
                  <a:headEnd/>
                  <a:tailEnd/>
                </a:ln>
                <a:effectLst/>
              </p:spPr>
              <p:txBody>
                <a:bodyPr/>
                <a:lstStyle/>
                <a:p>
                  <a:endParaRPr lang="fr-FR"/>
                </a:p>
              </p:txBody>
            </p:sp>
            <p:sp>
              <p:nvSpPr>
                <p:cNvPr id="34859" name="Line 43"/>
                <p:cNvSpPr>
                  <a:spLocks noChangeShapeType="1"/>
                </p:cNvSpPr>
                <p:nvPr/>
              </p:nvSpPr>
              <p:spPr bwMode="auto">
                <a:xfrm flipV="1">
                  <a:off x="4204" y="3464"/>
                  <a:ext cx="90" cy="91"/>
                </a:xfrm>
                <a:prstGeom prst="line">
                  <a:avLst/>
                </a:prstGeom>
                <a:noFill/>
                <a:ln w="38100">
                  <a:solidFill>
                    <a:schemeClr val="tx1"/>
                  </a:solidFill>
                  <a:round/>
                  <a:headEnd/>
                  <a:tailEnd/>
                </a:ln>
                <a:effectLst/>
              </p:spPr>
              <p:txBody>
                <a:bodyPr/>
                <a:lstStyle/>
                <a:p>
                  <a:endParaRPr lang="fr-FR"/>
                </a:p>
              </p:txBody>
            </p:sp>
            <p:sp>
              <p:nvSpPr>
                <p:cNvPr id="34860" name="Line 44"/>
                <p:cNvSpPr>
                  <a:spLocks noChangeShapeType="1"/>
                </p:cNvSpPr>
                <p:nvPr/>
              </p:nvSpPr>
              <p:spPr bwMode="auto">
                <a:xfrm flipV="1">
                  <a:off x="4286" y="3600"/>
                  <a:ext cx="91" cy="91"/>
                </a:xfrm>
                <a:prstGeom prst="line">
                  <a:avLst/>
                </a:prstGeom>
                <a:noFill/>
                <a:ln w="38100">
                  <a:solidFill>
                    <a:schemeClr val="tx1"/>
                  </a:solidFill>
                  <a:round/>
                  <a:headEnd/>
                  <a:tailEnd/>
                </a:ln>
                <a:effectLst/>
              </p:spPr>
              <p:txBody>
                <a:bodyPr/>
                <a:lstStyle/>
                <a:p>
                  <a:endParaRPr lang="fr-FR"/>
                </a:p>
              </p:txBody>
            </p:sp>
            <p:sp>
              <p:nvSpPr>
                <p:cNvPr id="34861" name="Line 45"/>
                <p:cNvSpPr>
                  <a:spLocks noChangeShapeType="1"/>
                </p:cNvSpPr>
                <p:nvPr/>
              </p:nvSpPr>
              <p:spPr bwMode="auto">
                <a:xfrm flipV="1">
                  <a:off x="4332" y="3736"/>
                  <a:ext cx="136" cy="46"/>
                </a:xfrm>
                <a:prstGeom prst="line">
                  <a:avLst/>
                </a:prstGeom>
                <a:noFill/>
                <a:ln w="38100">
                  <a:solidFill>
                    <a:schemeClr val="tx1"/>
                  </a:solidFill>
                  <a:round/>
                  <a:headEnd/>
                  <a:tailEnd/>
                </a:ln>
                <a:effectLst/>
              </p:spPr>
              <p:txBody>
                <a:bodyPr/>
                <a:lstStyle/>
                <a:p>
                  <a:endParaRPr lang="fr-FR"/>
                </a:p>
              </p:txBody>
            </p:sp>
            <p:sp>
              <p:nvSpPr>
                <p:cNvPr id="34862" name="Line 46"/>
                <p:cNvSpPr>
                  <a:spLocks noChangeShapeType="1"/>
                </p:cNvSpPr>
                <p:nvPr/>
              </p:nvSpPr>
              <p:spPr bwMode="auto">
                <a:xfrm>
                  <a:off x="4377" y="3918"/>
                  <a:ext cx="181" cy="0"/>
                </a:xfrm>
                <a:prstGeom prst="line">
                  <a:avLst/>
                </a:prstGeom>
                <a:noFill/>
                <a:ln w="38100">
                  <a:solidFill>
                    <a:schemeClr val="tx1"/>
                  </a:solidFill>
                  <a:round/>
                  <a:headEnd/>
                  <a:tailEnd/>
                </a:ln>
                <a:effectLst/>
              </p:spPr>
              <p:txBody>
                <a:bodyPr/>
                <a:lstStyle/>
                <a:p>
                  <a:endParaRPr lang="fr-FR"/>
                </a:p>
              </p:txBody>
            </p:sp>
            <p:sp>
              <p:nvSpPr>
                <p:cNvPr id="34863" name="Line 47"/>
                <p:cNvSpPr>
                  <a:spLocks noChangeShapeType="1"/>
                </p:cNvSpPr>
                <p:nvPr/>
              </p:nvSpPr>
              <p:spPr bwMode="auto">
                <a:xfrm>
                  <a:off x="4422" y="4099"/>
                  <a:ext cx="136" cy="0"/>
                </a:xfrm>
                <a:prstGeom prst="line">
                  <a:avLst/>
                </a:prstGeom>
                <a:noFill/>
                <a:ln w="38100">
                  <a:solidFill>
                    <a:schemeClr val="tx1"/>
                  </a:solidFill>
                  <a:round/>
                  <a:headEnd/>
                  <a:tailEnd/>
                </a:ln>
                <a:effectLst/>
              </p:spPr>
              <p:txBody>
                <a:bodyPr/>
                <a:lstStyle/>
                <a:p>
                  <a:endParaRPr lang="fr-FR"/>
                </a:p>
              </p:txBody>
            </p:sp>
            <p:sp>
              <p:nvSpPr>
                <p:cNvPr id="34864" name="Oval 48"/>
                <p:cNvSpPr>
                  <a:spLocks noChangeArrowheads="1"/>
                </p:cNvSpPr>
                <p:nvPr/>
              </p:nvSpPr>
              <p:spPr bwMode="auto">
                <a:xfrm rot="-1367832">
                  <a:off x="4173" y="3426"/>
                  <a:ext cx="256" cy="945"/>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sp>
              <p:nvSpPr>
                <p:cNvPr id="34865" name="Oval 49"/>
                <p:cNvSpPr>
                  <a:spLocks noChangeArrowheads="1"/>
                </p:cNvSpPr>
                <p:nvPr/>
              </p:nvSpPr>
              <p:spPr bwMode="auto">
                <a:xfrm rot="894745">
                  <a:off x="3667" y="2862"/>
                  <a:ext cx="256" cy="581"/>
                </a:xfrm>
                <a:prstGeom prst="ellipse">
                  <a:avLst/>
                </a:prstGeom>
                <a:gradFill rotWithShape="1">
                  <a:gsLst>
                    <a:gs pos="0">
                      <a:srgbClr val="FFCC00">
                        <a:gamma/>
                        <a:shade val="16078"/>
                        <a:invGamma/>
                      </a:srgbClr>
                    </a:gs>
                    <a:gs pos="50000">
                      <a:srgbClr val="FFCC00"/>
                    </a:gs>
                    <a:gs pos="100000">
                      <a:srgbClr val="FFCC00">
                        <a:gamma/>
                        <a:shade val="16078"/>
                        <a:invGamma/>
                      </a:srgbClr>
                    </a:gs>
                  </a:gsLst>
                  <a:lin ang="0" scaled="1"/>
                </a:gradFill>
                <a:ln w="9525">
                  <a:solidFill>
                    <a:schemeClr val="tx1"/>
                  </a:solidFill>
                  <a:round/>
                  <a:headEnd/>
                  <a:tailEnd/>
                </a:ln>
                <a:effectLst/>
              </p:spPr>
              <p:txBody>
                <a:bodyPr wrap="none" anchor="ctr"/>
                <a:lstStyle/>
                <a:p>
                  <a:endParaRPr lang="fr-FR"/>
                </a:p>
              </p:txBody>
            </p:sp>
            <p:sp>
              <p:nvSpPr>
                <p:cNvPr id="34866" name="Oval 50"/>
                <p:cNvSpPr>
                  <a:spLocks noChangeArrowheads="1"/>
                </p:cNvSpPr>
                <p:nvPr/>
              </p:nvSpPr>
              <p:spPr bwMode="auto">
                <a:xfrm rot="1943086">
                  <a:off x="4126" y="2920"/>
                  <a:ext cx="256" cy="581"/>
                </a:xfrm>
                <a:prstGeom prst="ellipse">
                  <a:avLst/>
                </a:prstGeom>
                <a:gradFill rotWithShape="1">
                  <a:gsLst>
                    <a:gs pos="0">
                      <a:schemeClr val="accent1">
                        <a:gamma/>
                        <a:shade val="16078"/>
                        <a:invGamma/>
                      </a:schemeClr>
                    </a:gs>
                    <a:gs pos="50000">
                      <a:schemeClr val="accent1"/>
                    </a:gs>
                    <a:gs pos="100000">
                      <a:schemeClr val="accent1">
                        <a:gamma/>
                        <a:shade val="16078"/>
                        <a:invGamma/>
                      </a:schemeClr>
                    </a:gs>
                  </a:gsLst>
                  <a:lin ang="0" scaled="1"/>
                </a:gradFill>
                <a:ln w="9525">
                  <a:solidFill>
                    <a:schemeClr val="tx1"/>
                  </a:solidFill>
                  <a:round/>
                  <a:headEnd/>
                  <a:tailEnd/>
                </a:ln>
                <a:effectLst/>
              </p:spPr>
              <p:txBody>
                <a:bodyPr wrap="none" anchor="ctr"/>
                <a:lstStyle/>
                <a:p>
                  <a:endParaRPr lang="fr-FR"/>
                </a:p>
              </p:txBody>
            </p:sp>
            <p:sp>
              <p:nvSpPr>
                <p:cNvPr id="34867" name="Oval 51"/>
                <p:cNvSpPr>
                  <a:spLocks noChangeArrowheads="1"/>
                </p:cNvSpPr>
                <p:nvPr/>
              </p:nvSpPr>
              <p:spPr bwMode="auto">
                <a:xfrm>
                  <a:off x="3654" y="3357"/>
                  <a:ext cx="136" cy="136"/>
                </a:xfrm>
                <a:prstGeom prst="ellipse">
                  <a:avLst/>
                </a:prstGeom>
                <a:gradFill rotWithShape="1">
                  <a:gsLst>
                    <a:gs pos="0">
                      <a:srgbClr val="FF00FF"/>
                    </a:gs>
                    <a:gs pos="100000">
                      <a:srgbClr val="FF00FF">
                        <a:gamma/>
                        <a:shade val="26275"/>
                        <a:invGamma/>
                      </a:srgbClr>
                    </a:gs>
                  </a:gsLst>
                  <a:path path="shape">
                    <a:fillToRect l="50000" t="50000" r="50000" b="50000"/>
                  </a:path>
                </a:gradFill>
                <a:ln w="9525">
                  <a:solidFill>
                    <a:schemeClr val="tx1"/>
                  </a:solidFill>
                  <a:round/>
                  <a:headEnd/>
                  <a:tailEnd/>
                </a:ln>
                <a:effectLst/>
              </p:spPr>
              <p:txBody>
                <a:bodyPr wrap="none" anchor="ctr"/>
                <a:lstStyle/>
                <a:p>
                  <a:endParaRPr lang="fr-FR"/>
                </a:p>
              </p:txBody>
            </p:sp>
            <p:sp>
              <p:nvSpPr>
                <p:cNvPr id="34868" name="Oval 52"/>
                <p:cNvSpPr>
                  <a:spLocks noChangeArrowheads="1"/>
                </p:cNvSpPr>
                <p:nvPr/>
              </p:nvSpPr>
              <p:spPr bwMode="auto">
                <a:xfrm>
                  <a:off x="4046" y="3373"/>
                  <a:ext cx="136" cy="136"/>
                </a:xfrm>
                <a:prstGeom prst="ellipse">
                  <a:avLst/>
                </a:prstGeom>
                <a:gradFill rotWithShape="1">
                  <a:gsLst>
                    <a:gs pos="0">
                      <a:srgbClr val="FF00FF"/>
                    </a:gs>
                    <a:gs pos="100000">
                      <a:srgbClr val="FF00FF">
                        <a:gamma/>
                        <a:shade val="26275"/>
                        <a:invGamma/>
                      </a:srgbClr>
                    </a:gs>
                  </a:gsLst>
                  <a:path path="shape">
                    <a:fillToRect l="50000" t="50000" r="50000" b="50000"/>
                  </a:path>
                </a:gradFill>
                <a:ln w="9525">
                  <a:solidFill>
                    <a:schemeClr val="tx1"/>
                  </a:solidFill>
                  <a:round/>
                  <a:headEnd/>
                  <a:tailEnd/>
                </a:ln>
                <a:effectLst/>
              </p:spPr>
              <p:txBody>
                <a:bodyPr wrap="none" anchor="ctr"/>
                <a:lstStyle/>
                <a:p>
                  <a:endParaRPr lang="fr-FR"/>
                </a:p>
              </p:txBody>
            </p:sp>
            <p:sp>
              <p:nvSpPr>
                <p:cNvPr id="34869" name="Line 53"/>
                <p:cNvSpPr>
                  <a:spLocks noChangeShapeType="1"/>
                </p:cNvSpPr>
                <p:nvPr/>
              </p:nvSpPr>
              <p:spPr bwMode="auto">
                <a:xfrm flipH="1">
                  <a:off x="2608" y="3419"/>
                  <a:ext cx="1088" cy="181"/>
                </a:xfrm>
                <a:prstGeom prst="line">
                  <a:avLst/>
                </a:prstGeom>
                <a:noFill/>
                <a:ln w="9525">
                  <a:solidFill>
                    <a:schemeClr val="tx1"/>
                  </a:solidFill>
                  <a:round/>
                  <a:headEnd/>
                  <a:tailEnd/>
                </a:ln>
                <a:effectLst/>
              </p:spPr>
              <p:txBody>
                <a:bodyPr/>
                <a:lstStyle/>
                <a:p>
                  <a:endParaRPr lang="fr-FR"/>
                </a:p>
              </p:txBody>
            </p:sp>
            <p:sp>
              <p:nvSpPr>
                <p:cNvPr id="34870" name="Line 54"/>
                <p:cNvSpPr>
                  <a:spLocks noChangeShapeType="1"/>
                </p:cNvSpPr>
                <p:nvPr/>
              </p:nvSpPr>
              <p:spPr bwMode="auto">
                <a:xfrm flipH="1">
                  <a:off x="2925" y="3419"/>
                  <a:ext cx="817" cy="408"/>
                </a:xfrm>
                <a:prstGeom prst="line">
                  <a:avLst/>
                </a:prstGeom>
                <a:noFill/>
                <a:ln w="9525">
                  <a:solidFill>
                    <a:schemeClr val="tx1"/>
                  </a:solidFill>
                  <a:round/>
                  <a:headEnd/>
                  <a:tailEnd/>
                </a:ln>
                <a:effectLst/>
              </p:spPr>
              <p:txBody>
                <a:bodyPr/>
                <a:lstStyle/>
                <a:p>
                  <a:endParaRPr lang="fr-FR"/>
                </a:p>
              </p:txBody>
            </p:sp>
            <p:sp>
              <p:nvSpPr>
                <p:cNvPr id="34871" name="Line 55"/>
                <p:cNvSpPr>
                  <a:spLocks noChangeShapeType="1"/>
                </p:cNvSpPr>
                <p:nvPr/>
              </p:nvSpPr>
              <p:spPr bwMode="auto">
                <a:xfrm flipH="1">
                  <a:off x="3198" y="3464"/>
                  <a:ext cx="544" cy="499"/>
                </a:xfrm>
                <a:prstGeom prst="line">
                  <a:avLst/>
                </a:prstGeom>
                <a:noFill/>
                <a:ln w="9525">
                  <a:solidFill>
                    <a:schemeClr val="tx1"/>
                  </a:solidFill>
                  <a:round/>
                  <a:headEnd/>
                  <a:tailEnd/>
                </a:ln>
                <a:effectLst/>
              </p:spPr>
              <p:txBody>
                <a:bodyPr/>
                <a:lstStyle/>
                <a:p>
                  <a:endParaRPr lang="fr-FR"/>
                </a:p>
              </p:txBody>
            </p:sp>
            <p:sp>
              <p:nvSpPr>
                <p:cNvPr id="34872" name="Line 56"/>
                <p:cNvSpPr>
                  <a:spLocks noChangeShapeType="1"/>
                </p:cNvSpPr>
                <p:nvPr/>
              </p:nvSpPr>
              <p:spPr bwMode="auto">
                <a:xfrm flipH="1">
                  <a:off x="3379" y="3419"/>
                  <a:ext cx="726" cy="589"/>
                </a:xfrm>
                <a:prstGeom prst="line">
                  <a:avLst/>
                </a:prstGeom>
                <a:noFill/>
                <a:ln w="9525">
                  <a:solidFill>
                    <a:schemeClr val="tx1"/>
                  </a:solidFill>
                  <a:round/>
                  <a:headEnd/>
                  <a:tailEnd/>
                </a:ln>
                <a:effectLst/>
              </p:spPr>
              <p:txBody>
                <a:bodyPr/>
                <a:lstStyle/>
                <a:p>
                  <a:endParaRPr lang="fr-FR"/>
                </a:p>
              </p:txBody>
            </p:sp>
            <p:sp>
              <p:nvSpPr>
                <p:cNvPr id="34873" name="Line 57"/>
                <p:cNvSpPr>
                  <a:spLocks noChangeShapeType="1"/>
                </p:cNvSpPr>
                <p:nvPr/>
              </p:nvSpPr>
              <p:spPr bwMode="auto">
                <a:xfrm flipH="1">
                  <a:off x="3515" y="3464"/>
                  <a:ext cx="590" cy="771"/>
                </a:xfrm>
                <a:prstGeom prst="line">
                  <a:avLst/>
                </a:prstGeom>
                <a:noFill/>
                <a:ln w="9525">
                  <a:solidFill>
                    <a:schemeClr val="tx1"/>
                  </a:solidFill>
                  <a:round/>
                  <a:headEnd/>
                  <a:tailEnd/>
                </a:ln>
                <a:effectLst/>
              </p:spPr>
              <p:txBody>
                <a:bodyPr/>
                <a:lstStyle/>
                <a:p>
                  <a:endParaRPr lang="fr-FR"/>
                </a:p>
              </p:txBody>
            </p:sp>
            <p:sp>
              <p:nvSpPr>
                <p:cNvPr id="34874" name="Line 58"/>
                <p:cNvSpPr>
                  <a:spLocks noChangeShapeType="1"/>
                </p:cNvSpPr>
                <p:nvPr/>
              </p:nvSpPr>
              <p:spPr bwMode="auto">
                <a:xfrm flipH="1">
                  <a:off x="3787" y="3464"/>
                  <a:ext cx="363" cy="816"/>
                </a:xfrm>
                <a:prstGeom prst="line">
                  <a:avLst/>
                </a:prstGeom>
                <a:noFill/>
                <a:ln w="9525">
                  <a:solidFill>
                    <a:schemeClr val="tx1"/>
                  </a:solidFill>
                  <a:round/>
                  <a:headEnd/>
                  <a:tailEnd/>
                </a:ln>
                <a:effectLst/>
              </p:spPr>
              <p:txBody>
                <a:bodyPr/>
                <a:lstStyle/>
                <a:p>
                  <a:endParaRPr lang="fr-FR"/>
                </a:p>
              </p:txBody>
            </p:sp>
          </p:grpSp>
        </p:grpSp>
        <p:sp>
          <p:nvSpPr>
            <p:cNvPr id="34943" name="Line 127"/>
            <p:cNvSpPr>
              <a:spLocks noChangeShapeType="1"/>
            </p:cNvSpPr>
            <p:nvPr/>
          </p:nvSpPr>
          <p:spPr bwMode="auto">
            <a:xfrm>
              <a:off x="2426" y="2287"/>
              <a:ext cx="998" cy="0"/>
            </a:xfrm>
            <a:prstGeom prst="line">
              <a:avLst/>
            </a:prstGeom>
            <a:noFill/>
            <a:ln w="28575">
              <a:solidFill>
                <a:schemeClr val="tx1"/>
              </a:solidFill>
              <a:round/>
              <a:headEnd/>
              <a:tailEnd type="triangle" w="med" len="med"/>
            </a:ln>
            <a:effectLst/>
          </p:spPr>
          <p:txBody>
            <a:bodyPr/>
            <a:lstStyle/>
            <a:p>
              <a:endParaRPr lang="fr-FR"/>
            </a:p>
          </p:txBody>
        </p:sp>
      </p:grpSp>
      <p:sp>
        <p:nvSpPr>
          <p:cNvPr id="34995" name="Text Box 179"/>
          <p:cNvSpPr txBox="1">
            <a:spLocks noChangeArrowheads="1"/>
          </p:cNvSpPr>
          <p:nvPr/>
        </p:nvSpPr>
        <p:spPr bwMode="auto">
          <a:xfrm>
            <a:off x="1290638" y="639763"/>
            <a:ext cx="6881812" cy="646331"/>
          </a:xfrm>
          <a:prstGeom prst="rect">
            <a:avLst/>
          </a:prstGeom>
          <a:noFill/>
          <a:ln w="9525">
            <a:noFill/>
            <a:miter lim="800000"/>
            <a:headEnd/>
            <a:tailEnd/>
          </a:ln>
          <a:effectLst/>
        </p:spPr>
        <p:txBody>
          <a:bodyPr wrap="square">
            <a:spAutoFit/>
          </a:bodyPr>
          <a:lstStyle/>
          <a:p>
            <a:pPr algn="ctr"/>
            <a:r>
              <a:rPr lang="fr-FR" dirty="0"/>
              <a:t>Contrairement à la mitose où le fuseau est </a:t>
            </a:r>
            <a:r>
              <a:rPr lang="fr-FR" dirty="0" err="1"/>
              <a:t>bi-polaire</a:t>
            </a:r>
            <a:endParaRPr lang="fr-FR" dirty="0"/>
          </a:p>
          <a:p>
            <a:pPr algn="ctr"/>
            <a:r>
              <a:rPr lang="fr-FR" dirty="0"/>
              <a:t>et où les chromatides sœurs vont être </a:t>
            </a:r>
            <a:r>
              <a:rPr lang="fr-FR" dirty="0" smtClean="0"/>
              <a:t>libérées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5" name="Text Box 55"/>
          <p:cNvSpPr txBox="1">
            <a:spLocks noChangeArrowheads="1"/>
          </p:cNvSpPr>
          <p:nvPr/>
        </p:nvSpPr>
        <p:spPr bwMode="auto">
          <a:xfrm>
            <a:off x="539552" y="146321"/>
            <a:ext cx="7920880" cy="1477328"/>
          </a:xfrm>
          <a:prstGeom prst="rect">
            <a:avLst/>
          </a:prstGeom>
          <a:noFill/>
          <a:ln w="9525">
            <a:noFill/>
            <a:miter lim="800000"/>
            <a:headEnd/>
            <a:tailEnd/>
          </a:ln>
          <a:effectLst/>
        </p:spPr>
        <p:txBody>
          <a:bodyPr wrap="square">
            <a:spAutoFit/>
          </a:bodyPr>
          <a:lstStyle/>
          <a:p>
            <a:pPr algn="ctr"/>
            <a:r>
              <a:rPr lang="fr-FR" dirty="0" smtClean="0"/>
              <a:t>En </a:t>
            </a:r>
            <a:r>
              <a:rPr lang="fr-FR" dirty="0" err="1" smtClean="0"/>
              <a:t>méïose</a:t>
            </a:r>
            <a:r>
              <a:rPr lang="fr-FR" dirty="0" smtClean="0"/>
              <a:t>, le fuseau de division est </a:t>
            </a:r>
            <a:r>
              <a:rPr lang="fr-FR" dirty="0" err="1" smtClean="0"/>
              <a:t>uni-polaire</a:t>
            </a:r>
            <a:r>
              <a:rPr lang="fr-FR" dirty="0"/>
              <a:t>, ce qui aboutit, en anaphase, à la ségrégation de chaque chromosome homologue</a:t>
            </a:r>
          </a:p>
          <a:p>
            <a:pPr algn="ctr"/>
            <a:r>
              <a:rPr lang="fr-FR" dirty="0"/>
              <a:t>à un pôle différent de la cellule</a:t>
            </a:r>
          </a:p>
          <a:p>
            <a:pPr algn="ctr"/>
            <a:r>
              <a:rPr lang="fr-FR" dirty="0"/>
              <a:t>et à la non séparation des chromatides </a:t>
            </a:r>
            <a:r>
              <a:rPr lang="fr-FR" dirty="0" smtClean="0"/>
              <a:t>sœurs.</a:t>
            </a:r>
            <a:endParaRPr lang="fr-FR" dirty="0"/>
          </a:p>
          <a:p>
            <a:pPr algn="ctr"/>
            <a:r>
              <a:rPr lang="fr-FR" dirty="0" smtClean="0"/>
              <a:t> </a:t>
            </a:r>
            <a:endParaRPr lang="fr-FR" dirty="0"/>
          </a:p>
        </p:txBody>
      </p:sp>
      <p:pic>
        <p:nvPicPr>
          <p:cNvPr id="11" name="Image 10"/>
          <p:cNvPicPr>
            <a:picLocks noChangeAspect="1"/>
          </p:cNvPicPr>
          <p:nvPr/>
        </p:nvPicPr>
        <p:blipFill>
          <a:blip r:embed="rId2"/>
          <a:stretch>
            <a:fillRect/>
          </a:stretch>
        </p:blipFill>
        <p:spPr>
          <a:xfrm>
            <a:off x="611560" y="3917791"/>
            <a:ext cx="8280920" cy="2599769"/>
          </a:xfrm>
          <a:prstGeom prst="rect">
            <a:avLst/>
          </a:prstGeom>
        </p:spPr>
      </p:pic>
      <p:pic>
        <p:nvPicPr>
          <p:cNvPr id="12" name="Image 11"/>
          <p:cNvPicPr>
            <a:picLocks noChangeAspect="1"/>
          </p:cNvPicPr>
          <p:nvPr/>
        </p:nvPicPr>
        <p:blipFill>
          <a:blip r:embed="rId3"/>
          <a:stretch>
            <a:fillRect/>
          </a:stretch>
        </p:blipFill>
        <p:spPr>
          <a:xfrm>
            <a:off x="3059832" y="2132856"/>
            <a:ext cx="3038475" cy="19621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FR" dirty="0" smtClean="0"/>
              <a:t>Anaphase I</a:t>
            </a:r>
            <a:endParaRPr lang="fr-FR" dirty="0"/>
          </a:p>
        </p:txBody>
      </p:sp>
      <p:sp>
        <p:nvSpPr>
          <p:cNvPr id="18435" name="Rectangle 3"/>
          <p:cNvSpPr>
            <a:spLocks noGrp="1" noChangeArrowheads="1"/>
          </p:cNvSpPr>
          <p:nvPr>
            <p:ph idx="1"/>
          </p:nvPr>
        </p:nvSpPr>
        <p:spPr>
          <a:xfrm>
            <a:off x="0" y="1431311"/>
            <a:ext cx="3682752" cy="4911741"/>
          </a:xfrm>
        </p:spPr>
        <p:txBody>
          <a:bodyPr>
            <a:normAutofit/>
          </a:bodyPr>
          <a:lstStyle/>
          <a:p>
            <a:r>
              <a:rPr lang="fr-FR" sz="2800" dirty="0"/>
              <a:t>L'</a:t>
            </a:r>
            <a:r>
              <a:rPr lang="fr-FR" sz="2800" b="1" dirty="0"/>
              <a:t>anaphase</a:t>
            </a:r>
            <a:r>
              <a:rPr lang="fr-FR" sz="2800" dirty="0"/>
              <a:t> est une phase très rapide où </a:t>
            </a:r>
            <a:r>
              <a:rPr lang="fr-FR" sz="2800" dirty="0" smtClean="0"/>
              <a:t>les chromosomes </a:t>
            </a:r>
            <a:r>
              <a:rPr lang="fr-FR" sz="2800" b="1" dirty="0"/>
              <a:t>se séparent</a:t>
            </a:r>
            <a:r>
              <a:rPr lang="fr-FR" sz="2800" dirty="0"/>
              <a:t> et migrent vers les </a:t>
            </a:r>
            <a:r>
              <a:rPr lang="fr-FR" sz="2800" b="1" dirty="0"/>
              <a:t>pôles</a:t>
            </a:r>
            <a:r>
              <a:rPr lang="fr-FR" sz="2800" dirty="0"/>
              <a:t> opposés de la cellule. </a:t>
            </a:r>
          </a:p>
          <a:p>
            <a:endParaRPr lang="fr-FR" sz="2800" dirty="0"/>
          </a:p>
        </p:txBody>
      </p:sp>
      <p:pic>
        <p:nvPicPr>
          <p:cNvPr id="5" name="Picture 4" descr="Meiosis_AnaphaseI"/>
          <p:cNvPicPr>
            <a:picLocks noChangeAspect="1" noChangeArrowheads="1"/>
          </p:cNvPicPr>
          <p:nvPr/>
        </p:nvPicPr>
        <p:blipFill>
          <a:blip r:embed="rId3"/>
          <a:srcRect/>
          <a:stretch>
            <a:fillRect/>
          </a:stretch>
        </p:blipFill>
        <p:spPr bwMode="auto">
          <a:xfrm>
            <a:off x="3707904" y="274638"/>
            <a:ext cx="5205897" cy="617869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439718"/>
          </a:xfrm>
        </p:spPr>
        <p:txBody>
          <a:bodyPr>
            <a:normAutofit fontScale="90000"/>
          </a:bodyPr>
          <a:lstStyle/>
          <a:p>
            <a:r>
              <a:rPr lang="fr-FR" dirty="0" smtClean="0"/>
              <a:t>Télophase I</a:t>
            </a:r>
            <a:endParaRPr lang="fr-FR" dirty="0"/>
          </a:p>
        </p:txBody>
      </p:sp>
      <p:sp>
        <p:nvSpPr>
          <p:cNvPr id="19459" name="Rectangle 3"/>
          <p:cNvSpPr>
            <a:spLocks noGrp="1" noChangeArrowheads="1"/>
          </p:cNvSpPr>
          <p:nvPr>
            <p:ph idx="1"/>
          </p:nvPr>
        </p:nvSpPr>
        <p:spPr>
          <a:xfrm>
            <a:off x="107504" y="1178703"/>
            <a:ext cx="3528392" cy="2214578"/>
          </a:xfrm>
        </p:spPr>
        <p:txBody>
          <a:bodyPr>
            <a:normAutofit fontScale="92500" lnSpcReduction="20000"/>
          </a:bodyPr>
          <a:lstStyle/>
          <a:p>
            <a:pPr>
              <a:buNone/>
            </a:pPr>
            <a:r>
              <a:rPr lang="fr-FR" sz="2400" dirty="0" smtClean="0"/>
              <a:t>Cellule se divise (</a:t>
            </a:r>
            <a:r>
              <a:rPr lang="fr-FR" sz="2400" dirty="0" err="1" smtClean="0"/>
              <a:t>cytocinése</a:t>
            </a:r>
            <a:r>
              <a:rPr lang="fr-FR" sz="2400" dirty="0" smtClean="0"/>
              <a:t>).</a:t>
            </a:r>
          </a:p>
          <a:p>
            <a:pPr>
              <a:buNone/>
            </a:pPr>
            <a:endParaRPr lang="fr-FR" sz="2400" dirty="0" smtClean="0"/>
          </a:p>
          <a:p>
            <a:pPr>
              <a:buNone/>
            </a:pPr>
            <a:r>
              <a:rPr lang="fr-FR" sz="2400" dirty="0" smtClean="0"/>
              <a:t>Résulte : 2 cellules </a:t>
            </a:r>
            <a:r>
              <a:rPr lang="fr-FR" sz="2400" dirty="0" err="1" smtClean="0"/>
              <a:t>haploides</a:t>
            </a:r>
            <a:r>
              <a:rPr lang="fr-FR" sz="2400" dirty="0" smtClean="0"/>
              <a:t> (N chromosomes) à 2n ADN</a:t>
            </a:r>
            <a:endParaRPr lang="fr-FR" sz="2400" dirty="0"/>
          </a:p>
          <a:p>
            <a:endParaRPr lang="fr-FR" sz="2400" dirty="0"/>
          </a:p>
        </p:txBody>
      </p:sp>
      <p:pic>
        <p:nvPicPr>
          <p:cNvPr id="5" name="Picture 4" descr="Meiosis_TelophaseI"/>
          <p:cNvPicPr>
            <a:picLocks noChangeAspect="1" noChangeArrowheads="1"/>
          </p:cNvPicPr>
          <p:nvPr/>
        </p:nvPicPr>
        <p:blipFill>
          <a:blip r:embed="rId3"/>
          <a:srcRect/>
          <a:stretch>
            <a:fillRect/>
          </a:stretch>
        </p:blipFill>
        <p:spPr bwMode="auto">
          <a:xfrm>
            <a:off x="4067944" y="494496"/>
            <a:ext cx="4786430" cy="603084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FF0000"/>
                </a:solidFill>
              </a:rPr>
              <a:t>La deuxième division équationnelle (méiose II), ressemble à une mitose: </a:t>
            </a:r>
          </a:p>
          <a:p>
            <a:r>
              <a:rPr lang="fr-FR" dirty="0" smtClean="0"/>
              <a:t>Prophase II</a:t>
            </a:r>
            <a:endParaRPr lang="fr-FR" dirty="0"/>
          </a:p>
          <a:p>
            <a:r>
              <a:rPr lang="fr-FR" dirty="0"/>
              <a:t>Métaphase </a:t>
            </a:r>
            <a:r>
              <a:rPr lang="fr-FR" dirty="0" smtClean="0"/>
              <a:t>II</a:t>
            </a:r>
            <a:endParaRPr lang="fr-FR" dirty="0"/>
          </a:p>
          <a:p>
            <a:r>
              <a:rPr lang="fr-FR" dirty="0"/>
              <a:t>Anaphase </a:t>
            </a:r>
            <a:r>
              <a:rPr lang="fr-FR" dirty="0" smtClean="0"/>
              <a:t>II</a:t>
            </a:r>
            <a:endParaRPr lang="fr-FR" dirty="0"/>
          </a:p>
          <a:p>
            <a:r>
              <a:rPr lang="fr-FR" dirty="0"/>
              <a:t>Télophase </a:t>
            </a:r>
            <a:r>
              <a:rPr lang="fr-FR" dirty="0" smtClean="0"/>
              <a:t>II</a:t>
            </a:r>
            <a:endParaRPr lang="fr-FR" dirty="0"/>
          </a:p>
          <a:p>
            <a:endParaRPr lang="fr-FR" dirty="0" smtClean="0"/>
          </a:p>
        </p:txBody>
      </p:sp>
    </p:spTree>
    <p:extLst>
      <p:ext uri="{BB962C8B-B14F-4D97-AF65-F5344CB8AC3E}">
        <p14:creationId xmlns:p14="http://schemas.microsoft.com/office/powerpoint/2010/main" val="3075504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61" name="Rectangle 109"/>
          <p:cNvSpPr>
            <a:spLocks noChangeArrowheads="1"/>
          </p:cNvSpPr>
          <p:nvPr/>
        </p:nvSpPr>
        <p:spPr bwMode="auto">
          <a:xfrm>
            <a:off x="0" y="0"/>
            <a:ext cx="9144000" cy="3886200"/>
          </a:xfrm>
          <a:prstGeom prst="rect">
            <a:avLst/>
          </a:prstGeom>
          <a:solidFill>
            <a:schemeClr val="bg1"/>
          </a:solidFill>
          <a:ln w="28575">
            <a:solidFill>
              <a:schemeClr val="tx1"/>
            </a:solidFill>
            <a:miter lim="800000"/>
            <a:headEnd/>
            <a:tailEnd/>
          </a:ln>
          <a:effectLst/>
        </p:spPr>
        <p:txBody>
          <a:bodyPr wrap="none" anchor="ctr"/>
          <a:lstStyle/>
          <a:p>
            <a:endParaRPr lang="fr-FR"/>
          </a:p>
        </p:txBody>
      </p:sp>
      <p:sp>
        <p:nvSpPr>
          <p:cNvPr id="202815" name="Rectangle 63"/>
          <p:cNvSpPr>
            <a:spLocks noChangeArrowheads="1"/>
          </p:cNvSpPr>
          <p:nvPr/>
        </p:nvSpPr>
        <p:spPr bwMode="auto">
          <a:xfrm>
            <a:off x="4302125" y="5354638"/>
            <a:ext cx="1489075" cy="457200"/>
          </a:xfrm>
          <a:prstGeom prst="rect">
            <a:avLst/>
          </a:prstGeom>
          <a:noFill/>
          <a:ln w="9525">
            <a:noFill/>
            <a:miter lim="800000"/>
            <a:headEnd/>
            <a:tailEnd/>
          </a:ln>
          <a:effectLst/>
        </p:spPr>
        <p:txBody>
          <a:bodyPr>
            <a:spAutoFit/>
          </a:bodyPr>
          <a:lstStyle/>
          <a:p>
            <a:endParaRPr lang="fr-FR"/>
          </a:p>
        </p:txBody>
      </p:sp>
      <p:grpSp>
        <p:nvGrpSpPr>
          <p:cNvPr id="2" name="Group 111"/>
          <p:cNvGrpSpPr>
            <a:grpSpLocks/>
          </p:cNvGrpSpPr>
          <p:nvPr/>
        </p:nvGrpSpPr>
        <p:grpSpPr bwMode="auto">
          <a:xfrm>
            <a:off x="1828800" y="3857626"/>
            <a:ext cx="1905000" cy="2674938"/>
            <a:chOff x="1152" y="2430"/>
            <a:chExt cx="1200" cy="1685"/>
          </a:xfrm>
        </p:grpSpPr>
        <p:sp>
          <p:nvSpPr>
            <p:cNvPr id="202808" name="Rectangle 56"/>
            <p:cNvSpPr>
              <a:spLocks noChangeArrowheads="1"/>
            </p:cNvSpPr>
            <p:nvPr/>
          </p:nvSpPr>
          <p:spPr bwMode="auto">
            <a:xfrm>
              <a:off x="1170" y="2430"/>
              <a:ext cx="680" cy="212"/>
            </a:xfrm>
            <a:prstGeom prst="rect">
              <a:avLst/>
            </a:prstGeom>
            <a:noFill/>
            <a:ln w="9525">
              <a:noFill/>
              <a:miter lim="800000"/>
              <a:headEnd/>
              <a:tailEnd/>
            </a:ln>
            <a:effectLst/>
          </p:spPr>
          <p:txBody>
            <a:bodyPr wrap="none">
              <a:spAutoFit/>
            </a:bodyPr>
            <a:lstStyle/>
            <a:p>
              <a:r>
                <a:rPr lang="fr-FR" sz="1600" dirty="0"/>
                <a:t>Prophase II</a:t>
              </a:r>
            </a:p>
          </p:txBody>
        </p:sp>
        <p:sp>
          <p:nvSpPr>
            <p:cNvPr id="202816" name="Rectangle 64"/>
            <p:cNvSpPr>
              <a:spLocks noChangeArrowheads="1"/>
            </p:cNvSpPr>
            <p:nvPr/>
          </p:nvSpPr>
          <p:spPr bwMode="auto">
            <a:xfrm>
              <a:off x="1152" y="2738"/>
              <a:ext cx="1200" cy="1377"/>
            </a:xfrm>
            <a:prstGeom prst="rect">
              <a:avLst/>
            </a:prstGeom>
            <a:noFill/>
            <a:ln w="9525">
              <a:noFill/>
              <a:miter lim="800000"/>
              <a:headEnd/>
              <a:tailEnd/>
            </a:ln>
            <a:effectLst/>
          </p:spPr>
          <p:txBody>
            <a:bodyPr>
              <a:spAutoFit/>
            </a:bodyPr>
            <a:lstStyle/>
            <a:p>
              <a:pPr>
                <a:lnSpc>
                  <a:spcPct val="80000"/>
                </a:lnSpc>
              </a:pPr>
              <a:r>
                <a:rPr lang="fr-FR" sz="1400" b="0" dirty="0"/>
                <a:t>Les deux centrioles de chacune des nouvelles cellules s’écartent l’un de l’autre et un nouveau fuseau de division se forme. Chaque chromosome double se lie maintenant au fuseau et amorce son déplacement vers la plaque</a:t>
              </a:r>
              <a:r>
                <a:rPr lang="fr-FR" sz="1600" b="0" dirty="0"/>
                <a:t>.</a:t>
              </a:r>
              <a:endParaRPr lang="fr-FR" sz="1400" b="0" dirty="0"/>
            </a:p>
          </p:txBody>
        </p:sp>
      </p:grpSp>
      <p:sp>
        <p:nvSpPr>
          <p:cNvPr id="202817" name="Rectangle 65"/>
          <p:cNvSpPr>
            <a:spLocks noChangeArrowheads="1"/>
          </p:cNvSpPr>
          <p:nvPr/>
        </p:nvSpPr>
        <p:spPr bwMode="auto">
          <a:xfrm>
            <a:off x="152400" y="3962400"/>
            <a:ext cx="1327150" cy="396875"/>
          </a:xfrm>
          <a:prstGeom prst="rect">
            <a:avLst/>
          </a:prstGeom>
          <a:solidFill>
            <a:srgbClr val="FF0000"/>
          </a:solidFill>
          <a:ln w="9525">
            <a:noFill/>
            <a:miter lim="800000"/>
            <a:headEnd/>
            <a:tailEnd/>
          </a:ln>
          <a:effectLst/>
        </p:spPr>
        <p:txBody>
          <a:bodyPr wrap="none">
            <a:spAutoFit/>
          </a:bodyPr>
          <a:lstStyle/>
          <a:p>
            <a:pPr algn="just"/>
            <a:r>
              <a:rPr lang="fr-FR" sz="2000"/>
              <a:t>Télophase I</a:t>
            </a:r>
          </a:p>
        </p:txBody>
      </p:sp>
      <p:grpSp>
        <p:nvGrpSpPr>
          <p:cNvPr id="3" name="Group 113"/>
          <p:cNvGrpSpPr>
            <a:grpSpLocks/>
          </p:cNvGrpSpPr>
          <p:nvPr/>
        </p:nvGrpSpPr>
        <p:grpSpPr bwMode="auto">
          <a:xfrm>
            <a:off x="3857625" y="4000501"/>
            <a:ext cx="1400175" cy="1674813"/>
            <a:chOff x="2430" y="2520"/>
            <a:chExt cx="882" cy="1055"/>
          </a:xfrm>
        </p:grpSpPr>
        <p:sp>
          <p:nvSpPr>
            <p:cNvPr id="202809" name="Rectangle 57"/>
            <p:cNvSpPr>
              <a:spLocks noChangeArrowheads="1"/>
            </p:cNvSpPr>
            <p:nvPr/>
          </p:nvSpPr>
          <p:spPr bwMode="auto">
            <a:xfrm>
              <a:off x="2430" y="2520"/>
              <a:ext cx="743" cy="212"/>
            </a:xfrm>
            <a:prstGeom prst="rect">
              <a:avLst/>
            </a:prstGeom>
            <a:noFill/>
            <a:ln w="9525">
              <a:noFill/>
              <a:miter lim="800000"/>
              <a:headEnd/>
              <a:tailEnd/>
            </a:ln>
            <a:effectLst/>
          </p:spPr>
          <p:txBody>
            <a:bodyPr wrap="none">
              <a:spAutoFit/>
            </a:bodyPr>
            <a:lstStyle/>
            <a:p>
              <a:r>
                <a:rPr lang="fr-FR" sz="1600" dirty="0"/>
                <a:t>Métaphase II</a:t>
              </a:r>
            </a:p>
          </p:txBody>
        </p:sp>
        <p:sp>
          <p:nvSpPr>
            <p:cNvPr id="202820" name="Rectangle 68"/>
            <p:cNvSpPr>
              <a:spLocks noChangeArrowheads="1"/>
            </p:cNvSpPr>
            <p:nvPr/>
          </p:nvSpPr>
          <p:spPr bwMode="auto">
            <a:xfrm>
              <a:off x="2448" y="2784"/>
              <a:ext cx="864" cy="791"/>
            </a:xfrm>
            <a:prstGeom prst="rect">
              <a:avLst/>
            </a:prstGeom>
            <a:noFill/>
            <a:ln w="9525">
              <a:noFill/>
              <a:miter lim="800000"/>
              <a:headEnd/>
              <a:tailEnd/>
            </a:ln>
            <a:effectLst/>
          </p:spPr>
          <p:txBody>
            <a:bodyPr>
              <a:spAutoFit/>
            </a:bodyPr>
            <a:lstStyle/>
            <a:p>
              <a:pPr>
                <a:lnSpc>
                  <a:spcPct val="90000"/>
                </a:lnSpc>
              </a:pPr>
              <a:r>
                <a:rPr lang="fr-FR" sz="1400" b="0" dirty="0"/>
                <a:t>Tout les chromosomes se trouvent maintenant à l’équateur du fuseau.</a:t>
              </a:r>
            </a:p>
          </p:txBody>
        </p:sp>
      </p:grpSp>
      <p:grpSp>
        <p:nvGrpSpPr>
          <p:cNvPr id="4" name="Group 107"/>
          <p:cNvGrpSpPr>
            <a:grpSpLocks/>
          </p:cNvGrpSpPr>
          <p:nvPr/>
        </p:nvGrpSpPr>
        <p:grpSpPr bwMode="auto">
          <a:xfrm>
            <a:off x="5257800" y="4038600"/>
            <a:ext cx="1676400" cy="2724150"/>
            <a:chOff x="3456" y="2736"/>
            <a:chExt cx="1056" cy="1716"/>
          </a:xfrm>
        </p:grpSpPr>
        <p:sp>
          <p:nvSpPr>
            <p:cNvPr id="202810" name="Rectangle 58"/>
            <p:cNvSpPr>
              <a:spLocks noChangeArrowheads="1"/>
            </p:cNvSpPr>
            <p:nvPr/>
          </p:nvSpPr>
          <p:spPr bwMode="auto">
            <a:xfrm>
              <a:off x="3504" y="2736"/>
              <a:ext cx="703" cy="212"/>
            </a:xfrm>
            <a:prstGeom prst="rect">
              <a:avLst/>
            </a:prstGeom>
            <a:noFill/>
            <a:ln w="9525">
              <a:noFill/>
              <a:miter lim="800000"/>
              <a:headEnd/>
              <a:tailEnd/>
            </a:ln>
            <a:effectLst/>
          </p:spPr>
          <p:txBody>
            <a:bodyPr wrap="none">
              <a:spAutoFit/>
            </a:bodyPr>
            <a:lstStyle/>
            <a:p>
              <a:r>
                <a:rPr lang="fr-FR" sz="1600"/>
                <a:t>Anaphase II</a:t>
              </a:r>
            </a:p>
          </p:txBody>
        </p:sp>
        <p:sp>
          <p:nvSpPr>
            <p:cNvPr id="202821" name="Rectangle 69"/>
            <p:cNvSpPr>
              <a:spLocks noChangeArrowheads="1"/>
            </p:cNvSpPr>
            <p:nvPr/>
          </p:nvSpPr>
          <p:spPr bwMode="auto">
            <a:xfrm>
              <a:off x="3456" y="2928"/>
              <a:ext cx="1056" cy="1524"/>
            </a:xfrm>
            <a:prstGeom prst="rect">
              <a:avLst/>
            </a:prstGeom>
            <a:noFill/>
            <a:ln w="9525">
              <a:noFill/>
              <a:miter lim="800000"/>
              <a:headEnd/>
              <a:tailEnd/>
            </a:ln>
            <a:effectLst/>
          </p:spPr>
          <p:txBody>
            <a:bodyPr>
              <a:spAutoFit/>
            </a:bodyPr>
            <a:lstStyle/>
            <a:p>
              <a:pPr>
                <a:lnSpc>
                  <a:spcPct val="90000"/>
                </a:lnSpc>
              </a:pPr>
              <a:r>
                <a:rPr lang="fr-FR" sz="1400" b="0" dirty="0"/>
                <a:t>Les chromatides sœurs de chaque chromosome double se séparent l’une de l’autre formant ainsi des chromosomes simples. Ceux-ci se déplacent vers l’un ou l’autre des pôles.</a:t>
              </a:r>
            </a:p>
          </p:txBody>
        </p:sp>
      </p:grpSp>
      <p:grpSp>
        <p:nvGrpSpPr>
          <p:cNvPr id="5" name="Group 112"/>
          <p:cNvGrpSpPr>
            <a:grpSpLocks/>
          </p:cNvGrpSpPr>
          <p:nvPr/>
        </p:nvGrpSpPr>
        <p:grpSpPr bwMode="auto">
          <a:xfrm>
            <a:off x="6996114" y="4041777"/>
            <a:ext cx="2147888" cy="1908176"/>
            <a:chOff x="4407" y="2546"/>
            <a:chExt cx="1353" cy="1202"/>
          </a:xfrm>
        </p:grpSpPr>
        <p:sp>
          <p:nvSpPr>
            <p:cNvPr id="202811" name="Rectangle 59"/>
            <p:cNvSpPr>
              <a:spLocks noChangeArrowheads="1"/>
            </p:cNvSpPr>
            <p:nvPr/>
          </p:nvSpPr>
          <p:spPr bwMode="auto">
            <a:xfrm>
              <a:off x="4416" y="2546"/>
              <a:ext cx="1344" cy="192"/>
            </a:xfrm>
            <a:prstGeom prst="rect">
              <a:avLst/>
            </a:prstGeom>
            <a:noFill/>
            <a:ln w="9525">
              <a:noFill/>
              <a:miter lim="800000"/>
              <a:headEnd/>
              <a:tailEnd/>
            </a:ln>
            <a:effectLst/>
          </p:spPr>
          <p:txBody>
            <a:bodyPr>
              <a:spAutoFit/>
            </a:bodyPr>
            <a:lstStyle/>
            <a:p>
              <a:r>
                <a:rPr lang="fr-FR" sz="1400"/>
                <a:t>Télophase II et cytocinèse</a:t>
              </a:r>
              <a:endParaRPr lang="fr-FR" sz="1200"/>
            </a:p>
          </p:txBody>
        </p:sp>
        <p:sp>
          <p:nvSpPr>
            <p:cNvPr id="202822" name="Rectangle 70"/>
            <p:cNvSpPr>
              <a:spLocks noChangeArrowheads="1"/>
            </p:cNvSpPr>
            <p:nvPr/>
          </p:nvSpPr>
          <p:spPr bwMode="auto">
            <a:xfrm>
              <a:off x="4407" y="2930"/>
              <a:ext cx="1248" cy="818"/>
            </a:xfrm>
            <a:prstGeom prst="rect">
              <a:avLst/>
            </a:prstGeom>
            <a:noFill/>
            <a:ln w="9525">
              <a:noFill/>
              <a:miter lim="800000"/>
              <a:headEnd/>
              <a:tailEnd/>
            </a:ln>
            <a:effectLst/>
          </p:spPr>
          <p:txBody>
            <a:bodyPr>
              <a:spAutoFit/>
            </a:bodyPr>
            <a:lstStyle/>
            <a:p>
              <a:pPr>
                <a:lnSpc>
                  <a:spcPct val="80000"/>
                </a:lnSpc>
              </a:pPr>
              <a:r>
                <a:rPr lang="fr-FR" sz="1400" b="0" dirty="0"/>
                <a:t>Quatre </a:t>
              </a:r>
              <a:r>
                <a:rPr lang="fr-FR" sz="1400" dirty="0" smtClean="0"/>
                <a:t>cellules</a:t>
              </a:r>
              <a:r>
                <a:rPr lang="fr-FR" sz="1400" b="0" dirty="0" smtClean="0"/>
                <a:t> filles </a:t>
              </a:r>
              <a:r>
                <a:rPr lang="fr-FR" sz="1400" b="0" dirty="0"/>
                <a:t>se forment. Après la division du cytoplasme, chaque nouvelle cellule est haploïde </a:t>
              </a:r>
              <a:r>
                <a:rPr lang="fr-FR" sz="1400" b="0" dirty="0" smtClean="0"/>
                <a:t>(</a:t>
              </a:r>
              <a:r>
                <a:rPr lang="fr-FR" sz="1400" dirty="0"/>
                <a:t>N</a:t>
              </a:r>
              <a:r>
                <a:rPr lang="fr-FR" sz="1400" b="0" dirty="0" smtClean="0"/>
                <a:t> </a:t>
              </a:r>
              <a:r>
                <a:rPr lang="fr-FR" sz="1400" b="0" dirty="0" err="1" smtClean="0"/>
                <a:t>chr</a:t>
              </a:r>
              <a:r>
                <a:rPr lang="fr-FR" sz="1400" dirty="0"/>
                <a:t> </a:t>
              </a:r>
              <a:r>
                <a:rPr lang="fr-FR" sz="1400" dirty="0" smtClean="0"/>
                <a:t> n ADN)</a:t>
              </a:r>
              <a:endParaRPr lang="fr-FR" sz="1400" b="0" dirty="0"/>
            </a:p>
          </p:txBody>
        </p:sp>
      </p:grpSp>
      <p:pic>
        <p:nvPicPr>
          <p:cNvPr id="202824" name="Picture 72" descr="1.tiff                                                         000224C1Imac                           BBBC8453:"/>
          <p:cNvPicPr>
            <a:picLocks noChangeAspect="1" noChangeArrowheads="1"/>
          </p:cNvPicPr>
          <p:nvPr/>
        </p:nvPicPr>
        <p:blipFill>
          <a:blip r:embed="rId2"/>
          <a:srcRect/>
          <a:stretch>
            <a:fillRect/>
          </a:stretch>
        </p:blipFill>
        <p:spPr bwMode="auto">
          <a:xfrm>
            <a:off x="0" y="0"/>
            <a:ext cx="9144000" cy="3606800"/>
          </a:xfrm>
          <a:prstGeom prst="rect">
            <a:avLst/>
          </a:prstGeom>
          <a:noFill/>
          <a:ln w="28575">
            <a:noFill/>
            <a:miter lim="800000"/>
            <a:headEnd/>
            <a:tailEnd/>
          </a:ln>
        </p:spPr>
      </p:pic>
      <p:sp>
        <p:nvSpPr>
          <p:cNvPr id="202852" name="Line 100"/>
          <p:cNvSpPr>
            <a:spLocks noChangeShapeType="1"/>
          </p:cNvSpPr>
          <p:nvPr/>
        </p:nvSpPr>
        <p:spPr bwMode="auto">
          <a:xfrm>
            <a:off x="1828800" y="4346575"/>
            <a:ext cx="7315200" cy="0"/>
          </a:xfrm>
          <a:prstGeom prst="line">
            <a:avLst/>
          </a:prstGeom>
          <a:noFill/>
          <a:ln w="38100">
            <a:solidFill>
              <a:srgbClr val="FF0000"/>
            </a:solidFill>
            <a:round/>
            <a:headEnd/>
            <a:tailEnd/>
          </a:ln>
          <a:effectLst/>
        </p:spPr>
        <p:txBody>
          <a:bodyPr wrap="none" anchor="ctr"/>
          <a:lstStyle/>
          <a:p>
            <a:endParaRPr lang="fr-FR"/>
          </a:p>
        </p:txBody>
      </p:sp>
      <p:sp>
        <p:nvSpPr>
          <p:cNvPr id="202853" name="Line 101"/>
          <p:cNvSpPr>
            <a:spLocks noChangeShapeType="1"/>
          </p:cNvSpPr>
          <p:nvPr/>
        </p:nvSpPr>
        <p:spPr bwMode="auto">
          <a:xfrm>
            <a:off x="3810000" y="4114800"/>
            <a:ext cx="0" cy="2057400"/>
          </a:xfrm>
          <a:prstGeom prst="line">
            <a:avLst/>
          </a:prstGeom>
          <a:noFill/>
          <a:ln w="38100">
            <a:solidFill>
              <a:srgbClr val="FF0000"/>
            </a:solidFill>
            <a:round/>
            <a:headEnd/>
            <a:tailEnd/>
          </a:ln>
          <a:effectLst/>
        </p:spPr>
        <p:txBody>
          <a:bodyPr wrap="none" anchor="ctr"/>
          <a:lstStyle/>
          <a:p>
            <a:endParaRPr lang="fr-FR"/>
          </a:p>
        </p:txBody>
      </p:sp>
      <p:sp>
        <p:nvSpPr>
          <p:cNvPr id="202854" name="Line 102"/>
          <p:cNvSpPr>
            <a:spLocks noChangeShapeType="1"/>
          </p:cNvSpPr>
          <p:nvPr/>
        </p:nvSpPr>
        <p:spPr bwMode="auto">
          <a:xfrm>
            <a:off x="5196114" y="4114800"/>
            <a:ext cx="0" cy="2057400"/>
          </a:xfrm>
          <a:prstGeom prst="line">
            <a:avLst/>
          </a:prstGeom>
          <a:noFill/>
          <a:ln w="38100">
            <a:solidFill>
              <a:srgbClr val="FF0000"/>
            </a:solidFill>
            <a:round/>
            <a:headEnd/>
            <a:tailEnd/>
          </a:ln>
          <a:effectLst/>
        </p:spPr>
        <p:txBody>
          <a:bodyPr wrap="none" anchor="ctr"/>
          <a:lstStyle/>
          <a:p>
            <a:endParaRPr lang="fr-FR"/>
          </a:p>
        </p:txBody>
      </p:sp>
      <p:sp>
        <p:nvSpPr>
          <p:cNvPr id="202855" name="Line 103"/>
          <p:cNvSpPr>
            <a:spLocks noChangeShapeType="1"/>
          </p:cNvSpPr>
          <p:nvPr/>
        </p:nvSpPr>
        <p:spPr bwMode="auto">
          <a:xfrm>
            <a:off x="6934200" y="4114800"/>
            <a:ext cx="0" cy="2133600"/>
          </a:xfrm>
          <a:prstGeom prst="line">
            <a:avLst/>
          </a:prstGeom>
          <a:noFill/>
          <a:ln w="38100">
            <a:solidFill>
              <a:srgbClr val="FF0000"/>
            </a:solidFill>
            <a:round/>
            <a:headEnd/>
            <a:tailEnd/>
          </a:ln>
          <a:effectLst/>
        </p:spPr>
        <p:txBody>
          <a:bodyPr wrap="none" anchor="ctr"/>
          <a:lstStyle/>
          <a:p>
            <a:endParaRPr lang="fr-FR"/>
          </a:p>
        </p:txBody>
      </p:sp>
      <p:sp>
        <p:nvSpPr>
          <p:cNvPr id="202862" name="Rectangle 110"/>
          <p:cNvSpPr>
            <a:spLocks noChangeArrowheads="1"/>
          </p:cNvSpPr>
          <p:nvPr/>
        </p:nvSpPr>
        <p:spPr bwMode="auto">
          <a:xfrm>
            <a:off x="0" y="0"/>
            <a:ext cx="1676400" cy="457200"/>
          </a:xfrm>
          <a:prstGeom prst="rect">
            <a:avLst/>
          </a:prstGeom>
          <a:noFill/>
          <a:ln w="9525">
            <a:noFill/>
            <a:miter lim="800000"/>
            <a:headEnd/>
            <a:tailEnd/>
          </a:ln>
          <a:effectLst/>
        </p:spPr>
        <p:txBody>
          <a:bodyPr>
            <a:spAutoFit/>
          </a:bodyPr>
          <a:lstStyle/>
          <a:p>
            <a:pPr marL="63500"/>
            <a:r>
              <a:rPr lang="fr-FR">
                <a:solidFill>
                  <a:srgbClr val="FF0080"/>
                </a:solidFill>
              </a:rPr>
              <a:t>MÉIOSE II</a:t>
            </a:r>
            <a:endParaRPr lang="fr-FR" sz="22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9999FF"/>
          </a:solidFill>
        </p:spPr>
        <p:txBody>
          <a:bodyPr/>
          <a:lstStyle/>
          <a:p>
            <a:pPr eaLnBrk="1" hangingPunct="1"/>
            <a:r>
              <a:rPr lang="fr-CA" dirty="0" smtClean="0">
                <a:latin typeface="Comic Sans MS" charset="0"/>
              </a:rPr>
              <a:t>             La mitose</a:t>
            </a:r>
            <a:endParaRPr lang="en-US" dirty="0" smtClean="0">
              <a:latin typeface="Comic Sans MS" charset="0"/>
            </a:endParaRPr>
          </a:p>
        </p:txBody>
      </p:sp>
      <p:sp>
        <p:nvSpPr>
          <p:cNvPr id="3075" name="Rectangle 3"/>
          <p:cNvSpPr>
            <a:spLocks noGrp="1" noChangeArrowheads="1"/>
          </p:cNvSpPr>
          <p:nvPr>
            <p:ph idx="1"/>
          </p:nvPr>
        </p:nvSpPr>
        <p:spPr>
          <a:xfrm>
            <a:off x="468313" y="1844675"/>
            <a:ext cx="8229600" cy="4525963"/>
          </a:xfrm>
        </p:spPr>
        <p:txBody>
          <a:bodyPr/>
          <a:lstStyle/>
          <a:p>
            <a:pPr eaLnBrk="1" hangingPunct="1"/>
            <a:r>
              <a:rPr lang="fr-CA" dirty="0" smtClean="0">
                <a:solidFill>
                  <a:srgbClr val="9999FF"/>
                </a:solidFill>
                <a:latin typeface="Comic Sans MS" charset="0"/>
              </a:rPr>
              <a:t>Définition :</a:t>
            </a:r>
            <a:r>
              <a:rPr lang="fr-CA" dirty="0" smtClean="0">
                <a:latin typeface="Comic Sans MS" charset="0"/>
              </a:rPr>
              <a:t> Phénomène général de la 		      division cellulaire</a:t>
            </a:r>
            <a:r>
              <a:rPr lang="fr-CA" dirty="0" smtClean="0">
                <a:latin typeface="Comic Sans MS" charset="0"/>
              </a:rPr>
              <a:t>.</a:t>
            </a:r>
          </a:p>
          <a:p>
            <a:pPr eaLnBrk="1" hangingPunct="1"/>
            <a:endParaRPr lang="fr-CA" dirty="0" smtClean="0">
              <a:solidFill>
                <a:srgbClr val="9999FF"/>
              </a:solidFill>
              <a:latin typeface="Comic Sans MS" charset="0"/>
            </a:endParaRPr>
          </a:p>
          <a:p>
            <a:pPr eaLnBrk="1" hangingPunct="1"/>
            <a:r>
              <a:rPr lang="fr-CA" dirty="0" smtClean="0">
                <a:solidFill>
                  <a:srgbClr val="9999FF"/>
                </a:solidFill>
                <a:latin typeface="Comic Sans MS" charset="0"/>
              </a:rPr>
              <a:t>Caractéristiques :</a:t>
            </a:r>
            <a:r>
              <a:rPr lang="fr-CA" dirty="0" smtClean="0">
                <a:latin typeface="Comic Sans MS" charset="0"/>
              </a:rPr>
              <a:t> Division unique,</a:t>
            </a:r>
            <a:r>
              <a:rPr lang="fr-CA" dirty="0">
                <a:latin typeface="Comic Sans MS" charset="0"/>
              </a:rPr>
              <a:t> </a:t>
            </a:r>
            <a:r>
              <a:rPr lang="fr-CA" dirty="0" smtClean="0">
                <a:latin typeface="Comic Sans MS" charset="0"/>
              </a:rPr>
              <a:t>asexuée. Concerne les cellules </a:t>
            </a:r>
            <a:r>
              <a:rPr lang="fr-CA" dirty="0" smtClean="0">
                <a:latin typeface="Comic Sans MS" charset="0"/>
              </a:rPr>
              <a:t>somatiques</a:t>
            </a:r>
          </a:p>
          <a:p>
            <a:pPr eaLnBrk="1" hangingPunct="1"/>
            <a:endParaRPr lang="fr-CA" dirty="0" smtClean="0">
              <a:solidFill>
                <a:srgbClr val="9999FF"/>
              </a:solidFill>
              <a:latin typeface="Comic Sans MS" charset="0"/>
            </a:endParaRPr>
          </a:p>
          <a:p>
            <a:pPr eaLnBrk="1" hangingPunct="1"/>
            <a:r>
              <a:rPr lang="fr-CA" dirty="0" smtClean="0">
                <a:solidFill>
                  <a:srgbClr val="9999FF"/>
                </a:solidFill>
                <a:latin typeface="Comic Sans MS" charset="0"/>
              </a:rPr>
              <a:t>Rôle :</a:t>
            </a:r>
            <a:r>
              <a:rPr lang="fr-CA" dirty="0" smtClean="0">
                <a:latin typeface="Comic Sans MS" charset="0"/>
              </a:rPr>
              <a:t> Renouvellement des cellules 		     mortes, croissance, cicatrisation.</a:t>
            </a:r>
          </a:p>
          <a:p>
            <a:pPr eaLnBrk="1" hangingPunct="1">
              <a:buFontTx/>
              <a:buNone/>
            </a:pPr>
            <a:endParaRPr lang="en-US" dirty="0" smtClean="0">
              <a:latin typeface="Comic Sans MS" charset="0"/>
            </a:endParaRPr>
          </a:p>
        </p:txBody>
      </p:sp>
      <p:pic>
        <p:nvPicPr>
          <p:cNvPr id="4101" name="Picture 8" descr="653px-SEM_Lymphocyte"/>
          <p:cNvPicPr>
            <a:picLocks noChangeAspect="1" noChangeArrowheads="1"/>
          </p:cNvPicPr>
          <p:nvPr/>
        </p:nvPicPr>
        <p:blipFill>
          <a:blip r:embed="rId2"/>
          <a:srcRect/>
          <a:stretch>
            <a:fillRect/>
          </a:stretch>
        </p:blipFill>
        <p:spPr bwMode="auto">
          <a:xfrm>
            <a:off x="611188" y="333375"/>
            <a:ext cx="1079500" cy="992188"/>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9999FF"/>
          </a:solidFill>
        </p:spPr>
        <p:txBody>
          <a:bodyPr/>
          <a:lstStyle/>
          <a:p>
            <a:pPr eaLnBrk="1" hangingPunct="1"/>
            <a:r>
              <a:rPr lang="fr-CA" dirty="0" smtClean="0">
                <a:latin typeface="Comic Sans MS" charset="0"/>
              </a:rPr>
              <a:t>        Tableau synthèse </a:t>
            </a:r>
            <a:endParaRPr lang="en-US" dirty="0" smtClean="0">
              <a:latin typeface="Comic Sans MS" charset="0"/>
            </a:endParaRPr>
          </a:p>
        </p:txBody>
      </p:sp>
      <p:pic>
        <p:nvPicPr>
          <p:cNvPr id="33843" name="Picture 147"/>
          <p:cNvPicPr>
            <a:picLocks noGrp="1" noChangeArrowheads="1"/>
          </p:cNvPicPr>
          <p:nvPr>
            <p:ph sz="half" idx="1"/>
          </p:nvPr>
        </p:nvPicPr>
        <p:blipFill>
          <a:blip r:embed="rId2"/>
          <a:srcRect/>
          <a:stretch>
            <a:fillRect/>
          </a:stretch>
        </p:blipFill>
        <p:spPr>
          <a:xfrm>
            <a:off x="7164388" y="404813"/>
            <a:ext cx="1209675" cy="925512"/>
          </a:xfrm>
          <a:noFill/>
          <a:ln>
            <a:solidFill>
              <a:schemeClr val="tx1"/>
            </a:solidFill>
          </a:ln>
        </p:spPr>
      </p:pic>
      <p:pic>
        <p:nvPicPr>
          <p:cNvPr id="33844" name="Picture 151" descr="653px-SEM_Lymphocyte"/>
          <p:cNvPicPr>
            <a:picLocks noGrp="1" noChangeArrowheads="1"/>
          </p:cNvPicPr>
          <p:nvPr>
            <p:ph sz="quarter" idx="2"/>
          </p:nvPr>
        </p:nvPicPr>
        <p:blipFill>
          <a:blip r:embed="rId3" cstate="print"/>
          <a:srcRect/>
          <a:stretch>
            <a:fillRect/>
          </a:stretch>
        </p:blipFill>
        <p:spPr>
          <a:xfrm>
            <a:off x="611188" y="404813"/>
            <a:ext cx="1216025" cy="920750"/>
          </a:xfrm>
          <a:noFill/>
          <a:ln>
            <a:solidFill>
              <a:schemeClr val="bg1"/>
            </a:solidFill>
          </a:ln>
        </p:spPr>
      </p:pic>
      <p:sp>
        <p:nvSpPr>
          <p:cNvPr id="55300" name="Rectangle 4"/>
          <p:cNvSpPr>
            <a:spLocks noChangeArrowheads="1"/>
          </p:cNvSpPr>
          <p:nvPr/>
        </p:nvSpPr>
        <p:spPr bwMode="auto">
          <a:xfrm>
            <a:off x="5610225" y="5880100"/>
            <a:ext cx="2994025" cy="404813"/>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Relativement longue</a:t>
            </a:r>
            <a:endParaRPr lang="en-US" dirty="0">
              <a:solidFill>
                <a:srgbClr val="FF0000"/>
              </a:solidFill>
            </a:endParaRPr>
          </a:p>
        </p:txBody>
      </p:sp>
      <p:sp>
        <p:nvSpPr>
          <p:cNvPr id="55301" name="Rectangle 5"/>
          <p:cNvSpPr>
            <a:spLocks noChangeArrowheads="1"/>
          </p:cNvSpPr>
          <p:nvPr/>
        </p:nvSpPr>
        <p:spPr bwMode="auto">
          <a:xfrm>
            <a:off x="3108325" y="5880100"/>
            <a:ext cx="2501900" cy="404813"/>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Courte</a:t>
            </a:r>
            <a:endParaRPr lang="en-US" dirty="0">
              <a:solidFill>
                <a:srgbClr val="FF0000"/>
              </a:solidFill>
            </a:endParaRPr>
          </a:p>
        </p:txBody>
      </p:sp>
      <p:sp>
        <p:nvSpPr>
          <p:cNvPr id="33797" name="Rectangle 6"/>
          <p:cNvSpPr>
            <a:spLocks noChangeArrowheads="1"/>
          </p:cNvSpPr>
          <p:nvPr/>
        </p:nvSpPr>
        <p:spPr bwMode="auto">
          <a:xfrm>
            <a:off x="457200" y="5880100"/>
            <a:ext cx="2651125" cy="404813"/>
          </a:xfrm>
          <a:prstGeom prst="rect">
            <a:avLst/>
          </a:prstGeom>
          <a:noFill/>
          <a:ln w="9525">
            <a:noFill/>
            <a:miter lim="800000"/>
            <a:headEnd/>
            <a:tailEnd/>
          </a:ln>
        </p:spPr>
        <p:txBody>
          <a:bodyPr lIns="0" tIns="0" rIns="0" bIns="0" anchor="ctr" anchorCtr="1"/>
          <a:lstStyle/>
          <a:p>
            <a:pPr algn="ctr">
              <a:spcBef>
                <a:spcPct val="20000"/>
              </a:spcBef>
            </a:pPr>
            <a:r>
              <a:rPr lang="fr-CA" b="1" dirty="0">
                <a:solidFill>
                  <a:srgbClr val="FF0000"/>
                </a:solidFill>
              </a:rPr>
              <a:t>Durée de la division</a:t>
            </a:r>
            <a:endParaRPr lang="en-US" b="1" dirty="0">
              <a:solidFill>
                <a:srgbClr val="FF0000"/>
              </a:solidFill>
            </a:endParaRPr>
          </a:p>
        </p:txBody>
      </p:sp>
      <p:sp>
        <p:nvSpPr>
          <p:cNvPr id="55306" name="Rectangle 10"/>
          <p:cNvSpPr>
            <a:spLocks noChangeArrowheads="1"/>
          </p:cNvSpPr>
          <p:nvPr/>
        </p:nvSpPr>
        <p:spPr bwMode="auto">
          <a:xfrm>
            <a:off x="5667375" y="5493769"/>
            <a:ext cx="2994025" cy="403225"/>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A partir de la puberté</a:t>
            </a:r>
            <a:endParaRPr lang="en-US" dirty="0">
              <a:solidFill>
                <a:srgbClr val="FF0000"/>
              </a:solidFill>
            </a:endParaRPr>
          </a:p>
        </p:txBody>
      </p:sp>
      <p:sp>
        <p:nvSpPr>
          <p:cNvPr id="55307" name="Rectangle 11"/>
          <p:cNvSpPr>
            <a:spLocks noChangeArrowheads="1"/>
          </p:cNvSpPr>
          <p:nvPr/>
        </p:nvSpPr>
        <p:spPr bwMode="auto">
          <a:xfrm>
            <a:off x="3108325" y="5459981"/>
            <a:ext cx="2501900" cy="403225"/>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Toute la vie</a:t>
            </a:r>
            <a:endParaRPr lang="en-US" dirty="0">
              <a:solidFill>
                <a:srgbClr val="FF0000"/>
              </a:solidFill>
            </a:endParaRPr>
          </a:p>
        </p:txBody>
      </p:sp>
      <p:sp>
        <p:nvSpPr>
          <p:cNvPr id="33803" name="Rectangle 12"/>
          <p:cNvSpPr>
            <a:spLocks noChangeArrowheads="1"/>
          </p:cNvSpPr>
          <p:nvPr/>
        </p:nvSpPr>
        <p:spPr bwMode="auto">
          <a:xfrm>
            <a:off x="457200" y="5442969"/>
            <a:ext cx="2651125" cy="403225"/>
          </a:xfrm>
          <a:prstGeom prst="rect">
            <a:avLst/>
          </a:prstGeom>
          <a:noFill/>
          <a:ln w="9525">
            <a:noFill/>
            <a:miter lim="800000"/>
            <a:headEnd/>
            <a:tailEnd/>
          </a:ln>
        </p:spPr>
        <p:txBody>
          <a:bodyPr lIns="0" tIns="0" rIns="0" bIns="0" anchor="ctr" anchorCtr="1"/>
          <a:lstStyle/>
          <a:p>
            <a:pPr algn="ctr">
              <a:spcBef>
                <a:spcPct val="20000"/>
              </a:spcBef>
            </a:pPr>
            <a:r>
              <a:rPr lang="fr-CA" b="1" dirty="0">
                <a:solidFill>
                  <a:srgbClr val="FF0000"/>
                </a:solidFill>
              </a:rPr>
              <a:t>Activité dans le temps</a:t>
            </a:r>
            <a:endParaRPr lang="en-US" b="1" dirty="0">
              <a:solidFill>
                <a:srgbClr val="FF0000"/>
              </a:solidFill>
            </a:endParaRPr>
          </a:p>
        </p:txBody>
      </p:sp>
      <p:sp>
        <p:nvSpPr>
          <p:cNvPr id="55309" name="Rectangle 13"/>
          <p:cNvSpPr>
            <a:spLocks noChangeArrowheads="1"/>
          </p:cNvSpPr>
          <p:nvPr/>
        </p:nvSpPr>
        <p:spPr bwMode="auto">
          <a:xfrm>
            <a:off x="5667375" y="4752690"/>
            <a:ext cx="2936875" cy="72418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dirty="0"/>
              <a:t>Génétiquement différentes les unes des autres et de la cellule mère</a:t>
            </a:r>
            <a:endParaRPr lang="en-US" dirty="0"/>
          </a:p>
        </p:txBody>
      </p:sp>
      <p:sp>
        <p:nvSpPr>
          <p:cNvPr id="55310" name="Rectangle 14"/>
          <p:cNvSpPr>
            <a:spLocks noChangeArrowheads="1"/>
          </p:cNvSpPr>
          <p:nvPr/>
        </p:nvSpPr>
        <p:spPr bwMode="auto">
          <a:xfrm>
            <a:off x="3152775" y="4752690"/>
            <a:ext cx="2501900" cy="707290"/>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dirty="0"/>
              <a:t>Génétiquement identiques à la cellule mère</a:t>
            </a:r>
            <a:endParaRPr lang="en-US" dirty="0"/>
          </a:p>
        </p:txBody>
      </p:sp>
      <p:sp>
        <p:nvSpPr>
          <p:cNvPr id="33806" name="Rectangle 15"/>
          <p:cNvSpPr>
            <a:spLocks noChangeArrowheads="1"/>
          </p:cNvSpPr>
          <p:nvPr/>
        </p:nvSpPr>
        <p:spPr bwMode="auto">
          <a:xfrm>
            <a:off x="514351" y="4752690"/>
            <a:ext cx="2581276" cy="707290"/>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b="1" dirty="0"/>
              <a:t>Qualité des cellules filles</a:t>
            </a:r>
            <a:endParaRPr lang="en-US" b="1" dirty="0"/>
          </a:p>
        </p:txBody>
      </p:sp>
      <p:sp>
        <p:nvSpPr>
          <p:cNvPr id="55312" name="Rectangle 16"/>
          <p:cNvSpPr>
            <a:spLocks noChangeArrowheads="1"/>
          </p:cNvSpPr>
          <p:nvPr/>
        </p:nvSpPr>
        <p:spPr bwMode="auto">
          <a:xfrm>
            <a:off x="5610225" y="3554413"/>
            <a:ext cx="2994025" cy="549275"/>
          </a:xfrm>
          <a:prstGeom prst="rect">
            <a:avLst/>
          </a:prstGeom>
          <a:noFill/>
          <a:ln w="9525">
            <a:noFill/>
            <a:miter lim="800000"/>
            <a:headEnd/>
            <a:tailEnd/>
          </a:ln>
        </p:spPr>
        <p:txBody>
          <a:bodyPr lIns="0" tIns="0" rIns="0" bIns="0" anchor="ctr" anchorCtr="1"/>
          <a:lstStyle/>
          <a:p>
            <a:pPr algn="ctr">
              <a:spcBef>
                <a:spcPct val="20000"/>
              </a:spcBef>
            </a:pPr>
            <a:r>
              <a:rPr lang="fr-CA" dirty="0" smtClean="0">
                <a:solidFill>
                  <a:srgbClr val="FF0000"/>
                </a:solidFill>
              </a:rPr>
              <a:t>Haploïdes (N </a:t>
            </a:r>
            <a:r>
              <a:rPr lang="fr-CA" dirty="0" err="1" smtClean="0">
                <a:solidFill>
                  <a:srgbClr val="FF0000"/>
                </a:solidFill>
              </a:rPr>
              <a:t>chr</a:t>
            </a:r>
            <a:r>
              <a:rPr lang="fr-CA" dirty="0" smtClean="0">
                <a:solidFill>
                  <a:srgbClr val="FF0000"/>
                </a:solidFill>
              </a:rPr>
              <a:t>)</a:t>
            </a:r>
            <a:endParaRPr lang="en-US" dirty="0">
              <a:solidFill>
                <a:srgbClr val="FF0000"/>
              </a:solidFill>
            </a:endParaRPr>
          </a:p>
        </p:txBody>
      </p:sp>
      <p:sp>
        <p:nvSpPr>
          <p:cNvPr id="55313" name="Rectangle 17"/>
          <p:cNvSpPr>
            <a:spLocks noChangeArrowheads="1"/>
          </p:cNvSpPr>
          <p:nvPr/>
        </p:nvSpPr>
        <p:spPr bwMode="auto">
          <a:xfrm>
            <a:off x="3108325" y="3554413"/>
            <a:ext cx="2501900" cy="549275"/>
          </a:xfrm>
          <a:prstGeom prst="rect">
            <a:avLst/>
          </a:prstGeom>
          <a:noFill/>
          <a:ln w="9525">
            <a:noFill/>
            <a:miter lim="800000"/>
            <a:headEnd/>
            <a:tailEnd/>
          </a:ln>
        </p:spPr>
        <p:txBody>
          <a:bodyPr lIns="0" tIns="0" rIns="0" bIns="0" anchor="ctr" anchorCtr="1"/>
          <a:lstStyle/>
          <a:p>
            <a:pPr algn="ctr">
              <a:spcBef>
                <a:spcPct val="20000"/>
              </a:spcBef>
            </a:pPr>
            <a:r>
              <a:rPr lang="fr-CA" dirty="0" smtClean="0">
                <a:solidFill>
                  <a:srgbClr val="FF0000"/>
                </a:solidFill>
              </a:rPr>
              <a:t>Diploïdes (2N </a:t>
            </a:r>
            <a:r>
              <a:rPr lang="fr-CA" dirty="0" err="1" smtClean="0">
                <a:solidFill>
                  <a:srgbClr val="FF0000"/>
                </a:solidFill>
              </a:rPr>
              <a:t>chr</a:t>
            </a:r>
            <a:r>
              <a:rPr lang="fr-CA" dirty="0">
                <a:solidFill>
                  <a:srgbClr val="FF0000"/>
                </a:solidFill>
              </a:rPr>
              <a:t>)</a:t>
            </a:r>
            <a:endParaRPr lang="en-US" dirty="0">
              <a:solidFill>
                <a:srgbClr val="FF0000"/>
              </a:solidFill>
            </a:endParaRPr>
          </a:p>
        </p:txBody>
      </p:sp>
      <p:sp>
        <p:nvSpPr>
          <p:cNvPr id="33809" name="Rectangle 18"/>
          <p:cNvSpPr>
            <a:spLocks noChangeArrowheads="1"/>
          </p:cNvSpPr>
          <p:nvPr/>
        </p:nvSpPr>
        <p:spPr bwMode="auto">
          <a:xfrm>
            <a:off x="457200" y="3554413"/>
            <a:ext cx="2651125" cy="549275"/>
          </a:xfrm>
          <a:prstGeom prst="rect">
            <a:avLst/>
          </a:prstGeom>
          <a:noFill/>
          <a:ln w="9525">
            <a:noFill/>
            <a:miter lim="800000"/>
            <a:headEnd/>
            <a:tailEnd/>
          </a:ln>
        </p:spPr>
        <p:txBody>
          <a:bodyPr lIns="0" tIns="0" rIns="0" bIns="0" anchor="ctr" anchorCtr="1"/>
          <a:lstStyle/>
          <a:p>
            <a:pPr algn="ctr">
              <a:spcBef>
                <a:spcPct val="20000"/>
              </a:spcBef>
            </a:pPr>
            <a:r>
              <a:rPr lang="fr-CA" b="1" dirty="0">
                <a:solidFill>
                  <a:srgbClr val="FF0000"/>
                </a:solidFill>
              </a:rPr>
              <a:t>Ploïdie des cellules </a:t>
            </a:r>
            <a:r>
              <a:rPr lang="fr-CA" b="1" dirty="0" smtClean="0">
                <a:solidFill>
                  <a:srgbClr val="FF0000"/>
                </a:solidFill>
              </a:rPr>
              <a:t>filles</a:t>
            </a:r>
          </a:p>
        </p:txBody>
      </p:sp>
      <p:sp>
        <p:nvSpPr>
          <p:cNvPr id="55316" name="Rectangle 20"/>
          <p:cNvSpPr>
            <a:spLocks noChangeArrowheads="1"/>
          </p:cNvSpPr>
          <p:nvPr/>
        </p:nvSpPr>
        <p:spPr bwMode="auto">
          <a:xfrm>
            <a:off x="3108325" y="3005138"/>
            <a:ext cx="2501900"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a:t>2</a:t>
            </a:r>
            <a:endParaRPr lang="en-US"/>
          </a:p>
        </p:txBody>
      </p:sp>
      <p:sp>
        <p:nvSpPr>
          <p:cNvPr id="33812" name="Rectangle 21"/>
          <p:cNvSpPr>
            <a:spLocks noChangeArrowheads="1"/>
          </p:cNvSpPr>
          <p:nvPr/>
        </p:nvSpPr>
        <p:spPr bwMode="auto">
          <a:xfrm>
            <a:off x="457200" y="3005138"/>
            <a:ext cx="2651125"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b="1" dirty="0"/>
              <a:t>Nombre de cellules filles</a:t>
            </a:r>
            <a:endParaRPr lang="en-US" b="1" dirty="0"/>
          </a:p>
        </p:txBody>
      </p:sp>
      <p:sp>
        <p:nvSpPr>
          <p:cNvPr id="55318" name="Rectangle 22"/>
          <p:cNvSpPr>
            <a:spLocks noChangeArrowheads="1"/>
          </p:cNvSpPr>
          <p:nvPr/>
        </p:nvSpPr>
        <p:spPr bwMode="auto">
          <a:xfrm>
            <a:off x="5610225" y="2600325"/>
            <a:ext cx="2994025" cy="404813"/>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Germinales</a:t>
            </a:r>
            <a:endParaRPr lang="en-US" dirty="0">
              <a:solidFill>
                <a:srgbClr val="FF0000"/>
              </a:solidFill>
            </a:endParaRPr>
          </a:p>
        </p:txBody>
      </p:sp>
      <p:sp>
        <p:nvSpPr>
          <p:cNvPr id="55319" name="Rectangle 23"/>
          <p:cNvSpPr>
            <a:spLocks noChangeArrowheads="1"/>
          </p:cNvSpPr>
          <p:nvPr/>
        </p:nvSpPr>
        <p:spPr bwMode="auto">
          <a:xfrm>
            <a:off x="3108325" y="2600325"/>
            <a:ext cx="2501900" cy="404813"/>
          </a:xfrm>
          <a:prstGeom prst="rect">
            <a:avLst/>
          </a:prstGeom>
          <a:noFill/>
          <a:ln w="9525">
            <a:noFill/>
            <a:miter lim="800000"/>
            <a:headEnd/>
            <a:tailEnd/>
          </a:ln>
        </p:spPr>
        <p:txBody>
          <a:bodyPr lIns="0" tIns="0" rIns="0" bIns="0" anchor="ctr" anchorCtr="1"/>
          <a:lstStyle/>
          <a:p>
            <a:pPr algn="ctr">
              <a:spcBef>
                <a:spcPct val="20000"/>
              </a:spcBef>
            </a:pPr>
            <a:r>
              <a:rPr lang="fr-CA" dirty="0">
                <a:solidFill>
                  <a:srgbClr val="FF0000"/>
                </a:solidFill>
              </a:rPr>
              <a:t>Somatiques</a:t>
            </a:r>
            <a:endParaRPr lang="en-US" dirty="0">
              <a:solidFill>
                <a:srgbClr val="FF0000"/>
              </a:solidFill>
            </a:endParaRPr>
          </a:p>
        </p:txBody>
      </p:sp>
      <p:sp>
        <p:nvSpPr>
          <p:cNvPr id="33815" name="Rectangle 24"/>
          <p:cNvSpPr>
            <a:spLocks noChangeArrowheads="1"/>
          </p:cNvSpPr>
          <p:nvPr/>
        </p:nvSpPr>
        <p:spPr bwMode="auto">
          <a:xfrm>
            <a:off x="457200" y="2600325"/>
            <a:ext cx="2651125" cy="404813"/>
          </a:xfrm>
          <a:prstGeom prst="rect">
            <a:avLst/>
          </a:prstGeom>
          <a:noFill/>
          <a:ln w="9525">
            <a:noFill/>
            <a:miter lim="800000"/>
            <a:headEnd/>
            <a:tailEnd/>
          </a:ln>
        </p:spPr>
        <p:txBody>
          <a:bodyPr lIns="0" tIns="0" rIns="0" bIns="0" anchor="ctr" anchorCtr="1"/>
          <a:lstStyle/>
          <a:p>
            <a:pPr algn="ctr">
              <a:spcBef>
                <a:spcPct val="20000"/>
              </a:spcBef>
            </a:pPr>
            <a:r>
              <a:rPr lang="fr-CA" b="1" dirty="0" smtClean="0">
                <a:solidFill>
                  <a:srgbClr val="FF0000"/>
                </a:solidFill>
              </a:rPr>
              <a:t>Cellules concernées</a:t>
            </a:r>
            <a:endParaRPr lang="en-US" b="1" dirty="0">
              <a:solidFill>
                <a:srgbClr val="FF0000"/>
              </a:solidFill>
            </a:endParaRPr>
          </a:p>
        </p:txBody>
      </p:sp>
      <p:sp>
        <p:nvSpPr>
          <p:cNvPr id="55321" name="Rectangle 25"/>
          <p:cNvSpPr>
            <a:spLocks noChangeArrowheads="1"/>
          </p:cNvSpPr>
          <p:nvPr/>
        </p:nvSpPr>
        <p:spPr bwMode="auto">
          <a:xfrm>
            <a:off x="5610225" y="2051050"/>
            <a:ext cx="2994025"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sz="1600" dirty="0">
                <a:solidFill>
                  <a:srgbClr val="FF0000"/>
                </a:solidFill>
                <a:cs typeface="Times New Roman" charset="0"/>
              </a:rPr>
              <a:t>2 divisions successives </a:t>
            </a:r>
            <a:r>
              <a:rPr lang="fr-CA" sz="1600" dirty="0" smtClean="0">
                <a:solidFill>
                  <a:srgbClr val="FF0000"/>
                </a:solidFill>
                <a:cs typeface="Times New Roman" charset="0"/>
              </a:rPr>
              <a:t>réductionnelle et équationnelle</a:t>
            </a:r>
            <a:endParaRPr lang="en-US" sz="1600" dirty="0">
              <a:solidFill>
                <a:srgbClr val="FF0000"/>
              </a:solidFill>
              <a:cs typeface="Times New Roman" charset="0"/>
            </a:endParaRPr>
          </a:p>
        </p:txBody>
      </p:sp>
      <p:sp>
        <p:nvSpPr>
          <p:cNvPr id="55322" name="Rectangle 26"/>
          <p:cNvSpPr>
            <a:spLocks noChangeArrowheads="1"/>
          </p:cNvSpPr>
          <p:nvPr/>
        </p:nvSpPr>
        <p:spPr bwMode="auto">
          <a:xfrm>
            <a:off x="3108325" y="2051050"/>
            <a:ext cx="2501900"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dirty="0">
                <a:solidFill>
                  <a:srgbClr val="FF0000"/>
                </a:solidFill>
                <a:cs typeface="Times New Roman" charset="0"/>
              </a:rPr>
              <a:t>1 division conforme</a:t>
            </a:r>
            <a:endParaRPr lang="en-US" dirty="0">
              <a:solidFill>
                <a:srgbClr val="FF0000"/>
              </a:solidFill>
              <a:cs typeface="Times New Roman" charset="0"/>
            </a:endParaRPr>
          </a:p>
        </p:txBody>
      </p:sp>
      <p:sp>
        <p:nvSpPr>
          <p:cNvPr id="33818" name="Rectangle 27"/>
          <p:cNvSpPr>
            <a:spLocks noChangeArrowheads="1"/>
          </p:cNvSpPr>
          <p:nvPr/>
        </p:nvSpPr>
        <p:spPr bwMode="auto">
          <a:xfrm>
            <a:off x="457200" y="2051050"/>
            <a:ext cx="2651125"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b="1" dirty="0" smtClean="0">
                <a:solidFill>
                  <a:srgbClr val="FF0000"/>
                </a:solidFill>
                <a:cs typeface="Times New Roman" charset="0"/>
              </a:rPr>
              <a:t>Type de division</a:t>
            </a:r>
            <a:endParaRPr lang="en-US" b="1" dirty="0">
              <a:solidFill>
                <a:srgbClr val="FF0000"/>
              </a:solidFill>
              <a:cs typeface="Times New Roman" charset="0"/>
            </a:endParaRPr>
          </a:p>
        </p:txBody>
      </p:sp>
      <p:sp>
        <p:nvSpPr>
          <p:cNvPr id="33819" name="Rectangle 28"/>
          <p:cNvSpPr>
            <a:spLocks noChangeArrowheads="1"/>
          </p:cNvSpPr>
          <p:nvPr/>
        </p:nvSpPr>
        <p:spPr bwMode="auto">
          <a:xfrm>
            <a:off x="5610225" y="1600200"/>
            <a:ext cx="2994025" cy="450850"/>
          </a:xfrm>
          <a:prstGeom prst="rect">
            <a:avLst/>
          </a:prstGeom>
          <a:noFill/>
          <a:ln w="9525">
            <a:noFill/>
            <a:miter lim="800000"/>
            <a:headEnd/>
            <a:tailEnd/>
          </a:ln>
        </p:spPr>
        <p:txBody>
          <a:bodyPr lIns="0" tIns="0" rIns="0" bIns="0" anchor="ctr" anchorCtr="1"/>
          <a:lstStyle/>
          <a:p>
            <a:pPr>
              <a:spcBef>
                <a:spcPct val="20000"/>
              </a:spcBef>
            </a:pPr>
            <a:r>
              <a:rPr lang="fr-CA" sz="3200" b="1" dirty="0">
                <a:solidFill>
                  <a:srgbClr val="FF0000"/>
                </a:solidFill>
              </a:rPr>
              <a:t>Méiose</a:t>
            </a:r>
            <a:endParaRPr lang="en-US" sz="3200" b="1" dirty="0">
              <a:solidFill>
                <a:srgbClr val="FF0000"/>
              </a:solidFill>
            </a:endParaRPr>
          </a:p>
        </p:txBody>
      </p:sp>
      <p:sp>
        <p:nvSpPr>
          <p:cNvPr id="33820" name="Rectangle 29"/>
          <p:cNvSpPr>
            <a:spLocks noChangeArrowheads="1"/>
          </p:cNvSpPr>
          <p:nvPr/>
        </p:nvSpPr>
        <p:spPr bwMode="auto">
          <a:xfrm>
            <a:off x="3108325" y="1600200"/>
            <a:ext cx="2501900" cy="450850"/>
          </a:xfrm>
          <a:prstGeom prst="rect">
            <a:avLst/>
          </a:prstGeom>
          <a:noFill/>
          <a:ln w="9525">
            <a:noFill/>
            <a:miter lim="800000"/>
            <a:headEnd/>
            <a:tailEnd/>
          </a:ln>
        </p:spPr>
        <p:txBody>
          <a:bodyPr lIns="0" tIns="0" rIns="0" bIns="0" anchor="ctr" anchorCtr="1"/>
          <a:lstStyle/>
          <a:p>
            <a:pPr>
              <a:spcBef>
                <a:spcPct val="20000"/>
              </a:spcBef>
            </a:pPr>
            <a:r>
              <a:rPr lang="fr-CA" sz="3200" b="1" dirty="0">
                <a:solidFill>
                  <a:srgbClr val="FF0000"/>
                </a:solidFill>
              </a:rPr>
              <a:t>Mitose</a:t>
            </a:r>
            <a:endParaRPr lang="en-US" sz="3200" b="1" dirty="0">
              <a:solidFill>
                <a:srgbClr val="FF0000"/>
              </a:solidFill>
            </a:endParaRPr>
          </a:p>
        </p:txBody>
      </p:sp>
      <p:sp>
        <p:nvSpPr>
          <p:cNvPr id="33821" name="Rectangle 30"/>
          <p:cNvSpPr>
            <a:spLocks noChangeArrowheads="1"/>
          </p:cNvSpPr>
          <p:nvPr/>
        </p:nvSpPr>
        <p:spPr bwMode="auto">
          <a:xfrm>
            <a:off x="457200" y="1600200"/>
            <a:ext cx="2651125" cy="450850"/>
          </a:xfrm>
          <a:prstGeom prst="rect">
            <a:avLst/>
          </a:prstGeom>
          <a:noFill/>
          <a:ln w="9525">
            <a:noFill/>
            <a:miter lim="800000"/>
            <a:headEnd/>
            <a:tailEnd/>
          </a:ln>
        </p:spPr>
        <p:txBody>
          <a:bodyPr lIns="0" tIns="0" rIns="0" bIns="0" anchor="ctr" anchorCtr="1"/>
          <a:lstStyle/>
          <a:p>
            <a:pPr>
              <a:spcBef>
                <a:spcPct val="20000"/>
              </a:spcBef>
            </a:pPr>
            <a:endParaRPr lang="fr-CA">
              <a:solidFill>
                <a:schemeClr val="bg1"/>
              </a:solidFill>
              <a:latin typeface="Arial" charset="0"/>
            </a:endParaRPr>
          </a:p>
        </p:txBody>
      </p:sp>
      <p:sp>
        <p:nvSpPr>
          <p:cNvPr id="33822" name="Line 31"/>
          <p:cNvSpPr>
            <a:spLocks noChangeShapeType="1"/>
          </p:cNvSpPr>
          <p:nvPr/>
        </p:nvSpPr>
        <p:spPr bwMode="auto">
          <a:xfrm>
            <a:off x="457200" y="1600200"/>
            <a:ext cx="2651125" cy="0"/>
          </a:xfrm>
          <a:prstGeom prst="line">
            <a:avLst/>
          </a:prstGeom>
          <a:noFill/>
          <a:ln w="28575" cap="sq">
            <a:noFill/>
            <a:round/>
            <a:headEnd/>
            <a:tailEnd/>
          </a:ln>
        </p:spPr>
        <p:txBody>
          <a:bodyPr/>
          <a:lstStyle/>
          <a:p>
            <a:endParaRPr lang="fr-FR"/>
          </a:p>
        </p:txBody>
      </p:sp>
      <p:sp>
        <p:nvSpPr>
          <p:cNvPr id="33823" name="Line 40"/>
          <p:cNvSpPr>
            <a:spLocks noChangeShapeType="1"/>
          </p:cNvSpPr>
          <p:nvPr/>
        </p:nvSpPr>
        <p:spPr bwMode="auto">
          <a:xfrm>
            <a:off x="457200" y="6284913"/>
            <a:ext cx="2651125" cy="0"/>
          </a:xfrm>
          <a:prstGeom prst="line">
            <a:avLst/>
          </a:prstGeom>
          <a:noFill/>
          <a:ln w="12700" cap="sq">
            <a:solidFill>
              <a:schemeClr val="tx1"/>
            </a:solidFill>
            <a:round/>
            <a:headEnd/>
            <a:tailEnd/>
          </a:ln>
        </p:spPr>
        <p:txBody>
          <a:bodyPr/>
          <a:lstStyle/>
          <a:p>
            <a:endParaRPr lang="fr-FR"/>
          </a:p>
        </p:txBody>
      </p:sp>
      <p:sp>
        <p:nvSpPr>
          <p:cNvPr id="33824" name="Line 44"/>
          <p:cNvSpPr>
            <a:spLocks noChangeShapeType="1"/>
          </p:cNvSpPr>
          <p:nvPr/>
        </p:nvSpPr>
        <p:spPr bwMode="auto">
          <a:xfrm>
            <a:off x="8604250" y="1600200"/>
            <a:ext cx="0" cy="450850"/>
          </a:xfrm>
          <a:prstGeom prst="line">
            <a:avLst/>
          </a:prstGeom>
          <a:noFill/>
          <a:ln w="28575" cap="sq">
            <a:noFill/>
            <a:round/>
            <a:headEnd/>
            <a:tailEnd/>
          </a:ln>
        </p:spPr>
        <p:txBody>
          <a:bodyPr/>
          <a:lstStyle/>
          <a:p>
            <a:endParaRPr lang="fr-FR"/>
          </a:p>
        </p:txBody>
      </p:sp>
      <p:sp>
        <p:nvSpPr>
          <p:cNvPr id="33825" name="Line 45"/>
          <p:cNvSpPr>
            <a:spLocks noChangeShapeType="1"/>
          </p:cNvSpPr>
          <p:nvPr/>
        </p:nvSpPr>
        <p:spPr bwMode="auto">
          <a:xfrm>
            <a:off x="3108325" y="1600200"/>
            <a:ext cx="2501900" cy="0"/>
          </a:xfrm>
          <a:prstGeom prst="line">
            <a:avLst/>
          </a:prstGeom>
          <a:noFill/>
          <a:ln w="28575" cap="sq">
            <a:noFill/>
            <a:round/>
            <a:headEnd/>
            <a:tailEnd/>
          </a:ln>
        </p:spPr>
        <p:txBody>
          <a:bodyPr/>
          <a:lstStyle/>
          <a:p>
            <a:endParaRPr lang="fr-FR"/>
          </a:p>
        </p:txBody>
      </p:sp>
      <p:sp>
        <p:nvSpPr>
          <p:cNvPr id="33826" name="Line 46"/>
          <p:cNvSpPr>
            <a:spLocks noChangeShapeType="1"/>
          </p:cNvSpPr>
          <p:nvPr/>
        </p:nvSpPr>
        <p:spPr bwMode="auto">
          <a:xfrm>
            <a:off x="457200" y="2051050"/>
            <a:ext cx="0" cy="4233863"/>
          </a:xfrm>
          <a:prstGeom prst="line">
            <a:avLst/>
          </a:prstGeom>
          <a:noFill/>
          <a:ln w="12700" cap="sq">
            <a:solidFill>
              <a:schemeClr val="tx1"/>
            </a:solidFill>
            <a:round/>
            <a:headEnd/>
            <a:tailEnd/>
          </a:ln>
        </p:spPr>
        <p:txBody>
          <a:bodyPr/>
          <a:lstStyle/>
          <a:p>
            <a:endParaRPr lang="fr-FR"/>
          </a:p>
        </p:txBody>
      </p:sp>
      <p:sp>
        <p:nvSpPr>
          <p:cNvPr id="33827" name="Line 47"/>
          <p:cNvSpPr>
            <a:spLocks noChangeShapeType="1"/>
          </p:cNvSpPr>
          <p:nvPr/>
        </p:nvSpPr>
        <p:spPr bwMode="auto">
          <a:xfrm>
            <a:off x="5610225" y="1600200"/>
            <a:ext cx="2994025" cy="0"/>
          </a:xfrm>
          <a:prstGeom prst="line">
            <a:avLst/>
          </a:prstGeom>
          <a:noFill/>
          <a:ln w="28575" cap="sq">
            <a:noFill/>
            <a:round/>
            <a:headEnd/>
            <a:tailEnd/>
          </a:ln>
        </p:spPr>
        <p:txBody>
          <a:bodyPr/>
          <a:lstStyle/>
          <a:p>
            <a:endParaRPr lang="fr-FR"/>
          </a:p>
        </p:txBody>
      </p:sp>
      <p:sp>
        <p:nvSpPr>
          <p:cNvPr id="33828" name="Line 50"/>
          <p:cNvSpPr>
            <a:spLocks noChangeShapeType="1"/>
          </p:cNvSpPr>
          <p:nvPr/>
        </p:nvSpPr>
        <p:spPr bwMode="auto">
          <a:xfrm>
            <a:off x="8604250" y="2051050"/>
            <a:ext cx="0" cy="549275"/>
          </a:xfrm>
          <a:prstGeom prst="line">
            <a:avLst/>
          </a:prstGeom>
          <a:noFill/>
          <a:ln w="28575" cap="sq">
            <a:noFill/>
            <a:round/>
            <a:headEnd/>
            <a:tailEnd/>
          </a:ln>
        </p:spPr>
        <p:txBody>
          <a:bodyPr/>
          <a:lstStyle/>
          <a:p>
            <a:endParaRPr lang="fr-FR"/>
          </a:p>
        </p:txBody>
      </p:sp>
      <p:sp>
        <p:nvSpPr>
          <p:cNvPr id="33829" name="Line 56"/>
          <p:cNvSpPr>
            <a:spLocks noChangeShapeType="1"/>
          </p:cNvSpPr>
          <p:nvPr/>
        </p:nvSpPr>
        <p:spPr bwMode="auto">
          <a:xfrm>
            <a:off x="8604250" y="2600325"/>
            <a:ext cx="0" cy="404813"/>
          </a:xfrm>
          <a:prstGeom prst="line">
            <a:avLst/>
          </a:prstGeom>
          <a:noFill/>
          <a:ln w="28575" cap="sq">
            <a:noFill/>
            <a:round/>
            <a:headEnd/>
            <a:tailEnd/>
          </a:ln>
        </p:spPr>
        <p:txBody>
          <a:bodyPr/>
          <a:lstStyle/>
          <a:p>
            <a:endParaRPr lang="fr-FR"/>
          </a:p>
        </p:txBody>
      </p:sp>
      <p:sp>
        <p:nvSpPr>
          <p:cNvPr id="33830" name="Line 62"/>
          <p:cNvSpPr>
            <a:spLocks noChangeShapeType="1"/>
          </p:cNvSpPr>
          <p:nvPr/>
        </p:nvSpPr>
        <p:spPr bwMode="auto">
          <a:xfrm>
            <a:off x="8604250" y="3005138"/>
            <a:ext cx="0" cy="549275"/>
          </a:xfrm>
          <a:prstGeom prst="line">
            <a:avLst/>
          </a:prstGeom>
          <a:noFill/>
          <a:ln w="28575" cap="sq">
            <a:noFill/>
            <a:round/>
            <a:headEnd/>
            <a:tailEnd/>
          </a:ln>
        </p:spPr>
        <p:txBody>
          <a:bodyPr/>
          <a:lstStyle/>
          <a:p>
            <a:endParaRPr lang="fr-FR"/>
          </a:p>
        </p:txBody>
      </p:sp>
      <p:sp>
        <p:nvSpPr>
          <p:cNvPr id="33831" name="Line 68"/>
          <p:cNvSpPr>
            <a:spLocks noChangeShapeType="1"/>
          </p:cNvSpPr>
          <p:nvPr/>
        </p:nvSpPr>
        <p:spPr bwMode="auto">
          <a:xfrm>
            <a:off x="8604250" y="3554413"/>
            <a:ext cx="0" cy="549275"/>
          </a:xfrm>
          <a:prstGeom prst="line">
            <a:avLst/>
          </a:prstGeom>
          <a:noFill/>
          <a:ln w="28575" cap="sq">
            <a:noFill/>
            <a:round/>
            <a:headEnd/>
            <a:tailEnd/>
          </a:ln>
        </p:spPr>
        <p:txBody>
          <a:bodyPr/>
          <a:lstStyle/>
          <a:p>
            <a:endParaRPr lang="fr-FR"/>
          </a:p>
        </p:txBody>
      </p:sp>
      <p:sp>
        <p:nvSpPr>
          <p:cNvPr id="33832" name="Line 74"/>
          <p:cNvSpPr>
            <a:spLocks noChangeShapeType="1"/>
          </p:cNvSpPr>
          <p:nvPr/>
        </p:nvSpPr>
        <p:spPr bwMode="auto">
          <a:xfrm>
            <a:off x="8604250" y="4103688"/>
            <a:ext cx="0" cy="823912"/>
          </a:xfrm>
          <a:prstGeom prst="line">
            <a:avLst/>
          </a:prstGeom>
          <a:noFill/>
          <a:ln w="28575" cap="sq">
            <a:noFill/>
            <a:round/>
            <a:headEnd/>
            <a:tailEnd/>
          </a:ln>
        </p:spPr>
        <p:txBody>
          <a:bodyPr/>
          <a:lstStyle/>
          <a:p>
            <a:endParaRPr lang="fr-FR"/>
          </a:p>
        </p:txBody>
      </p:sp>
      <p:sp>
        <p:nvSpPr>
          <p:cNvPr id="33833" name="Line 80"/>
          <p:cNvSpPr>
            <a:spLocks noChangeShapeType="1"/>
          </p:cNvSpPr>
          <p:nvPr/>
        </p:nvSpPr>
        <p:spPr bwMode="auto">
          <a:xfrm>
            <a:off x="8604250" y="4927600"/>
            <a:ext cx="0" cy="403225"/>
          </a:xfrm>
          <a:prstGeom prst="line">
            <a:avLst/>
          </a:prstGeom>
          <a:noFill/>
          <a:ln w="28575" cap="sq">
            <a:noFill/>
            <a:round/>
            <a:headEnd/>
            <a:tailEnd/>
          </a:ln>
        </p:spPr>
        <p:txBody>
          <a:bodyPr/>
          <a:lstStyle/>
          <a:p>
            <a:endParaRPr lang="fr-FR"/>
          </a:p>
        </p:txBody>
      </p:sp>
      <p:sp>
        <p:nvSpPr>
          <p:cNvPr id="33834" name="Line 86"/>
          <p:cNvSpPr>
            <a:spLocks noChangeShapeType="1"/>
          </p:cNvSpPr>
          <p:nvPr/>
        </p:nvSpPr>
        <p:spPr bwMode="auto">
          <a:xfrm>
            <a:off x="8604250" y="5330825"/>
            <a:ext cx="0" cy="549275"/>
          </a:xfrm>
          <a:prstGeom prst="line">
            <a:avLst/>
          </a:prstGeom>
          <a:noFill/>
          <a:ln w="28575" cap="sq">
            <a:noFill/>
            <a:round/>
            <a:headEnd/>
            <a:tailEnd/>
          </a:ln>
        </p:spPr>
        <p:txBody>
          <a:bodyPr/>
          <a:lstStyle/>
          <a:p>
            <a:endParaRPr lang="fr-FR"/>
          </a:p>
        </p:txBody>
      </p:sp>
      <p:sp>
        <p:nvSpPr>
          <p:cNvPr id="33835" name="Line 92"/>
          <p:cNvSpPr>
            <a:spLocks noChangeShapeType="1"/>
          </p:cNvSpPr>
          <p:nvPr/>
        </p:nvSpPr>
        <p:spPr bwMode="auto">
          <a:xfrm>
            <a:off x="8604250" y="5880100"/>
            <a:ext cx="0" cy="404813"/>
          </a:xfrm>
          <a:prstGeom prst="line">
            <a:avLst/>
          </a:prstGeom>
          <a:noFill/>
          <a:ln w="28575" cap="sq">
            <a:noFill/>
            <a:round/>
            <a:headEnd/>
            <a:tailEnd/>
          </a:ln>
        </p:spPr>
        <p:txBody>
          <a:bodyPr/>
          <a:lstStyle/>
          <a:p>
            <a:endParaRPr lang="fr-FR"/>
          </a:p>
        </p:txBody>
      </p:sp>
      <p:sp>
        <p:nvSpPr>
          <p:cNvPr id="33836" name="Line 96"/>
          <p:cNvSpPr>
            <a:spLocks noChangeShapeType="1"/>
          </p:cNvSpPr>
          <p:nvPr/>
        </p:nvSpPr>
        <p:spPr bwMode="auto">
          <a:xfrm>
            <a:off x="5610225" y="6284913"/>
            <a:ext cx="2994025" cy="0"/>
          </a:xfrm>
          <a:prstGeom prst="line">
            <a:avLst/>
          </a:prstGeom>
          <a:noFill/>
          <a:ln w="28575" cap="sq">
            <a:noFill/>
            <a:round/>
            <a:headEnd/>
            <a:tailEnd/>
          </a:ln>
        </p:spPr>
        <p:txBody>
          <a:bodyPr/>
          <a:lstStyle/>
          <a:p>
            <a:endParaRPr lang="fr-FR"/>
          </a:p>
        </p:txBody>
      </p:sp>
      <p:sp>
        <p:nvSpPr>
          <p:cNvPr id="33837" name="Line 100"/>
          <p:cNvSpPr>
            <a:spLocks noChangeShapeType="1"/>
          </p:cNvSpPr>
          <p:nvPr/>
        </p:nvSpPr>
        <p:spPr bwMode="auto">
          <a:xfrm>
            <a:off x="3108325" y="2051050"/>
            <a:ext cx="5495925" cy="0"/>
          </a:xfrm>
          <a:prstGeom prst="line">
            <a:avLst/>
          </a:prstGeom>
          <a:noFill/>
          <a:ln w="12700">
            <a:solidFill>
              <a:schemeClr val="tx1"/>
            </a:solidFill>
            <a:round/>
            <a:headEnd/>
            <a:tailEnd/>
          </a:ln>
        </p:spPr>
        <p:txBody>
          <a:bodyPr/>
          <a:lstStyle/>
          <a:p>
            <a:endParaRPr lang="fr-FR"/>
          </a:p>
        </p:txBody>
      </p:sp>
      <p:sp>
        <p:nvSpPr>
          <p:cNvPr id="33838" name="Line 103"/>
          <p:cNvSpPr>
            <a:spLocks noChangeShapeType="1"/>
          </p:cNvSpPr>
          <p:nvPr/>
        </p:nvSpPr>
        <p:spPr bwMode="auto">
          <a:xfrm>
            <a:off x="3108325" y="2051050"/>
            <a:ext cx="0" cy="4233863"/>
          </a:xfrm>
          <a:prstGeom prst="line">
            <a:avLst/>
          </a:prstGeom>
          <a:noFill/>
          <a:ln w="12700" cap="sq">
            <a:solidFill>
              <a:schemeClr val="tx1"/>
            </a:solidFill>
            <a:round/>
            <a:headEnd/>
            <a:tailEnd/>
          </a:ln>
        </p:spPr>
        <p:txBody>
          <a:bodyPr/>
          <a:lstStyle/>
          <a:p>
            <a:endParaRPr lang="fr-FR"/>
          </a:p>
        </p:txBody>
      </p:sp>
      <p:sp>
        <p:nvSpPr>
          <p:cNvPr id="33839" name="Line 94"/>
          <p:cNvSpPr>
            <a:spLocks noChangeShapeType="1"/>
          </p:cNvSpPr>
          <p:nvPr/>
        </p:nvSpPr>
        <p:spPr bwMode="auto">
          <a:xfrm>
            <a:off x="3108325" y="6284913"/>
            <a:ext cx="2501900" cy="0"/>
          </a:xfrm>
          <a:prstGeom prst="line">
            <a:avLst/>
          </a:prstGeom>
          <a:noFill/>
          <a:ln w="28575" cap="sq">
            <a:noFill/>
            <a:round/>
            <a:headEnd/>
            <a:tailEnd/>
          </a:ln>
        </p:spPr>
        <p:txBody>
          <a:bodyPr/>
          <a:lstStyle/>
          <a:p>
            <a:endParaRPr lang="fr-FR"/>
          </a:p>
        </p:txBody>
      </p:sp>
      <p:sp>
        <p:nvSpPr>
          <p:cNvPr id="33840" name="Line 127"/>
          <p:cNvSpPr>
            <a:spLocks noChangeShapeType="1"/>
          </p:cNvSpPr>
          <p:nvPr/>
        </p:nvSpPr>
        <p:spPr bwMode="auto">
          <a:xfrm>
            <a:off x="457200" y="2051050"/>
            <a:ext cx="2651125" cy="0"/>
          </a:xfrm>
          <a:prstGeom prst="line">
            <a:avLst/>
          </a:prstGeom>
          <a:noFill/>
          <a:ln w="12700" cap="sq">
            <a:solidFill>
              <a:schemeClr val="tx1"/>
            </a:solidFill>
            <a:round/>
            <a:headEnd/>
            <a:tailEnd/>
          </a:ln>
        </p:spPr>
        <p:txBody>
          <a:bodyPr/>
          <a:lstStyle/>
          <a:p>
            <a:endParaRPr lang="fr-FR"/>
          </a:p>
        </p:txBody>
      </p:sp>
      <p:sp>
        <p:nvSpPr>
          <p:cNvPr id="33841" name="Line 41"/>
          <p:cNvSpPr>
            <a:spLocks noChangeShapeType="1"/>
          </p:cNvSpPr>
          <p:nvPr/>
        </p:nvSpPr>
        <p:spPr bwMode="auto">
          <a:xfrm>
            <a:off x="457200" y="1600200"/>
            <a:ext cx="0" cy="450850"/>
          </a:xfrm>
          <a:prstGeom prst="line">
            <a:avLst/>
          </a:prstGeom>
          <a:noFill/>
          <a:ln w="28575" cap="sq">
            <a:noFill/>
            <a:round/>
            <a:headEnd/>
            <a:tailEnd/>
          </a:ln>
        </p:spPr>
        <p:txBody>
          <a:bodyPr/>
          <a:lstStyle/>
          <a:p>
            <a:endParaRPr lang="fr-FR"/>
          </a:p>
        </p:txBody>
      </p:sp>
      <p:sp>
        <p:nvSpPr>
          <p:cNvPr id="55315" name="Rectangle 19"/>
          <p:cNvSpPr>
            <a:spLocks noChangeArrowheads="1"/>
          </p:cNvSpPr>
          <p:nvPr/>
        </p:nvSpPr>
        <p:spPr bwMode="auto">
          <a:xfrm>
            <a:off x="5610225" y="3005138"/>
            <a:ext cx="2994025" cy="549275"/>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a:t>4</a:t>
            </a:r>
            <a:endParaRPr lang="en-US"/>
          </a:p>
        </p:txBody>
      </p:sp>
      <p:sp>
        <p:nvSpPr>
          <p:cNvPr id="53" name="Line 138"/>
          <p:cNvSpPr>
            <a:spLocks noChangeShapeType="1"/>
          </p:cNvSpPr>
          <p:nvPr/>
        </p:nvSpPr>
        <p:spPr bwMode="auto">
          <a:xfrm>
            <a:off x="501650" y="2598454"/>
            <a:ext cx="2651125" cy="0"/>
          </a:xfrm>
          <a:prstGeom prst="line">
            <a:avLst/>
          </a:prstGeom>
          <a:noFill/>
          <a:ln w="12700" cap="sq">
            <a:solidFill>
              <a:schemeClr val="tx1"/>
            </a:solidFill>
            <a:round/>
            <a:headEnd/>
            <a:tailEnd/>
          </a:ln>
        </p:spPr>
        <p:txBody>
          <a:bodyPr/>
          <a:lstStyle/>
          <a:p>
            <a:endParaRPr lang="fr-FR"/>
          </a:p>
        </p:txBody>
      </p:sp>
      <p:sp>
        <p:nvSpPr>
          <p:cNvPr id="54" name="Rectangle 7"/>
          <p:cNvSpPr>
            <a:spLocks noChangeArrowheads="1"/>
          </p:cNvSpPr>
          <p:nvPr/>
        </p:nvSpPr>
        <p:spPr bwMode="auto">
          <a:xfrm>
            <a:off x="5610225" y="4111340"/>
            <a:ext cx="2994025" cy="607444"/>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dirty="0" smtClean="0"/>
              <a:t>n ADN</a:t>
            </a:r>
            <a:endParaRPr lang="en-US" dirty="0"/>
          </a:p>
        </p:txBody>
      </p:sp>
      <p:sp>
        <p:nvSpPr>
          <p:cNvPr id="55" name="Rectangle 8"/>
          <p:cNvSpPr>
            <a:spLocks noChangeArrowheads="1"/>
          </p:cNvSpPr>
          <p:nvPr/>
        </p:nvSpPr>
        <p:spPr bwMode="auto">
          <a:xfrm>
            <a:off x="3152775" y="4111340"/>
            <a:ext cx="2457450" cy="607444"/>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dirty="0" smtClean="0"/>
              <a:t>2n ADN</a:t>
            </a:r>
            <a:endParaRPr lang="en-US" dirty="0"/>
          </a:p>
        </p:txBody>
      </p:sp>
      <p:sp>
        <p:nvSpPr>
          <p:cNvPr id="56" name="Rectangle 9"/>
          <p:cNvSpPr>
            <a:spLocks noChangeArrowheads="1"/>
          </p:cNvSpPr>
          <p:nvPr/>
        </p:nvSpPr>
        <p:spPr bwMode="auto">
          <a:xfrm>
            <a:off x="539553" y="4111340"/>
            <a:ext cx="2511624" cy="607444"/>
          </a:xfrm>
          <a:prstGeom prst="rect">
            <a:avLst/>
          </a:prstGeom>
          <a:solidFill>
            <a:schemeClr val="bg1"/>
          </a:solidFill>
          <a:ln w="9525">
            <a:noFill/>
            <a:miter lim="800000"/>
            <a:headEnd/>
            <a:tailEnd/>
          </a:ln>
        </p:spPr>
        <p:txBody>
          <a:bodyPr lIns="0" tIns="0" rIns="0" bIns="0" anchor="ctr" anchorCtr="1"/>
          <a:lstStyle/>
          <a:p>
            <a:pPr algn="ctr">
              <a:spcBef>
                <a:spcPct val="20000"/>
              </a:spcBef>
            </a:pPr>
            <a:r>
              <a:rPr lang="fr-CA" b="1" dirty="0" smtClean="0"/>
              <a:t>Quantité </a:t>
            </a:r>
            <a:r>
              <a:rPr lang="fr-CA" b="1" dirty="0" smtClean="0"/>
              <a:t>d’ADN des cellules filles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3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3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3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30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30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30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6" grpId="0"/>
      <p:bldP spid="55307" grpId="0"/>
      <p:bldP spid="55309" grpId="0" animBg="1"/>
      <p:bldP spid="55310" grpId="0" animBg="1"/>
      <p:bldP spid="55312" grpId="0"/>
      <p:bldP spid="55313" grpId="0"/>
      <p:bldP spid="55316" grpId="0" animBg="1"/>
      <p:bldP spid="55318" grpId="0"/>
      <p:bldP spid="55319" grpId="0"/>
      <p:bldP spid="55321" grpId="0" animBg="1"/>
      <p:bldP spid="55322" grpId="0" animBg="1"/>
      <p:bldP spid="55315" grpId="0" animBg="1"/>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40000"/>
              <a:lumOff val="60000"/>
            </a:schemeClr>
          </a:solidFill>
          <a:ln>
            <a:solidFill>
              <a:srgbClr val="6363FF"/>
            </a:solidFill>
          </a:ln>
        </p:spPr>
        <p:txBody>
          <a:bodyPr>
            <a:normAutofit fontScale="90000"/>
          </a:bodyPr>
          <a:lstStyle/>
          <a:p>
            <a:pPr>
              <a:defRPr/>
            </a:pPr>
            <a:r>
              <a:rPr lang="fr-CA" dirty="0" smtClean="0">
                <a:latin typeface="Comic Sans MS" pitchFamily="66" charset="0"/>
              </a:rPr>
              <a:t>       La mitose (</a:t>
            </a:r>
            <a:r>
              <a:rPr lang="fr-CA" sz="3200" b="1" i="1" dirty="0" smtClean="0">
                <a:latin typeface="Comic Sans MS" pitchFamily="66" charset="0"/>
              </a:rPr>
              <a:t>Le cycle cellulaire </a:t>
            </a:r>
            <a:r>
              <a:rPr lang="fr-CA" dirty="0" smtClean="0">
                <a:latin typeface="Comic Sans MS" pitchFamily="66" charset="0"/>
              </a:rPr>
              <a:t>)</a:t>
            </a:r>
            <a:endParaRPr lang="fr-CA" dirty="0">
              <a:latin typeface="Comic Sans MS" pitchFamily="66" charset="0"/>
            </a:endParaRPr>
          </a:p>
        </p:txBody>
      </p:sp>
      <p:pic>
        <p:nvPicPr>
          <p:cNvPr id="5123" name="Picture 7" descr="etapedemitose_small"/>
          <p:cNvPicPr>
            <a:picLocks noChangeAspect="1" noChangeArrowheads="1"/>
          </p:cNvPicPr>
          <p:nvPr/>
        </p:nvPicPr>
        <p:blipFill>
          <a:blip r:embed="rId2"/>
          <a:srcRect/>
          <a:stretch>
            <a:fillRect/>
          </a:stretch>
        </p:blipFill>
        <p:spPr bwMode="auto">
          <a:xfrm>
            <a:off x="1857375" y="1571649"/>
            <a:ext cx="5214938" cy="5214937"/>
          </a:xfrm>
          <a:prstGeom prst="rect">
            <a:avLst/>
          </a:prstGeom>
          <a:noFill/>
          <a:ln w="9525">
            <a:noFill/>
            <a:miter lim="800000"/>
            <a:headEnd/>
            <a:tailEnd/>
          </a:ln>
        </p:spPr>
      </p:pic>
      <p:pic>
        <p:nvPicPr>
          <p:cNvPr id="5124" name="Picture 8" descr="653px-SEM_Lymphocyte"/>
          <p:cNvPicPr>
            <a:picLocks noChangeAspect="1" noChangeArrowheads="1"/>
          </p:cNvPicPr>
          <p:nvPr/>
        </p:nvPicPr>
        <p:blipFill>
          <a:blip r:embed="rId3"/>
          <a:srcRect/>
          <a:stretch>
            <a:fillRect/>
          </a:stretch>
        </p:blipFill>
        <p:spPr bwMode="auto">
          <a:xfrm>
            <a:off x="500063" y="357188"/>
            <a:ext cx="1079500" cy="992187"/>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1" y="1916832"/>
            <a:ext cx="9124129" cy="3672408"/>
          </a:xfrm>
        </p:spPr>
      </p:pic>
      <p:sp>
        <p:nvSpPr>
          <p:cNvPr id="2" name="ZoneTexte 1"/>
          <p:cNvSpPr txBox="1"/>
          <p:nvPr/>
        </p:nvSpPr>
        <p:spPr>
          <a:xfrm>
            <a:off x="395536" y="548680"/>
            <a:ext cx="8172430" cy="707886"/>
          </a:xfrm>
          <a:prstGeom prst="rect">
            <a:avLst/>
          </a:prstGeom>
          <a:noFill/>
        </p:spPr>
        <p:txBody>
          <a:bodyPr wrap="none" rtlCol="0">
            <a:spAutoFit/>
          </a:bodyPr>
          <a:lstStyle/>
          <a:p>
            <a:r>
              <a:rPr lang="fr-FR" sz="4000" dirty="0" smtClean="0"/>
              <a:t>Les étapes de la mitose en général</a:t>
            </a:r>
            <a:endParaRPr lang="fr-FR" sz="4000" dirty="0"/>
          </a:p>
        </p:txBody>
      </p:sp>
    </p:spTree>
    <p:extLst>
      <p:ext uri="{BB962C8B-B14F-4D97-AF65-F5344CB8AC3E}">
        <p14:creationId xmlns:p14="http://schemas.microsoft.com/office/powerpoint/2010/main" val="107945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3" descr="mitose2"/>
          <p:cNvPicPr>
            <a:picLocks noGrp="1" noChangeAspect="1" noChangeArrowheads="1"/>
          </p:cNvPicPr>
          <p:nvPr>
            <p:ph sz="half" idx="1"/>
          </p:nvPr>
        </p:nvPicPr>
        <p:blipFill>
          <a:blip r:embed="rId2"/>
          <a:stretch>
            <a:fillRect/>
          </a:stretch>
        </p:blipFill>
        <p:spPr>
          <a:xfrm>
            <a:off x="3544085" y="3080444"/>
            <a:ext cx="2550794" cy="3721177"/>
          </a:xfrm>
          <a:noFill/>
        </p:spPr>
      </p:pic>
      <p:pic>
        <p:nvPicPr>
          <p:cNvPr id="6148" name="Picture 15" descr="mitose1"/>
          <p:cNvPicPr>
            <a:picLocks noGrp="1" noChangeAspect="1" noChangeArrowheads="1"/>
          </p:cNvPicPr>
          <p:nvPr>
            <p:ph sz="quarter" idx="2"/>
          </p:nvPr>
        </p:nvPicPr>
        <p:blipFill>
          <a:blip r:embed="rId3"/>
          <a:srcRect/>
          <a:stretch>
            <a:fillRect/>
          </a:stretch>
        </p:blipFill>
        <p:spPr>
          <a:xfrm>
            <a:off x="3544085" y="222538"/>
            <a:ext cx="2550794" cy="2877298"/>
          </a:xfrm>
        </p:spPr>
      </p:pic>
      <p:sp>
        <p:nvSpPr>
          <p:cNvPr id="6150" name="Rectangle 23"/>
          <p:cNvSpPr>
            <a:spLocks noChangeArrowheads="1"/>
          </p:cNvSpPr>
          <p:nvPr/>
        </p:nvSpPr>
        <p:spPr bwMode="auto">
          <a:xfrm>
            <a:off x="188124" y="53300"/>
            <a:ext cx="3355961" cy="1200329"/>
          </a:xfrm>
          <a:prstGeom prst="rect">
            <a:avLst/>
          </a:prstGeom>
          <a:noFill/>
          <a:ln w="9525">
            <a:noFill/>
            <a:miter lim="800000"/>
            <a:headEnd/>
            <a:tailEnd/>
          </a:ln>
        </p:spPr>
        <p:txBody>
          <a:bodyPr wrap="square">
            <a:spAutoFit/>
          </a:bodyPr>
          <a:lstStyle/>
          <a:p>
            <a:r>
              <a:rPr lang="fr-CA" sz="2400" b="1" dirty="0">
                <a:solidFill>
                  <a:srgbClr val="FF0000"/>
                </a:solidFill>
              </a:rPr>
              <a:t>1 cellule </a:t>
            </a:r>
            <a:r>
              <a:rPr lang="fr-CA" sz="2400" b="1" dirty="0" smtClean="0">
                <a:solidFill>
                  <a:srgbClr val="FF0000"/>
                </a:solidFill>
              </a:rPr>
              <a:t>mère diploïde </a:t>
            </a:r>
            <a:r>
              <a:rPr lang="fr-CA" sz="2400" b="1" dirty="0">
                <a:solidFill>
                  <a:srgbClr val="FF0000"/>
                </a:solidFill>
              </a:rPr>
              <a:t>(</a:t>
            </a:r>
            <a:r>
              <a:rPr lang="fr-CA" sz="2400" b="1" dirty="0" smtClean="0">
                <a:solidFill>
                  <a:srgbClr val="FF0000"/>
                </a:solidFill>
              </a:rPr>
              <a:t>2N </a:t>
            </a:r>
            <a:r>
              <a:rPr lang="fr-CA" sz="2400" b="1" dirty="0" err="1" smtClean="0">
                <a:solidFill>
                  <a:srgbClr val="FF0000"/>
                </a:solidFill>
              </a:rPr>
              <a:t>chr</a:t>
            </a:r>
            <a:r>
              <a:rPr lang="fr-CA" sz="2400" b="1" dirty="0" smtClean="0">
                <a:solidFill>
                  <a:srgbClr val="FF0000"/>
                </a:solidFill>
              </a:rPr>
              <a:t>) </a:t>
            </a:r>
            <a:r>
              <a:rPr lang="fr-CA" sz="2400" b="1" dirty="0" smtClean="0">
                <a:solidFill>
                  <a:srgbClr val="FF0000"/>
                </a:solidFill>
              </a:rPr>
              <a:t>2n </a:t>
            </a:r>
            <a:r>
              <a:rPr lang="fr-CA" sz="2400" b="1" dirty="0" smtClean="0">
                <a:solidFill>
                  <a:srgbClr val="FF0000"/>
                </a:solidFill>
              </a:rPr>
              <a:t>ADN</a:t>
            </a:r>
            <a:endParaRPr lang="en-US" sz="2400" b="1" dirty="0">
              <a:solidFill>
                <a:srgbClr val="FF0000"/>
              </a:solidFill>
            </a:endParaRPr>
          </a:p>
        </p:txBody>
      </p:sp>
      <p:sp>
        <p:nvSpPr>
          <p:cNvPr id="6151" name="Rectangle 24"/>
          <p:cNvSpPr>
            <a:spLocks noChangeArrowheads="1"/>
          </p:cNvSpPr>
          <p:nvPr/>
        </p:nvSpPr>
        <p:spPr bwMode="auto">
          <a:xfrm>
            <a:off x="4952771" y="1395048"/>
            <a:ext cx="2284215" cy="400110"/>
          </a:xfrm>
          <a:prstGeom prst="rect">
            <a:avLst/>
          </a:prstGeom>
          <a:noFill/>
          <a:ln w="9525">
            <a:noFill/>
            <a:miter lim="800000"/>
            <a:headEnd/>
            <a:tailEnd/>
          </a:ln>
        </p:spPr>
        <p:txBody>
          <a:bodyPr wrap="none">
            <a:spAutoFit/>
          </a:bodyPr>
          <a:lstStyle/>
          <a:p>
            <a:r>
              <a:rPr lang="fr-CA" sz="2000" dirty="0">
                <a:solidFill>
                  <a:srgbClr val="FF0000"/>
                </a:solidFill>
              </a:rPr>
              <a:t>Réplication de l’ADN</a:t>
            </a:r>
            <a:endParaRPr lang="en-US" sz="2000" dirty="0">
              <a:solidFill>
                <a:srgbClr val="FF0000"/>
              </a:solidFill>
            </a:endParaRPr>
          </a:p>
        </p:txBody>
      </p:sp>
      <p:sp>
        <p:nvSpPr>
          <p:cNvPr id="6152" name="Line 26"/>
          <p:cNvSpPr>
            <a:spLocks noChangeShapeType="1"/>
          </p:cNvSpPr>
          <p:nvPr/>
        </p:nvSpPr>
        <p:spPr bwMode="auto">
          <a:xfrm>
            <a:off x="4643438" y="2420938"/>
            <a:ext cx="0" cy="142875"/>
          </a:xfrm>
          <a:prstGeom prst="line">
            <a:avLst/>
          </a:prstGeom>
          <a:noFill/>
          <a:ln w="9525">
            <a:solidFill>
              <a:schemeClr val="bg1"/>
            </a:solidFill>
            <a:round/>
            <a:headEnd/>
            <a:tailEnd type="triangle" w="med" len="med"/>
          </a:ln>
        </p:spPr>
        <p:txBody>
          <a:bodyPr/>
          <a:lstStyle/>
          <a:p>
            <a:endParaRPr lang="fr-FR"/>
          </a:p>
        </p:txBody>
      </p:sp>
      <p:sp>
        <p:nvSpPr>
          <p:cNvPr id="6154" name="Line 28"/>
          <p:cNvSpPr>
            <a:spLocks noChangeShapeType="1"/>
          </p:cNvSpPr>
          <p:nvPr/>
        </p:nvSpPr>
        <p:spPr bwMode="auto">
          <a:xfrm>
            <a:off x="4356100" y="5516563"/>
            <a:ext cx="0" cy="142875"/>
          </a:xfrm>
          <a:prstGeom prst="line">
            <a:avLst/>
          </a:prstGeom>
          <a:noFill/>
          <a:ln w="9525">
            <a:solidFill>
              <a:schemeClr val="bg1"/>
            </a:solidFill>
            <a:round/>
            <a:headEnd/>
            <a:tailEnd type="triangle" w="med" len="med"/>
          </a:ln>
        </p:spPr>
        <p:txBody>
          <a:bodyPr/>
          <a:lstStyle/>
          <a:p>
            <a:endParaRPr lang="fr-FR"/>
          </a:p>
        </p:txBody>
      </p:sp>
      <p:sp>
        <p:nvSpPr>
          <p:cNvPr id="6155" name="Line 29"/>
          <p:cNvSpPr>
            <a:spLocks noChangeShapeType="1"/>
          </p:cNvSpPr>
          <p:nvPr/>
        </p:nvSpPr>
        <p:spPr bwMode="auto">
          <a:xfrm>
            <a:off x="4643438" y="4581525"/>
            <a:ext cx="0" cy="142875"/>
          </a:xfrm>
          <a:prstGeom prst="line">
            <a:avLst/>
          </a:prstGeom>
          <a:noFill/>
          <a:ln w="9525">
            <a:solidFill>
              <a:schemeClr val="bg1"/>
            </a:solidFill>
            <a:round/>
            <a:headEnd/>
            <a:tailEnd type="triangle" w="med" len="med"/>
          </a:ln>
        </p:spPr>
        <p:txBody>
          <a:bodyPr/>
          <a:lstStyle/>
          <a:p>
            <a:endParaRPr lang="fr-FR"/>
          </a:p>
        </p:txBody>
      </p:sp>
      <p:sp>
        <p:nvSpPr>
          <p:cNvPr id="6156" name="Line 30"/>
          <p:cNvSpPr>
            <a:spLocks noChangeShapeType="1"/>
          </p:cNvSpPr>
          <p:nvPr/>
        </p:nvSpPr>
        <p:spPr bwMode="auto">
          <a:xfrm>
            <a:off x="5076825" y="5445125"/>
            <a:ext cx="0" cy="142875"/>
          </a:xfrm>
          <a:prstGeom prst="line">
            <a:avLst/>
          </a:prstGeom>
          <a:noFill/>
          <a:ln w="9525">
            <a:solidFill>
              <a:schemeClr val="bg1"/>
            </a:solidFill>
            <a:round/>
            <a:headEnd/>
            <a:tailEnd type="triangle" w="med" len="med"/>
          </a:ln>
        </p:spPr>
        <p:txBody>
          <a:bodyPr/>
          <a:lstStyle/>
          <a:p>
            <a:endParaRPr lang="fr-FR"/>
          </a:p>
        </p:txBody>
      </p:sp>
      <p:sp>
        <p:nvSpPr>
          <p:cNvPr id="6157" name="Text Box 31"/>
          <p:cNvSpPr txBox="1">
            <a:spLocks noChangeArrowheads="1"/>
          </p:cNvSpPr>
          <p:nvPr/>
        </p:nvSpPr>
        <p:spPr bwMode="auto">
          <a:xfrm>
            <a:off x="6192332" y="368707"/>
            <a:ext cx="3096344" cy="707886"/>
          </a:xfrm>
          <a:prstGeom prst="rect">
            <a:avLst/>
          </a:prstGeom>
          <a:noFill/>
          <a:ln w="9525">
            <a:noFill/>
            <a:miter lim="800000"/>
            <a:headEnd/>
            <a:tailEnd/>
          </a:ln>
        </p:spPr>
        <p:txBody>
          <a:bodyPr wrap="square">
            <a:spAutoFit/>
          </a:bodyPr>
          <a:lstStyle/>
          <a:p>
            <a:r>
              <a:rPr lang="fr-CA" sz="2000" dirty="0" smtClean="0">
                <a:solidFill>
                  <a:srgbClr val="FF0000"/>
                </a:solidFill>
              </a:rPr>
              <a:t>2N </a:t>
            </a:r>
            <a:r>
              <a:rPr lang="fr-CA" sz="2000" dirty="0">
                <a:solidFill>
                  <a:srgbClr val="FF0000"/>
                </a:solidFill>
              </a:rPr>
              <a:t>chromosomes </a:t>
            </a:r>
            <a:r>
              <a:rPr lang="fr-CA" sz="2000" dirty="0" smtClean="0">
                <a:solidFill>
                  <a:srgbClr val="FF0000"/>
                </a:solidFill>
              </a:rPr>
              <a:t>simples (2n ADN)</a:t>
            </a:r>
            <a:endParaRPr lang="en-US" sz="2000" dirty="0">
              <a:solidFill>
                <a:srgbClr val="FF0000"/>
              </a:solidFill>
            </a:endParaRPr>
          </a:p>
        </p:txBody>
      </p:sp>
      <p:sp>
        <p:nvSpPr>
          <p:cNvPr id="6158" name="Text Box 32"/>
          <p:cNvSpPr txBox="1">
            <a:spLocks noChangeArrowheads="1"/>
          </p:cNvSpPr>
          <p:nvPr/>
        </p:nvSpPr>
        <p:spPr bwMode="auto">
          <a:xfrm>
            <a:off x="5127625" y="2805113"/>
            <a:ext cx="184150" cy="366712"/>
          </a:xfrm>
          <a:prstGeom prst="rect">
            <a:avLst/>
          </a:prstGeom>
          <a:noFill/>
          <a:ln w="9525">
            <a:noFill/>
            <a:miter lim="800000"/>
            <a:headEnd/>
            <a:tailEnd/>
          </a:ln>
        </p:spPr>
        <p:txBody>
          <a:bodyPr wrap="none">
            <a:spAutoFit/>
          </a:bodyPr>
          <a:lstStyle/>
          <a:p>
            <a:endParaRPr lang="fr-CA"/>
          </a:p>
        </p:txBody>
      </p:sp>
      <p:sp>
        <p:nvSpPr>
          <p:cNvPr id="6159" name="Text Box 33"/>
          <p:cNvSpPr txBox="1">
            <a:spLocks noChangeArrowheads="1"/>
          </p:cNvSpPr>
          <p:nvPr/>
        </p:nvSpPr>
        <p:spPr bwMode="auto">
          <a:xfrm>
            <a:off x="6260261" y="2097227"/>
            <a:ext cx="2257571" cy="707886"/>
          </a:xfrm>
          <a:prstGeom prst="rect">
            <a:avLst/>
          </a:prstGeom>
          <a:noFill/>
          <a:ln w="9525">
            <a:noFill/>
            <a:miter lim="800000"/>
            <a:headEnd/>
            <a:tailEnd/>
          </a:ln>
        </p:spPr>
        <p:txBody>
          <a:bodyPr wrap="square">
            <a:spAutoFit/>
          </a:bodyPr>
          <a:lstStyle/>
          <a:p>
            <a:r>
              <a:rPr lang="fr-CA" sz="2000" dirty="0" smtClean="0">
                <a:solidFill>
                  <a:srgbClr val="FF0000"/>
                </a:solidFill>
              </a:rPr>
              <a:t>2N </a:t>
            </a:r>
            <a:r>
              <a:rPr lang="fr-CA" sz="2000" dirty="0">
                <a:solidFill>
                  <a:srgbClr val="FF0000"/>
                </a:solidFill>
              </a:rPr>
              <a:t>chromosomes </a:t>
            </a:r>
            <a:r>
              <a:rPr lang="fr-CA" sz="2000" dirty="0" smtClean="0">
                <a:solidFill>
                  <a:srgbClr val="FF0000"/>
                </a:solidFill>
              </a:rPr>
              <a:t>doubles (4n ADN)</a:t>
            </a:r>
            <a:endParaRPr lang="en-US" sz="2000" dirty="0">
              <a:solidFill>
                <a:srgbClr val="FF0000"/>
              </a:solidFill>
            </a:endParaRPr>
          </a:p>
        </p:txBody>
      </p:sp>
      <p:sp>
        <p:nvSpPr>
          <p:cNvPr id="6169" name="Rectangle 44"/>
          <p:cNvSpPr>
            <a:spLocks noChangeArrowheads="1"/>
          </p:cNvSpPr>
          <p:nvPr/>
        </p:nvSpPr>
        <p:spPr bwMode="auto">
          <a:xfrm>
            <a:off x="6264340" y="6093735"/>
            <a:ext cx="2952328" cy="707886"/>
          </a:xfrm>
          <a:prstGeom prst="rect">
            <a:avLst/>
          </a:prstGeom>
          <a:noFill/>
          <a:ln w="9525">
            <a:noFill/>
            <a:miter lim="800000"/>
            <a:headEnd/>
            <a:tailEnd/>
          </a:ln>
        </p:spPr>
        <p:txBody>
          <a:bodyPr wrap="square">
            <a:spAutoFit/>
          </a:bodyPr>
          <a:lstStyle/>
          <a:p>
            <a:r>
              <a:rPr lang="fr-CA" sz="2000" dirty="0" smtClean="0">
                <a:solidFill>
                  <a:srgbClr val="FF0000"/>
                </a:solidFill>
              </a:rPr>
              <a:t>2N </a:t>
            </a:r>
            <a:r>
              <a:rPr lang="fr-CA" sz="2000" dirty="0">
                <a:solidFill>
                  <a:srgbClr val="FF0000"/>
                </a:solidFill>
              </a:rPr>
              <a:t>chromosomes </a:t>
            </a:r>
            <a:r>
              <a:rPr lang="fr-CA" sz="2000" dirty="0" smtClean="0">
                <a:solidFill>
                  <a:srgbClr val="FF0000"/>
                </a:solidFill>
              </a:rPr>
              <a:t>simples (2n ADN)</a:t>
            </a:r>
            <a:endParaRPr lang="en-US" sz="2000" dirty="0">
              <a:solidFill>
                <a:srgbClr val="FF0000"/>
              </a:solidFill>
            </a:endParaRPr>
          </a:p>
        </p:txBody>
      </p:sp>
      <p:sp>
        <p:nvSpPr>
          <p:cNvPr id="26" name="ZoneTexte 25"/>
          <p:cNvSpPr txBox="1"/>
          <p:nvPr/>
        </p:nvSpPr>
        <p:spPr>
          <a:xfrm>
            <a:off x="239663" y="5657671"/>
            <a:ext cx="3252881" cy="1200329"/>
          </a:xfrm>
          <a:prstGeom prst="rect">
            <a:avLst/>
          </a:prstGeom>
          <a:noFill/>
        </p:spPr>
        <p:txBody>
          <a:bodyPr wrap="square" rtlCol="0">
            <a:spAutoFit/>
          </a:bodyPr>
          <a:lstStyle/>
          <a:p>
            <a:r>
              <a:rPr lang="fr-FR" sz="2400" b="1" dirty="0" smtClean="0">
                <a:solidFill>
                  <a:srgbClr val="FF0000"/>
                </a:solidFill>
              </a:rPr>
              <a:t>2 cellules filles diploïdes (2N </a:t>
            </a:r>
            <a:r>
              <a:rPr lang="fr-FR" sz="2400" b="1" dirty="0" err="1" smtClean="0">
                <a:solidFill>
                  <a:srgbClr val="FF0000"/>
                </a:solidFill>
              </a:rPr>
              <a:t>chr</a:t>
            </a:r>
            <a:r>
              <a:rPr lang="fr-FR" sz="2400" b="1" dirty="0" smtClean="0">
                <a:solidFill>
                  <a:srgbClr val="FF0000"/>
                </a:solidFill>
              </a:rPr>
              <a:t>) </a:t>
            </a:r>
            <a:r>
              <a:rPr lang="fr-FR" sz="2400" b="1" dirty="0" smtClean="0">
                <a:solidFill>
                  <a:srgbClr val="FF0000"/>
                </a:solidFill>
              </a:rPr>
              <a:t>2n </a:t>
            </a:r>
            <a:r>
              <a:rPr lang="fr-FR" sz="2400" b="1" dirty="0" smtClean="0">
                <a:solidFill>
                  <a:srgbClr val="FF0000"/>
                </a:solidFill>
              </a:rPr>
              <a:t>ADN</a:t>
            </a:r>
            <a:endParaRPr lang="fr-FR" b="1" dirty="0">
              <a:solidFill>
                <a:srgbClr val="FF0000"/>
              </a:solidFill>
            </a:endParaRPr>
          </a:p>
        </p:txBody>
      </p:sp>
      <p:cxnSp>
        <p:nvCxnSpPr>
          <p:cNvPr id="28" name="Connecteur droit avec flèche 27"/>
          <p:cNvCxnSpPr/>
          <p:nvPr/>
        </p:nvCxnSpPr>
        <p:spPr>
          <a:xfrm flipH="1">
            <a:off x="1208236" y="1325618"/>
            <a:ext cx="5775" cy="43338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6274869" y="4745225"/>
            <a:ext cx="2160240" cy="646331"/>
          </a:xfrm>
          <a:prstGeom prst="rect">
            <a:avLst/>
          </a:prstGeom>
          <a:noFill/>
        </p:spPr>
        <p:txBody>
          <a:bodyPr wrap="square" rtlCol="0">
            <a:spAutoFit/>
          </a:bodyPr>
          <a:lstStyle/>
          <a:p>
            <a:r>
              <a:rPr lang="fr-FR" dirty="0" smtClean="0">
                <a:solidFill>
                  <a:srgbClr val="FF0000"/>
                </a:solidFill>
              </a:rPr>
              <a:t>Les chromatides sœurs se séparent</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5"/>
          <p:cNvSpPr>
            <a:spLocks noGrp="1" noChangeArrowheads="1"/>
          </p:cNvSpPr>
          <p:nvPr>
            <p:ph type="ctrTitle"/>
          </p:nvPr>
        </p:nvSpPr>
        <p:spPr>
          <a:xfrm>
            <a:off x="381000" y="533400"/>
            <a:ext cx="7772400" cy="1143000"/>
          </a:xfrm>
          <a:noFill/>
        </p:spPr>
        <p:txBody>
          <a:bodyPr/>
          <a:lstStyle/>
          <a:p>
            <a:pPr algn="l" eaLnBrk="1" hangingPunct="1"/>
            <a:r>
              <a:rPr lang="fr-CA" smtClean="0">
                <a:solidFill>
                  <a:srgbClr val="FFFF00"/>
                </a:solidFill>
                <a:latin typeface="AmerType Md BT" pitchFamily="18"/>
              </a:rPr>
              <a:t>Interphase</a:t>
            </a:r>
          </a:p>
        </p:txBody>
      </p:sp>
      <p:sp>
        <p:nvSpPr>
          <p:cNvPr id="1027" name="Espace réservé du pied de page 4"/>
          <p:cNvSpPr>
            <a:spLocks noGrp="1"/>
          </p:cNvSpPr>
          <p:nvPr>
            <p:ph type="ftr" sz="quarter" idx="11"/>
          </p:nvPr>
        </p:nvSpPr>
        <p:spPr>
          <a:noFill/>
        </p:spPr>
        <p:txBody>
          <a:bodyPr/>
          <a:lstStyle/>
          <a:p>
            <a:r>
              <a:rPr lang="fr-CA" smtClean="0">
                <a:latin typeface="Comic Sans MS" charset="0"/>
              </a:rPr>
              <a:t>R Lacroix,  biologie v.a03</a:t>
            </a:r>
          </a:p>
        </p:txBody>
      </p:sp>
      <p:pic>
        <p:nvPicPr>
          <p:cNvPr id="1028" name="Picture 12" descr="master03d_background"/>
          <p:cNvPicPr>
            <a:picLocks noChangeAspect="1" noChangeArrowheads="1"/>
          </p:cNvPicPr>
          <p:nvPr/>
        </p:nvPicPr>
        <p:blipFill>
          <a:blip r:embed="rId4"/>
          <a:srcRect/>
          <a:stretch>
            <a:fillRect/>
          </a:stretch>
        </p:blipFill>
        <p:spPr bwMode="auto">
          <a:xfrm>
            <a:off x="0" y="146050"/>
            <a:ext cx="8839200" cy="6254750"/>
          </a:xfrm>
          <a:prstGeom prst="rect">
            <a:avLst/>
          </a:prstGeom>
          <a:noFill/>
          <a:ln w="9525">
            <a:noFill/>
            <a:miter lim="800000"/>
            <a:headEnd/>
            <a:tailEnd/>
          </a:ln>
        </p:spPr>
      </p:pic>
      <p:sp>
        <p:nvSpPr>
          <p:cNvPr id="1029" name="Line 3"/>
          <p:cNvSpPr>
            <a:spLocks noChangeShapeType="1"/>
          </p:cNvSpPr>
          <p:nvPr/>
        </p:nvSpPr>
        <p:spPr bwMode="auto">
          <a:xfrm>
            <a:off x="533400" y="1752600"/>
            <a:ext cx="8001000" cy="0"/>
          </a:xfrm>
          <a:prstGeom prst="line">
            <a:avLst/>
          </a:prstGeom>
          <a:noFill/>
          <a:ln w="57150">
            <a:solidFill>
              <a:srgbClr val="FF9900"/>
            </a:solidFill>
            <a:round/>
            <a:headEnd/>
            <a:tailEnd/>
          </a:ln>
        </p:spPr>
        <p:txBody>
          <a:bodyPr wrap="none" anchor="ctr"/>
          <a:lstStyle/>
          <a:p>
            <a:endParaRPr lang="fr-FR"/>
          </a:p>
        </p:txBody>
      </p:sp>
      <p:sp>
        <p:nvSpPr>
          <p:cNvPr id="1030" name="Text Box 4"/>
          <p:cNvSpPr txBox="1">
            <a:spLocks noChangeArrowheads="1"/>
          </p:cNvSpPr>
          <p:nvPr/>
        </p:nvSpPr>
        <p:spPr bwMode="auto">
          <a:xfrm>
            <a:off x="533400" y="1905000"/>
            <a:ext cx="1905000" cy="1724025"/>
          </a:xfrm>
          <a:prstGeom prst="rect">
            <a:avLst/>
          </a:prstGeom>
          <a:noFill/>
          <a:ln w="9525">
            <a:noFill/>
            <a:miter lim="800000"/>
            <a:headEnd/>
            <a:tailEnd/>
          </a:ln>
        </p:spPr>
        <p:txBody>
          <a:bodyPr>
            <a:spAutoFit/>
          </a:bodyPr>
          <a:lstStyle/>
          <a:p>
            <a:pPr eaLnBrk="0" hangingPunct="0">
              <a:lnSpc>
                <a:spcPct val="60000"/>
              </a:lnSpc>
              <a:spcBef>
                <a:spcPct val="50000"/>
              </a:spcBef>
              <a:buClr>
                <a:srgbClr val="FF9900"/>
              </a:buClr>
              <a:buFontTx/>
              <a:buChar char="•"/>
            </a:pPr>
            <a:r>
              <a:rPr lang="fr-CA" sz="3200">
                <a:solidFill>
                  <a:srgbClr val="FFFF00"/>
                </a:solidFill>
                <a:latin typeface="Arial" charset="0"/>
              </a:rPr>
              <a:t> </a:t>
            </a:r>
            <a:r>
              <a:rPr lang="fr-CA" sz="2000">
                <a:solidFill>
                  <a:srgbClr val="FFFF00"/>
                </a:solidFill>
                <a:latin typeface="Arial" charset="0"/>
              </a:rPr>
              <a:t>Interphase</a:t>
            </a:r>
          </a:p>
          <a:p>
            <a:pPr eaLnBrk="0" hangingPunct="0">
              <a:lnSpc>
                <a:spcPct val="60000"/>
              </a:lnSpc>
              <a:spcBef>
                <a:spcPct val="50000"/>
              </a:spcBef>
              <a:buClr>
                <a:srgbClr val="FF9900"/>
              </a:buClr>
              <a:buFontTx/>
              <a:buChar char="•"/>
            </a:pPr>
            <a:r>
              <a:rPr lang="fr-CA" sz="2000">
                <a:solidFill>
                  <a:srgbClr val="FFFF00"/>
                </a:solidFill>
                <a:latin typeface="Arial" charset="0"/>
              </a:rPr>
              <a:t>  </a:t>
            </a:r>
            <a:r>
              <a:rPr lang="fr-CA" sz="2000">
                <a:solidFill>
                  <a:schemeClr val="hlink"/>
                </a:solidFill>
                <a:latin typeface="Arial" charset="0"/>
              </a:rPr>
              <a:t>Prophase</a:t>
            </a:r>
          </a:p>
          <a:p>
            <a:pPr eaLnBrk="0" hangingPunct="0">
              <a:lnSpc>
                <a:spcPct val="60000"/>
              </a:lnSpc>
              <a:spcBef>
                <a:spcPct val="50000"/>
              </a:spcBef>
              <a:buClr>
                <a:srgbClr val="FF9900"/>
              </a:buClr>
              <a:buFontTx/>
              <a:buChar char="•"/>
            </a:pPr>
            <a:r>
              <a:rPr lang="fr-CA" sz="2000">
                <a:solidFill>
                  <a:schemeClr val="hlink"/>
                </a:solidFill>
                <a:latin typeface="Arial" charset="0"/>
              </a:rPr>
              <a:t>  Métaphase</a:t>
            </a:r>
          </a:p>
          <a:p>
            <a:pPr eaLnBrk="0" hangingPunct="0">
              <a:lnSpc>
                <a:spcPct val="60000"/>
              </a:lnSpc>
              <a:spcBef>
                <a:spcPct val="50000"/>
              </a:spcBef>
              <a:buClr>
                <a:srgbClr val="FF9900"/>
              </a:buClr>
              <a:buFontTx/>
              <a:buChar char="•"/>
            </a:pPr>
            <a:r>
              <a:rPr lang="fr-CA" sz="2000">
                <a:solidFill>
                  <a:schemeClr val="hlink"/>
                </a:solidFill>
                <a:latin typeface="Arial" charset="0"/>
              </a:rPr>
              <a:t>  Anaphase</a:t>
            </a:r>
          </a:p>
          <a:p>
            <a:pPr eaLnBrk="0" hangingPunct="0">
              <a:lnSpc>
                <a:spcPct val="60000"/>
              </a:lnSpc>
              <a:spcBef>
                <a:spcPct val="50000"/>
              </a:spcBef>
              <a:buClr>
                <a:srgbClr val="FF9900"/>
              </a:buClr>
              <a:buFontTx/>
              <a:buChar char="•"/>
            </a:pPr>
            <a:r>
              <a:rPr lang="fr-CA" sz="2000">
                <a:solidFill>
                  <a:schemeClr val="hlink"/>
                </a:solidFill>
                <a:latin typeface="Arial" charset="0"/>
              </a:rPr>
              <a:t>  Télophase</a:t>
            </a:r>
            <a:endParaRPr lang="fr-CA" sz="2000">
              <a:solidFill>
                <a:srgbClr val="FFFF00"/>
              </a:solidFill>
              <a:latin typeface="Arial" charset="0"/>
            </a:endParaRPr>
          </a:p>
        </p:txBody>
      </p:sp>
      <p:sp>
        <p:nvSpPr>
          <p:cNvPr id="1031" name="Line 5"/>
          <p:cNvSpPr>
            <a:spLocks noChangeShapeType="1"/>
          </p:cNvSpPr>
          <p:nvPr/>
        </p:nvSpPr>
        <p:spPr bwMode="auto">
          <a:xfrm>
            <a:off x="2133600" y="2133600"/>
            <a:ext cx="533400" cy="0"/>
          </a:xfrm>
          <a:prstGeom prst="line">
            <a:avLst/>
          </a:prstGeom>
          <a:noFill/>
          <a:ln w="9525">
            <a:solidFill>
              <a:srgbClr val="FFFF00"/>
            </a:solidFill>
            <a:round/>
            <a:headEnd/>
            <a:tailEnd/>
          </a:ln>
        </p:spPr>
        <p:txBody>
          <a:bodyPr wrap="none" anchor="ctr"/>
          <a:lstStyle/>
          <a:p>
            <a:endParaRPr lang="fr-FR"/>
          </a:p>
        </p:txBody>
      </p:sp>
      <p:sp>
        <p:nvSpPr>
          <p:cNvPr id="1032" name="Line 6"/>
          <p:cNvSpPr>
            <a:spLocks noChangeShapeType="1"/>
          </p:cNvSpPr>
          <p:nvPr/>
        </p:nvSpPr>
        <p:spPr bwMode="auto">
          <a:xfrm>
            <a:off x="2667000" y="2133600"/>
            <a:ext cx="0" cy="4114800"/>
          </a:xfrm>
          <a:prstGeom prst="line">
            <a:avLst/>
          </a:prstGeom>
          <a:noFill/>
          <a:ln w="9525">
            <a:solidFill>
              <a:srgbClr val="FFFF00"/>
            </a:solidFill>
            <a:round/>
            <a:headEnd/>
            <a:tailEnd/>
          </a:ln>
        </p:spPr>
        <p:txBody>
          <a:bodyPr wrap="none" anchor="ctr"/>
          <a:lstStyle/>
          <a:p>
            <a:endParaRPr lang="fr-FR"/>
          </a:p>
        </p:txBody>
      </p:sp>
      <p:sp>
        <p:nvSpPr>
          <p:cNvPr id="1033" name="Text Box 7"/>
          <p:cNvSpPr txBox="1">
            <a:spLocks noChangeArrowheads="1"/>
          </p:cNvSpPr>
          <p:nvPr/>
        </p:nvSpPr>
        <p:spPr bwMode="auto">
          <a:xfrm>
            <a:off x="2971800" y="2209800"/>
            <a:ext cx="5334000" cy="4338638"/>
          </a:xfrm>
          <a:prstGeom prst="rect">
            <a:avLst/>
          </a:prstGeom>
          <a:noFill/>
          <a:ln w="9525">
            <a:noFill/>
            <a:miter lim="800000"/>
            <a:headEnd/>
            <a:tailEnd/>
          </a:ln>
        </p:spPr>
        <p:txBody>
          <a:bodyPr>
            <a:spAutoFit/>
          </a:bodyPr>
          <a:lstStyle/>
          <a:p>
            <a:pPr eaLnBrk="0" hangingPunct="0">
              <a:spcBef>
                <a:spcPct val="50000"/>
              </a:spcBef>
              <a:buFontTx/>
              <a:buChar char="•"/>
            </a:pPr>
            <a:r>
              <a:rPr lang="fr-CA">
                <a:solidFill>
                  <a:srgbClr val="FFFF00"/>
                </a:solidFill>
                <a:latin typeface="Arial" charset="0"/>
              </a:rPr>
              <a:t>Phase G</a:t>
            </a:r>
            <a:r>
              <a:rPr lang="fr-CA" baseline="-25000">
                <a:solidFill>
                  <a:srgbClr val="FFFF00"/>
                </a:solidFill>
                <a:latin typeface="Arial" charset="0"/>
              </a:rPr>
              <a:t>1</a:t>
            </a:r>
          </a:p>
          <a:p>
            <a:pPr lvl="1" eaLnBrk="0" hangingPunct="0">
              <a:spcBef>
                <a:spcPct val="50000"/>
              </a:spcBef>
            </a:pPr>
            <a:r>
              <a:rPr lang="fr-CA" sz="2000">
                <a:solidFill>
                  <a:srgbClr val="FF9900"/>
                </a:solidFill>
                <a:latin typeface="Arial" charset="0"/>
              </a:rPr>
              <a:t>Croissance</a:t>
            </a:r>
          </a:p>
          <a:p>
            <a:pPr eaLnBrk="0" hangingPunct="0">
              <a:spcBef>
                <a:spcPct val="50000"/>
              </a:spcBef>
              <a:buFontTx/>
              <a:buChar char="•"/>
            </a:pPr>
            <a:r>
              <a:rPr lang="fr-CA">
                <a:solidFill>
                  <a:srgbClr val="FFFF00"/>
                </a:solidFill>
                <a:latin typeface="Arial" charset="0"/>
              </a:rPr>
              <a:t>Phase S</a:t>
            </a:r>
          </a:p>
          <a:p>
            <a:pPr lvl="1" eaLnBrk="0" hangingPunct="0">
              <a:spcBef>
                <a:spcPct val="50000"/>
              </a:spcBef>
            </a:pPr>
            <a:r>
              <a:rPr lang="fr-CA" sz="2000">
                <a:solidFill>
                  <a:srgbClr val="FF9900"/>
                </a:solidFill>
                <a:latin typeface="Arial" charset="0"/>
              </a:rPr>
              <a:t>Croissance</a:t>
            </a:r>
          </a:p>
          <a:p>
            <a:pPr lvl="1" eaLnBrk="0" hangingPunct="0">
              <a:spcBef>
                <a:spcPct val="50000"/>
              </a:spcBef>
            </a:pPr>
            <a:r>
              <a:rPr lang="fr-CA" sz="2000">
                <a:solidFill>
                  <a:srgbClr val="FF9900"/>
                </a:solidFill>
                <a:latin typeface="Arial" charset="0"/>
              </a:rPr>
              <a:t>Réplication de l ’ADN</a:t>
            </a:r>
          </a:p>
          <a:p>
            <a:pPr eaLnBrk="0" hangingPunct="0">
              <a:spcBef>
                <a:spcPct val="50000"/>
              </a:spcBef>
              <a:buFontTx/>
              <a:buChar char="•"/>
            </a:pPr>
            <a:r>
              <a:rPr lang="fr-CA">
                <a:solidFill>
                  <a:srgbClr val="FFFF00"/>
                </a:solidFill>
                <a:latin typeface="Arial" charset="0"/>
              </a:rPr>
              <a:t>Phase G</a:t>
            </a:r>
            <a:r>
              <a:rPr lang="fr-CA" baseline="-25000">
                <a:solidFill>
                  <a:srgbClr val="FFFF00"/>
                </a:solidFill>
                <a:latin typeface="Arial" charset="0"/>
              </a:rPr>
              <a:t>2</a:t>
            </a:r>
          </a:p>
          <a:p>
            <a:pPr lvl="1" eaLnBrk="0" hangingPunct="0">
              <a:spcBef>
                <a:spcPct val="50000"/>
              </a:spcBef>
            </a:pPr>
            <a:r>
              <a:rPr lang="fr-CA" sz="2900" baseline="-25000">
                <a:solidFill>
                  <a:srgbClr val="FF9900"/>
                </a:solidFill>
                <a:latin typeface="Arial" charset="0"/>
              </a:rPr>
              <a:t>Croissance</a:t>
            </a:r>
          </a:p>
          <a:p>
            <a:pPr lvl="1" eaLnBrk="0" hangingPunct="0">
              <a:spcBef>
                <a:spcPct val="50000"/>
              </a:spcBef>
            </a:pPr>
            <a:r>
              <a:rPr lang="fr-CA" sz="2900" baseline="-25000">
                <a:solidFill>
                  <a:srgbClr val="FF9900"/>
                </a:solidFill>
                <a:latin typeface="Arial" charset="0"/>
              </a:rPr>
              <a:t>Derniers préparatifs avant la division</a:t>
            </a:r>
          </a:p>
          <a:p>
            <a:pPr eaLnBrk="0" hangingPunct="0">
              <a:spcBef>
                <a:spcPct val="50000"/>
              </a:spcBef>
            </a:pPr>
            <a:endParaRPr lang="fr-CA">
              <a:solidFill>
                <a:srgbClr val="FFFF00"/>
              </a:solidFill>
              <a:latin typeface="Arial" charset="0"/>
            </a:endParaRPr>
          </a:p>
        </p:txBody>
      </p:sp>
      <p:sp>
        <p:nvSpPr>
          <p:cNvPr id="1034" name="Line 8"/>
          <p:cNvSpPr>
            <a:spLocks noChangeShapeType="1"/>
          </p:cNvSpPr>
          <p:nvPr/>
        </p:nvSpPr>
        <p:spPr bwMode="auto">
          <a:xfrm>
            <a:off x="2667000" y="6248400"/>
            <a:ext cx="5257800" cy="0"/>
          </a:xfrm>
          <a:prstGeom prst="line">
            <a:avLst/>
          </a:prstGeom>
          <a:noFill/>
          <a:ln w="9525">
            <a:solidFill>
              <a:srgbClr val="FFFF00"/>
            </a:solidFill>
            <a:round/>
            <a:headEnd/>
            <a:tailEnd/>
          </a:ln>
        </p:spPr>
        <p:txBody>
          <a:bodyPr wrap="none" anchor="ctr"/>
          <a:lstStyle/>
          <a:p>
            <a:endParaRPr lang="fr-FR"/>
          </a:p>
        </p:txBody>
      </p:sp>
      <p:graphicFrame>
        <p:nvGraphicFramePr>
          <p:cNvPr id="1026" name="Object 9"/>
          <p:cNvGraphicFramePr>
            <a:graphicFrameLocks noChangeAspect="1"/>
          </p:cNvGraphicFramePr>
          <p:nvPr/>
        </p:nvGraphicFramePr>
        <p:xfrm>
          <a:off x="5943600" y="3276600"/>
          <a:ext cx="2771775" cy="1981200"/>
        </p:xfrm>
        <a:graphic>
          <a:graphicData uri="http://schemas.openxmlformats.org/presentationml/2006/ole">
            <mc:AlternateContent xmlns:mc="http://schemas.openxmlformats.org/markup-compatibility/2006">
              <mc:Choice xmlns:v="urn:schemas-microsoft-com:vml" Requires="v">
                <p:oleObj spid="_x0000_s1064" name="CorelDRAW" r:id="rId5" imgW="3218040" imgH="2299320" progId="">
                  <p:embed/>
                </p:oleObj>
              </mc:Choice>
              <mc:Fallback>
                <p:oleObj name="CorelDRAW" r:id="rId5" imgW="3218040" imgH="229932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276600"/>
                        <a:ext cx="27717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5" name="Picture 10" descr="Chromoso2"/>
          <p:cNvPicPr>
            <a:picLocks noChangeAspect="1" noChangeArrowheads="1"/>
          </p:cNvPicPr>
          <p:nvPr/>
        </p:nvPicPr>
        <p:blipFill>
          <a:blip r:embed="rId7"/>
          <a:srcRect/>
          <a:stretch>
            <a:fillRect/>
          </a:stretch>
        </p:blipFill>
        <p:spPr bwMode="auto">
          <a:xfrm>
            <a:off x="5486400" y="2819400"/>
            <a:ext cx="3263900" cy="2544763"/>
          </a:xfrm>
          <a:prstGeom prst="rect">
            <a:avLst/>
          </a:prstGeom>
          <a:noFill/>
          <a:ln w="9525">
            <a:noFill/>
            <a:miter lim="800000"/>
            <a:headEnd/>
            <a:tailEnd/>
          </a:ln>
        </p:spPr>
      </p:pic>
      <p:pic>
        <p:nvPicPr>
          <p:cNvPr id="1037" name="Picture 11" descr="intercorel"/>
          <p:cNvPicPr>
            <a:picLocks noChangeAspect="1" noChangeArrowheads="1"/>
          </p:cNvPicPr>
          <p:nvPr/>
        </p:nvPicPr>
        <p:blipFill>
          <a:blip r:embed="rId8"/>
          <a:srcRect/>
          <a:stretch>
            <a:fillRect/>
          </a:stretch>
        </p:blipFill>
        <p:spPr bwMode="auto">
          <a:xfrm>
            <a:off x="5880100" y="598488"/>
            <a:ext cx="1720850" cy="17113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Rectangle 31"/>
          <p:cNvSpPr>
            <a:spLocks noGrp="1" noChangeArrowheads="1"/>
          </p:cNvSpPr>
          <p:nvPr>
            <p:ph type="title"/>
          </p:nvPr>
        </p:nvSpPr>
        <p:spPr>
          <a:xfrm>
            <a:off x="357188" y="285750"/>
            <a:ext cx="8229600" cy="1143000"/>
          </a:xfrm>
          <a:noFill/>
        </p:spPr>
        <p:txBody>
          <a:bodyPr/>
          <a:lstStyle/>
          <a:p>
            <a:pPr algn="l" eaLnBrk="1" hangingPunct="1"/>
            <a:r>
              <a:rPr lang="fr-CA" smtClean="0">
                <a:solidFill>
                  <a:srgbClr val="FFFF00"/>
                </a:solidFill>
                <a:latin typeface="AmerType Md BT" pitchFamily="18"/>
              </a:rPr>
              <a:t>Prophase</a:t>
            </a:r>
          </a:p>
        </p:txBody>
      </p:sp>
      <p:sp>
        <p:nvSpPr>
          <p:cNvPr id="7170" name="Espace réservé du pied de page 4"/>
          <p:cNvSpPr>
            <a:spLocks noGrp="1"/>
          </p:cNvSpPr>
          <p:nvPr>
            <p:ph type="ftr" sz="quarter" idx="11"/>
          </p:nvPr>
        </p:nvSpPr>
        <p:spPr>
          <a:noFill/>
        </p:spPr>
        <p:txBody>
          <a:bodyPr/>
          <a:lstStyle/>
          <a:p>
            <a:r>
              <a:rPr lang="fr-CA" smtClean="0">
                <a:latin typeface="Comic Sans MS" charset="0"/>
              </a:rPr>
              <a:t>R Lacroix,  biologie v.a03</a:t>
            </a:r>
          </a:p>
        </p:txBody>
      </p:sp>
      <p:pic>
        <p:nvPicPr>
          <p:cNvPr id="7171" name="Picture 28" descr="master03d_background"/>
          <p:cNvPicPr>
            <a:picLocks noChangeAspect="1" noChangeArrowheads="1"/>
          </p:cNvPicPr>
          <p:nvPr/>
        </p:nvPicPr>
        <p:blipFill>
          <a:blip r:embed="rId3"/>
          <a:srcRect/>
          <a:stretch>
            <a:fillRect/>
          </a:stretch>
        </p:blipFill>
        <p:spPr bwMode="auto">
          <a:xfrm>
            <a:off x="0" y="146050"/>
            <a:ext cx="8839200" cy="6254750"/>
          </a:xfrm>
          <a:prstGeom prst="rect">
            <a:avLst/>
          </a:prstGeom>
          <a:noFill/>
          <a:ln w="9525">
            <a:noFill/>
            <a:miter lim="800000"/>
            <a:headEnd/>
            <a:tailEnd/>
          </a:ln>
        </p:spPr>
      </p:pic>
      <p:sp>
        <p:nvSpPr>
          <p:cNvPr id="7172" name="Line 3"/>
          <p:cNvSpPr>
            <a:spLocks noChangeShapeType="1"/>
          </p:cNvSpPr>
          <p:nvPr/>
        </p:nvSpPr>
        <p:spPr bwMode="auto">
          <a:xfrm>
            <a:off x="609600" y="838200"/>
            <a:ext cx="8001000" cy="0"/>
          </a:xfrm>
          <a:prstGeom prst="line">
            <a:avLst/>
          </a:prstGeom>
          <a:noFill/>
          <a:ln w="57150">
            <a:solidFill>
              <a:srgbClr val="FF9900"/>
            </a:solidFill>
            <a:round/>
            <a:headEnd/>
            <a:tailEnd/>
          </a:ln>
        </p:spPr>
        <p:txBody>
          <a:bodyPr wrap="none" anchor="ctr"/>
          <a:lstStyle/>
          <a:p>
            <a:endParaRPr lang="fr-FR"/>
          </a:p>
        </p:txBody>
      </p:sp>
      <p:sp>
        <p:nvSpPr>
          <p:cNvPr id="7173" name="Text Box 4"/>
          <p:cNvSpPr txBox="1">
            <a:spLocks noChangeArrowheads="1"/>
          </p:cNvSpPr>
          <p:nvPr/>
        </p:nvSpPr>
        <p:spPr bwMode="auto">
          <a:xfrm>
            <a:off x="609600" y="1295400"/>
            <a:ext cx="2057400" cy="1614488"/>
          </a:xfrm>
          <a:prstGeom prst="rect">
            <a:avLst/>
          </a:prstGeom>
          <a:noFill/>
          <a:ln w="9525">
            <a:noFill/>
            <a:miter lim="800000"/>
            <a:headEnd/>
            <a:tailEnd/>
          </a:ln>
        </p:spPr>
        <p:txBody>
          <a:bodyPr>
            <a:spAutoFit/>
          </a:bodyPr>
          <a:lstStyle/>
          <a:p>
            <a:pPr eaLnBrk="0" hangingPunct="0">
              <a:lnSpc>
                <a:spcPct val="60000"/>
              </a:lnSpc>
              <a:spcBef>
                <a:spcPct val="50000"/>
              </a:spcBef>
              <a:buClr>
                <a:srgbClr val="FF9900"/>
              </a:buClr>
              <a:buFontTx/>
              <a:buChar char="•"/>
            </a:pPr>
            <a:r>
              <a:rPr lang="fr-CA" sz="2000">
                <a:solidFill>
                  <a:schemeClr val="hlink"/>
                </a:solidFill>
                <a:latin typeface="Arial" charset="0"/>
              </a:rPr>
              <a:t>  Interphase</a:t>
            </a:r>
            <a:endParaRPr lang="fr-CA" sz="2000">
              <a:solidFill>
                <a:srgbClr val="FFFF00"/>
              </a:solidFill>
              <a:latin typeface="Arial" charset="0"/>
            </a:endParaRPr>
          </a:p>
          <a:p>
            <a:pPr eaLnBrk="0" hangingPunct="0">
              <a:lnSpc>
                <a:spcPct val="60000"/>
              </a:lnSpc>
              <a:spcBef>
                <a:spcPct val="50000"/>
              </a:spcBef>
              <a:buClr>
                <a:srgbClr val="FF9900"/>
              </a:buClr>
              <a:buFontTx/>
              <a:buChar char="•"/>
            </a:pPr>
            <a:r>
              <a:rPr lang="fr-CA" sz="2000">
                <a:solidFill>
                  <a:srgbClr val="FFFF00"/>
                </a:solidFill>
                <a:latin typeface="Arial" charset="0"/>
              </a:rPr>
              <a:t>  Prophase</a:t>
            </a:r>
            <a:endParaRPr lang="fr-CA" sz="2000">
              <a:solidFill>
                <a:schemeClr val="hlink"/>
              </a:solidFill>
              <a:latin typeface="Arial" charset="0"/>
            </a:endParaRPr>
          </a:p>
          <a:p>
            <a:pPr eaLnBrk="0" hangingPunct="0">
              <a:lnSpc>
                <a:spcPct val="60000"/>
              </a:lnSpc>
              <a:spcBef>
                <a:spcPct val="50000"/>
              </a:spcBef>
              <a:buClr>
                <a:srgbClr val="FF9900"/>
              </a:buClr>
              <a:buFontTx/>
              <a:buChar char="•"/>
            </a:pPr>
            <a:r>
              <a:rPr lang="fr-CA" sz="2000">
                <a:solidFill>
                  <a:schemeClr val="hlink"/>
                </a:solidFill>
                <a:latin typeface="Arial" charset="0"/>
              </a:rPr>
              <a:t>  Métaphase</a:t>
            </a:r>
          </a:p>
          <a:p>
            <a:pPr eaLnBrk="0" hangingPunct="0">
              <a:lnSpc>
                <a:spcPct val="60000"/>
              </a:lnSpc>
              <a:spcBef>
                <a:spcPct val="50000"/>
              </a:spcBef>
              <a:buClr>
                <a:srgbClr val="FF9900"/>
              </a:buClr>
              <a:buFontTx/>
              <a:buChar char="•"/>
            </a:pPr>
            <a:r>
              <a:rPr lang="fr-CA" sz="2000">
                <a:solidFill>
                  <a:schemeClr val="hlink"/>
                </a:solidFill>
                <a:latin typeface="Arial" charset="0"/>
              </a:rPr>
              <a:t>  Anaphase</a:t>
            </a:r>
          </a:p>
          <a:p>
            <a:pPr eaLnBrk="0" hangingPunct="0">
              <a:lnSpc>
                <a:spcPct val="60000"/>
              </a:lnSpc>
              <a:spcBef>
                <a:spcPct val="50000"/>
              </a:spcBef>
              <a:buClr>
                <a:srgbClr val="FF9900"/>
              </a:buClr>
              <a:buFontTx/>
              <a:buChar char="•"/>
            </a:pPr>
            <a:r>
              <a:rPr lang="fr-CA" sz="2000">
                <a:solidFill>
                  <a:schemeClr val="hlink"/>
                </a:solidFill>
                <a:latin typeface="Arial" charset="0"/>
              </a:rPr>
              <a:t>  Télophase</a:t>
            </a:r>
            <a:endParaRPr lang="fr-CA" sz="2000">
              <a:solidFill>
                <a:srgbClr val="FFFF00"/>
              </a:solidFill>
              <a:latin typeface="Arial" charset="0"/>
            </a:endParaRPr>
          </a:p>
        </p:txBody>
      </p:sp>
      <p:sp>
        <p:nvSpPr>
          <p:cNvPr id="44037" name="Text Box 5"/>
          <p:cNvSpPr txBox="1">
            <a:spLocks noChangeArrowheads="1"/>
          </p:cNvSpPr>
          <p:nvPr/>
        </p:nvSpPr>
        <p:spPr bwMode="auto">
          <a:xfrm>
            <a:off x="3089275" y="3300413"/>
            <a:ext cx="5105400" cy="457200"/>
          </a:xfrm>
          <a:prstGeom prst="rect">
            <a:avLst/>
          </a:prstGeom>
          <a:noFill/>
          <a:ln w="9525">
            <a:noFill/>
            <a:miter lim="800000"/>
            <a:headEnd/>
            <a:tailEnd/>
          </a:ln>
        </p:spPr>
        <p:txBody>
          <a:bodyPr>
            <a:spAutoFit/>
          </a:bodyPr>
          <a:lstStyle/>
          <a:p>
            <a:pPr eaLnBrk="0" hangingPunct="0">
              <a:spcBef>
                <a:spcPct val="50000"/>
              </a:spcBef>
            </a:pPr>
            <a:r>
              <a:rPr lang="fr-CA">
                <a:solidFill>
                  <a:srgbClr val="FFFF00"/>
                </a:solidFill>
                <a:latin typeface="Arial" charset="0"/>
              </a:rPr>
              <a:t>Formation du fuseau</a:t>
            </a:r>
          </a:p>
        </p:txBody>
      </p:sp>
      <p:sp>
        <p:nvSpPr>
          <p:cNvPr id="7175" name="Line 6"/>
          <p:cNvSpPr>
            <a:spLocks noChangeShapeType="1"/>
          </p:cNvSpPr>
          <p:nvPr/>
        </p:nvSpPr>
        <p:spPr bwMode="auto">
          <a:xfrm>
            <a:off x="2133600" y="1752600"/>
            <a:ext cx="838200" cy="1588"/>
          </a:xfrm>
          <a:prstGeom prst="line">
            <a:avLst/>
          </a:prstGeom>
          <a:noFill/>
          <a:ln w="9525">
            <a:solidFill>
              <a:srgbClr val="FFFF00"/>
            </a:solidFill>
            <a:round/>
            <a:headEnd/>
            <a:tailEnd/>
          </a:ln>
        </p:spPr>
        <p:txBody>
          <a:bodyPr wrap="none" anchor="ctr"/>
          <a:lstStyle/>
          <a:p>
            <a:endParaRPr lang="fr-FR"/>
          </a:p>
        </p:txBody>
      </p:sp>
      <p:sp>
        <p:nvSpPr>
          <p:cNvPr id="7176" name="Line 7"/>
          <p:cNvSpPr>
            <a:spLocks noChangeShapeType="1"/>
          </p:cNvSpPr>
          <p:nvPr/>
        </p:nvSpPr>
        <p:spPr bwMode="auto">
          <a:xfrm flipH="1">
            <a:off x="2970213" y="1219200"/>
            <a:ext cx="1587" cy="2587625"/>
          </a:xfrm>
          <a:prstGeom prst="line">
            <a:avLst/>
          </a:prstGeom>
          <a:noFill/>
          <a:ln w="9525">
            <a:solidFill>
              <a:srgbClr val="FFFF00"/>
            </a:solidFill>
            <a:round/>
            <a:headEnd/>
            <a:tailEnd/>
          </a:ln>
        </p:spPr>
        <p:txBody>
          <a:bodyPr wrap="none" anchor="ctr"/>
          <a:lstStyle/>
          <a:p>
            <a:endParaRPr lang="fr-FR"/>
          </a:p>
        </p:txBody>
      </p:sp>
      <p:sp>
        <p:nvSpPr>
          <p:cNvPr id="7177" name="Text Box 8"/>
          <p:cNvSpPr txBox="1">
            <a:spLocks noChangeArrowheads="1"/>
          </p:cNvSpPr>
          <p:nvPr/>
        </p:nvSpPr>
        <p:spPr bwMode="auto">
          <a:xfrm>
            <a:off x="1524000" y="5867400"/>
            <a:ext cx="1752600" cy="457200"/>
          </a:xfrm>
          <a:prstGeom prst="rect">
            <a:avLst/>
          </a:prstGeom>
          <a:noFill/>
          <a:ln w="9525">
            <a:noFill/>
            <a:miter lim="800000"/>
            <a:headEnd/>
            <a:tailEnd/>
          </a:ln>
        </p:spPr>
        <p:txBody>
          <a:bodyPr>
            <a:spAutoFit/>
          </a:bodyPr>
          <a:lstStyle/>
          <a:p>
            <a:pPr eaLnBrk="0" hangingPunct="0">
              <a:spcBef>
                <a:spcPct val="50000"/>
              </a:spcBef>
            </a:pPr>
            <a:r>
              <a:rPr lang="fr-CA">
                <a:solidFill>
                  <a:srgbClr val="FFFF00"/>
                </a:solidFill>
                <a:latin typeface="Arial" charset="0"/>
              </a:rPr>
              <a:t>Interphase</a:t>
            </a:r>
          </a:p>
        </p:txBody>
      </p:sp>
      <p:sp>
        <p:nvSpPr>
          <p:cNvPr id="7178" name="Text Box 9"/>
          <p:cNvSpPr txBox="1">
            <a:spLocks noChangeArrowheads="1"/>
          </p:cNvSpPr>
          <p:nvPr/>
        </p:nvSpPr>
        <p:spPr bwMode="auto">
          <a:xfrm>
            <a:off x="4953000" y="5867400"/>
            <a:ext cx="1752600" cy="457200"/>
          </a:xfrm>
          <a:prstGeom prst="rect">
            <a:avLst/>
          </a:prstGeom>
          <a:noFill/>
          <a:ln w="9525">
            <a:noFill/>
            <a:miter lim="800000"/>
            <a:headEnd/>
            <a:tailEnd/>
          </a:ln>
        </p:spPr>
        <p:txBody>
          <a:bodyPr>
            <a:spAutoFit/>
          </a:bodyPr>
          <a:lstStyle/>
          <a:p>
            <a:pPr eaLnBrk="0" hangingPunct="0">
              <a:spcBef>
                <a:spcPct val="50000"/>
              </a:spcBef>
            </a:pPr>
            <a:r>
              <a:rPr lang="fr-CA">
                <a:solidFill>
                  <a:srgbClr val="FFFF00"/>
                </a:solidFill>
                <a:latin typeface="Arial" charset="0"/>
              </a:rPr>
              <a:t>Prophase</a:t>
            </a:r>
          </a:p>
        </p:txBody>
      </p:sp>
      <p:pic>
        <p:nvPicPr>
          <p:cNvPr id="7179" name="Picture 10" descr="procorel"/>
          <p:cNvPicPr>
            <a:picLocks noChangeAspect="1" noChangeArrowheads="1"/>
          </p:cNvPicPr>
          <p:nvPr/>
        </p:nvPicPr>
        <p:blipFill>
          <a:blip r:embed="rId4"/>
          <a:srcRect/>
          <a:stretch>
            <a:fillRect/>
          </a:stretch>
        </p:blipFill>
        <p:spPr bwMode="auto">
          <a:xfrm>
            <a:off x="4800600" y="4038600"/>
            <a:ext cx="1752600" cy="1747838"/>
          </a:xfrm>
          <a:prstGeom prst="rect">
            <a:avLst/>
          </a:prstGeom>
          <a:noFill/>
          <a:ln w="9525">
            <a:noFill/>
            <a:miter lim="800000"/>
            <a:headEnd/>
            <a:tailEnd/>
          </a:ln>
        </p:spPr>
      </p:pic>
      <p:sp>
        <p:nvSpPr>
          <p:cNvPr id="7180" name="AutoShape 11"/>
          <p:cNvSpPr>
            <a:spLocks noChangeArrowheads="1"/>
          </p:cNvSpPr>
          <p:nvPr/>
        </p:nvSpPr>
        <p:spPr bwMode="auto">
          <a:xfrm>
            <a:off x="3581400" y="4648200"/>
            <a:ext cx="762000" cy="228600"/>
          </a:xfrm>
          <a:prstGeom prst="rightArrow">
            <a:avLst>
              <a:gd name="adj1" fmla="val 50000"/>
              <a:gd name="adj2" fmla="val 83333"/>
            </a:avLst>
          </a:prstGeom>
          <a:solidFill>
            <a:srgbClr val="FF9900"/>
          </a:solidFill>
          <a:ln w="9525">
            <a:solidFill>
              <a:srgbClr val="FF9900"/>
            </a:solidFill>
            <a:miter lim="800000"/>
            <a:headEnd/>
            <a:tailEnd/>
          </a:ln>
        </p:spPr>
        <p:txBody>
          <a:bodyPr wrap="none" anchor="ctr"/>
          <a:lstStyle/>
          <a:p>
            <a:endParaRPr lang="fr-FR"/>
          </a:p>
        </p:txBody>
      </p:sp>
      <p:pic>
        <p:nvPicPr>
          <p:cNvPr id="7181" name="Picture 12" descr="intercorel"/>
          <p:cNvPicPr>
            <a:picLocks noChangeAspect="1" noChangeArrowheads="1"/>
          </p:cNvPicPr>
          <p:nvPr/>
        </p:nvPicPr>
        <p:blipFill>
          <a:blip r:embed="rId5"/>
          <a:srcRect/>
          <a:stretch>
            <a:fillRect/>
          </a:stretch>
        </p:blipFill>
        <p:spPr bwMode="auto">
          <a:xfrm>
            <a:off x="1371600" y="3962400"/>
            <a:ext cx="1752600" cy="1743075"/>
          </a:xfrm>
          <a:prstGeom prst="rect">
            <a:avLst/>
          </a:prstGeom>
          <a:noFill/>
          <a:ln w="9525">
            <a:noFill/>
            <a:miter lim="800000"/>
            <a:headEnd/>
            <a:tailEnd/>
          </a:ln>
        </p:spPr>
      </p:pic>
      <p:grpSp>
        <p:nvGrpSpPr>
          <p:cNvPr id="2" name="Group 13"/>
          <p:cNvGrpSpPr>
            <a:grpSpLocks/>
          </p:cNvGrpSpPr>
          <p:nvPr/>
        </p:nvGrpSpPr>
        <p:grpSpPr bwMode="auto">
          <a:xfrm>
            <a:off x="6172200" y="3886200"/>
            <a:ext cx="1905000" cy="914400"/>
            <a:chOff x="3888" y="2448"/>
            <a:chExt cx="1200" cy="576"/>
          </a:xfrm>
        </p:grpSpPr>
        <p:sp>
          <p:nvSpPr>
            <p:cNvPr id="7197" name="Text Box 14"/>
            <p:cNvSpPr txBox="1">
              <a:spLocks noChangeArrowheads="1"/>
            </p:cNvSpPr>
            <p:nvPr/>
          </p:nvSpPr>
          <p:spPr bwMode="auto">
            <a:xfrm>
              <a:off x="4272" y="2448"/>
              <a:ext cx="816" cy="442"/>
            </a:xfrm>
            <a:prstGeom prst="rect">
              <a:avLst/>
            </a:prstGeom>
            <a:noFill/>
            <a:ln w="9525">
              <a:noFill/>
              <a:miter lim="800000"/>
              <a:headEnd/>
              <a:tailEnd/>
            </a:ln>
          </p:spPr>
          <p:txBody>
            <a:bodyPr>
              <a:spAutoFit/>
            </a:bodyPr>
            <a:lstStyle/>
            <a:p>
              <a:pPr eaLnBrk="0" hangingPunct="0">
                <a:spcBef>
                  <a:spcPct val="50000"/>
                </a:spcBef>
              </a:pPr>
              <a:r>
                <a:rPr lang="fr-CA" sz="2000">
                  <a:solidFill>
                    <a:srgbClr val="FFFF00"/>
                  </a:solidFill>
                  <a:latin typeface="Arial" charset="0"/>
                </a:rPr>
                <a:t>Fibres du fuseau</a:t>
              </a:r>
              <a:endParaRPr lang="fr-CA"/>
            </a:p>
          </p:txBody>
        </p:sp>
        <p:sp>
          <p:nvSpPr>
            <p:cNvPr id="7198" name="Line 15"/>
            <p:cNvSpPr>
              <a:spLocks noChangeShapeType="1"/>
            </p:cNvSpPr>
            <p:nvPr/>
          </p:nvSpPr>
          <p:spPr bwMode="auto">
            <a:xfrm flipH="1">
              <a:off x="3888" y="2688"/>
              <a:ext cx="384" cy="336"/>
            </a:xfrm>
            <a:prstGeom prst="line">
              <a:avLst/>
            </a:prstGeom>
            <a:noFill/>
            <a:ln w="28575">
              <a:solidFill>
                <a:srgbClr val="FF0000"/>
              </a:solidFill>
              <a:round/>
              <a:headEnd/>
              <a:tailEnd type="triangle" w="med" len="med"/>
            </a:ln>
          </p:spPr>
          <p:txBody>
            <a:bodyPr wrap="none" anchor="ctr"/>
            <a:lstStyle/>
            <a:p>
              <a:endParaRPr lang="fr-FR"/>
            </a:p>
          </p:txBody>
        </p:sp>
      </p:grpSp>
      <p:grpSp>
        <p:nvGrpSpPr>
          <p:cNvPr id="3" name="Group 16"/>
          <p:cNvGrpSpPr>
            <a:grpSpLocks/>
          </p:cNvGrpSpPr>
          <p:nvPr/>
        </p:nvGrpSpPr>
        <p:grpSpPr bwMode="auto">
          <a:xfrm>
            <a:off x="2141538" y="5097463"/>
            <a:ext cx="2111375" cy="801687"/>
            <a:chOff x="1349" y="3211"/>
            <a:chExt cx="1330" cy="505"/>
          </a:xfrm>
        </p:grpSpPr>
        <p:sp>
          <p:nvSpPr>
            <p:cNvPr id="7195" name="Text Box 17"/>
            <p:cNvSpPr txBox="1">
              <a:spLocks noChangeArrowheads="1"/>
            </p:cNvSpPr>
            <p:nvPr/>
          </p:nvSpPr>
          <p:spPr bwMode="auto">
            <a:xfrm>
              <a:off x="1766" y="3466"/>
              <a:ext cx="913" cy="250"/>
            </a:xfrm>
            <a:prstGeom prst="rect">
              <a:avLst/>
            </a:prstGeom>
            <a:noFill/>
            <a:ln w="9525">
              <a:noFill/>
              <a:miter lim="800000"/>
              <a:headEnd/>
              <a:tailEnd/>
            </a:ln>
          </p:spPr>
          <p:txBody>
            <a:bodyPr>
              <a:spAutoFit/>
            </a:bodyPr>
            <a:lstStyle/>
            <a:p>
              <a:pPr eaLnBrk="0" hangingPunct="0">
                <a:spcBef>
                  <a:spcPct val="50000"/>
                </a:spcBef>
              </a:pPr>
              <a:r>
                <a:rPr lang="fr-CA" sz="2000">
                  <a:solidFill>
                    <a:srgbClr val="FFFF00"/>
                  </a:solidFill>
                  <a:latin typeface="Arial" charset="0"/>
                </a:rPr>
                <a:t>Nucléole</a:t>
              </a:r>
            </a:p>
          </p:txBody>
        </p:sp>
        <p:sp>
          <p:nvSpPr>
            <p:cNvPr id="7196" name="Line 18"/>
            <p:cNvSpPr>
              <a:spLocks noChangeShapeType="1"/>
            </p:cNvSpPr>
            <p:nvPr/>
          </p:nvSpPr>
          <p:spPr bwMode="auto">
            <a:xfrm flipH="1" flipV="1">
              <a:off x="1349" y="3211"/>
              <a:ext cx="451" cy="365"/>
            </a:xfrm>
            <a:prstGeom prst="line">
              <a:avLst/>
            </a:prstGeom>
            <a:noFill/>
            <a:ln w="28575">
              <a:solidFill>
                <a:srgbClr val="FF0000"/>
              </a:solidFill>
              <a:round/>
              <a:headEnd/>
              <a:tailEnd type="triangle" w="med" len="med"/>
            </a:ln>
          </p:spPr>
          <p:txBody>
            <a:bodyPr wrap="none" anchor="ctr"/>
            <a:lstStyle/>
            <a:p>
              <a:endParaRPr lang="fr-FR"/>
            </a:p>
          </p:txBody>
        </p:sp>
      </p:grpSp>
      <p:sp>
        <p:nvSpPr>
          <p:cNvPr id="44051" name="Text Box 19"/>
          <p:cNvSpPr txBox="1">
            <a:spLocks noChangeArrowheads="1"/>
          </p:cNvSpPr>
          <p:nvPr/>
        </p:nvSpPr>
        <p:spPr bwMode="auto">
          <a:xfrm>
            <a:off x="3089275" y="2489200"/>
            <a:ext cx="5837238" cy="822325"/>
          </a:xfrm>
          <a:prstGeom prst="rect">
            <a:avLst/>
          </a:prstGeom>
          <a:noFill/>
          <a:ln w="9525">
            <a:noFill/>
            <a:miter lim="800000"/>
            <a:headEnd/>
            <a:tailEnd/>
          </a:ln>
        </p:spPr>
        <p:txBody>
          <a:bodyPr>
            <a:spAutoFit/>
          </a:bodyPr>
          <a:lstStyle/>
          <a:p>
            <a:pPr eaLnBrk="0" hangingPunct="0">
              <a:spcBef>
                <a:spcPct val="50000"/>
              </a:spcBef>
            </a:pPr>
            <a:r>
              <a:rPr lang="fr-CA">
                <a:solidFill>
                  <a:srgbClr val="FFFF00"/>
                </a:solidFill>
                <a:latin typeface="Arial" charset="0"/>
              </a:rPr>
              <a:t>Condensation de la chromatine en chromosomes visibles au microscope</a:t>
            </a:r>
          </a:p>
        </p:txBody>
      </p:sp>
      <p:sp>
        <p:nvSpPr>
          <p:cNvPr id="44052" name="Text Box 20"/>
          <p:cNvSpPr txBox="1">
            <a:spLocks noChangeArrowheads="1"/>
          </p:cNvSpPr>
          <p:nvPr/>
        </p:nvSpPr>
        <p:spPr bwMode="auto">
          <a:xfrm>
            <a:off x="3089275" y="1116013"/>
            <a:ext cx="5238750" cy="784830"/>
          </a:xfrm>
          <a:prstGeom prst="rect">
            <a:avLst/>
          </a:prstGeom>
          <a:noFill/>
          <a:ln w="9525">
            <a:noFill/>
            <a:miter lim="800000"/>
            <a:headEnd/>
            <a:tailEnd/>
          </a:ln>
        </p:spPr>
        <p:txBody>
          <a:bodyPr>
            <a:spAutoFit/>
          </a:bodyPr>
          <a:lstStyle/>
          <a:p>
            <a:pPr eaLnBrk="0" hangingPunct="0">
              <a:spcBef>
                <a:spcPct val="50000"/>
              </a:spcBef>
            </a:pPr>
            <a:r>
              <a:rPr lang="fr-CA" dirty="0">
                <a:solidFill>
                  <a:srgbClr val="FFFF00"/>
                </a:solidFill>
                <a:latin typeface="Arial" charset="0"/>
              </a:rPr>
              <a:t>Fragmentation de la membrane du noyau</a:t>
            </a:r>
          </a:p>
          <a:p>
            <a:pPr eaLnBrk="0" hangingPunct="0">
              <a:spcBef>
                <a:spcPct val="50000"/>
              </a:spcBef>
            </a:pPr>
            <a:endParaRPr lang="fr-CA" dirty="0">
              <a:solidFill>
                <a:srgbClr val="FFFF00"/>
              </a:solidFill>
              <a:latin typeface="Arial" charset="0"/>
            </a:endParaRPr>
          </a:p>
        </p:txBody>
      </p:sp>
      <p:grpSp>
        <p:nvGrpSpPr>
          <p:cNvPr id="4" name="Group 21"/>
          <p:cNvGrpSpPr>
            <a:grpSpLocks/>
          </p:cNvGrpSpPr>
          <p:nvPr/>
        </p:nvGrpSpPr>
        <p:grpSpPr bwMode="auto">
          <a:xfrm>
            <a:off x="1046163" y="3646488"/>
            <a:ext cx="7934325" cy="2063750"/>
            <a:chOff x="659" y="2297"/>
            <a:chExt cx="4998" cy="1300"/>
          </a:xfrm>
        </p:grpSpPr>
        <p:sp>
          <p:nvSpPr>
            <p:cNvPr id="7189" name="Line 22"/>
            <p:cNvSpPr>
              <a:spLocks noChangeShapeType="1"/>
            </p:cNvSpPr>
            <p:nvPr/>
          </p:nvSpPr>
          <p:spPr bwMode="auto">
            <a:xfrm flipH="1" flipV="1">
              <a:off x="3865" y="3155"/>
              <a:ext cx="412" cy="171"/>
            </a:xfrm>
            <a:prstGeom prst="line">
              <a:avLst/>
            </a:prstGeom>
            <a:noFill/>
            <a:ln w="28575">
              <a:solidFill>
                <a:srgbClr val="FF0000"/>
              </a:solidFill>
              <a:round/>
              <a:headEnd/>
              <a:tailEnd type="triangle" w="med" len="med"/>
            </a:ln>
          </p:spPr>
          <p:txBody>
            <a:bodyPr wrap="none" anchor="ctr"/>
            <a:lstStyle/>
            <a:p>
              <a:endParaRPr lang="fr-FR"/>
            </a:p>
          </p:txBody>
        </p:sp>
        <p:grpSp>
          <p:nvGrpSpPr>
            <p:cNvPr id="5" name="Group 23"/>
            <p:cNvGrpSpPr>
              <a:grpSpLocks/>
            </p:cNvGrpSpPr>
            <p:nvPr/>
          </p:nvGrpSpPr>
          <p:grpSpPr bwMode="auto">
            <a:xfrm>
              <a:off x="3645" y="3155"/>
              <a:ext cx="2012" cy="442"/>
              <a:chOff x="3645" y="3155"/>
              <a:chExt cx="2012" cy="442"/>
            </a:xfrm>
          </p:grpSpPr>
          <p:sp>
            <p:nvSpPr>
              <p:cNvPr id="7193" name="Text Box 24"/>
              <p:cNvSpPr txBox="1">
                <a:spLocks noChangeArrowheads="1"/>
              </p:cNvSpPr>
              <p:nvPr/>
            </p:nvSpPr>
            <p:spPr bwMode="auto">
              <a:xfrm>
                <a:off x="4414" y="3155"/>
                <a:ext cx="1243" cy="442"/>
              </a:xfrm>
              <a:prstGeom prst="rect">
                <a:avLst/>
              </a:prstGeom>
              <a:noFill/>
              <a:ln w="9525">
                <a:noFill/>
                <a:miter lim="800000"/>
                <a:headEnd/>
                <a:tailEnd/>
              </a:ln>
            </p:spPr>
            <p:txBody>
              <a:bodyPr>
                <a:spAutoFit/>
              </a:bodyPr>
              <a:lstStyle/>
              <a:p>
                <a:pPr eaLnBrk="0" hangingPunct="0">
                  <a:spcBef>
                    <a:spcPct val="50000"/>
                  </a:spcBef>
                </a:pPr>
                <a:r>
                  <a:rPr lang="fr-CA" sz="2000">
                    <a:solidFill>
                      <a:srgbClr val="FFFF00"/>
                    </a:solidFill>
                    <a:latin typeface="Arial" charset="0"/>
                  </a:rPr>
                  <a:t>Chromosomes spiralisés</a:t>
                </a:r>
              </a:p>
            </p:txBody>
          </p:sp>
          <p:sp>
            <p:nvSpPr>
              <p:cNvPr id="7194" name="Line 25"/>
              <p:cNvSpPr>
                <a:spLocks noChangeShapeType="1"/>
              </p:cNvSpPr>
              <p:nvPr/>
            </p:nvSpPr>
            <p:spPr bwMode="auto">
              <a:xfrm flipH="1" flipV="1">
                <a:off x="3645" y="3352"/>
                <a:ext cx="569" cy="40"/>
              </a:xfrm>
              <a:prstGeom prst="line">
                <a:avLst/>
              </a:prstGeom>
              <a:noFill/>
              <a:ln w="28575">
                <a:solidFill>
                  <a:srgbClr val="FF0000"/>
                </a:solidFill>
                <a:round/>
                <a:headEnd/>
                <a:tailEnd type="triangle" w="med" len="med"/>
              </a:ln>
            </p:spPr>
            <p:txBody>
              <a:bodyPr wrap="none" anchor="ctr"/>
              <a:lstStyle/>
              <a:p>
                <a:endParaRPr lang="fr-FR"/>
              </a:p>
            </p:txBody>
          </p:sp>
        </p:grpSp>
        <p:sp>
          <p:nvSpPr>
            <p:cNvPr id="7191" name="Text Box 26"/>
            <p:cNvSpPr txBox="1">
              <a:spLocks noChangeArrowheads="1"/>
            </p:cNvSpPr>
            <p:nvPr/>
          </p:nvSpPr>
          <p:spPr bwMode="auto">
            <a:xfrm>
              <a:off x="659" y="2297"/>
              <a:ext cx="1080" cy="250"/>
            </a:xfrm>
            <a:prstGeom prst="rect">
              <a:avLst/>
            </a:prstGeom>
            <a:noFill/>
            <a:ln w="9525">
              <a:noFill/>
              <a:miter lim="800000"/>
              <a:headEnd/>
              <a:tailEnd/>
            </a:ln>
          </p:spPr>
          <p:txBody>
            <a:bodyPr>
              <a:spAutoFit/>
            </a:bodyPr>
            <a:lstStyle/>
            <a:p>
              <a:pPr eaLnBrk="0" hangingPunct="0">
                <a:spcBef>
                  <a:spcPct val="50000"/>
                </a:spcBef>
              </a:pPr>
              <a:r>
                <a:rPr lang="fr-CA" sz="2000">
                  <a:solidFill>
                    <a:srgbClr val="FFFF00"/>
                  </a:solidFill>
                  <a:latin typeface="Arial" charset="0"/>
                </a:rPr>
                <a:t>Chromatine</a:t>
              </a:r>
            </a:p>
          </p:txBody>
        </p:sp>
        <p:sp>
          <p:nvSpPr>
            <p:cNvPr id="7192" name="Line 27"/>
            <p:cNvSpPr>
              <a:spLocks noChangeShapeType="1"/>
            </p:cNvSpPr>
            <p:nvPr/>
          </p:nvSpPr>
          <p:spPr bwMode="auto">
            <a:xfrm>
              <a:off x="1071" y="2529"/>
              <a:ext cx="214" cy="351"/>
            </a:xfrm>
            <a:prstGeom prst="line">
              <a:avLst/>
            </a:prstGeom>
            <a:noFill/>
            <a:ln w="28575">
              <a:solidFill>
                <a:srgbClr val="FF0000"/>
              </a:solidFill>
              <a:round/>
              <a:headEnd/>
              <a:tailEnd type="triangle" w="med" len="med"/>
            </a:ln>
          </p:spPr>
          <p:txBody>
            <a:bodyPr wrap="none" anchor="ct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052"/>
                                        </p:tgtEl>
                                        <p:attrNameLst>
                                          <p:attrName>style.visibility</p:attrName>
                                        </p:attrNameLst>
                                      </p:cBhvr>
                                      <p:to>
                                        <p:strVal val="visible"/>
                                      </p:to>
                                    </p:set>
                                    <p:anim calcmode="lin" valueType="num">
                                      <p:cBhvr additive="base">
                                        <p:cTn id="7" dur="500" fill="hold"/>
                                        <p:tgtEl>
                                          <p:spTgt spid="44052"/>
                                        </p:tgtEl>
                                        <p:attrNameLst>
                                          <p:attrName>ppt_x</p:attrName>
                                        </p:attrNameLst>
                                      </p:cBhvr>
                                      <p:tavLst>
                                        <p:tav tm="0">
                                          <p:val>
                                            <p:strVal val="1+#ppt_w/2"/>
                                          </p:val>
                                        </p:tav>
                                        <p:tav tm="100000">
                                          <p:val>
                                            <p:strVal val="#ppt_x"/>
                                          </p:val>
                                        </p:tav>
                                      </p:tavLst>
                                    </p:anim>
                                    <p:anim calcmode="lin" valueType="num">
                                      <p:cBhvr additive="base">
                                        <p:cTn id="8" dur="500" fill="hold"/>
                                        <p:tgtEl>
                                          <p:spTgt spid="44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051"/>
                                        </p:tgtEl>
                                        <p:attrNameLst>
                                          <p:attrName>style.visibility</p:attrName>
                                        </p:attrNameLst>
                                      </p:cBhvr>
                                      <p:to>
                                        <p:strVal val="visible"/>
                                      </p:to>
                                    </p:set>
                                    <p:anim calcmode="lin" valueType="num">
                                      <p:cBhvr additive="base">
                                        <p:cTn id="19" dur="500" fill="hold"/>
                                        <p:tgtEl>
                                          <p:spTgt spid="44051"/>
                                        </p:tgtEl>
                                        <p:attrNameLst>
                                          <p:attrName>ppt_x</p:attrName>
                                        </p:attrNameLst>
                                      </p:cBhvr>
                                      <p:tavLst>
                                        <p:tav tm="0">
                                          <p:val>
                                            <p:strVal val="1+#ppt_w/2"/>
                                          </p:val>
                                        </p:tav>
                                        <p:tav tm="100000">
                                          <p:val>
                                            <p:strVal val="#ppt_x"/>
                                          </p:val>
                                        </p:tav>
                                      </p:tavLst>
                                    </p:anim>
                                    <p:anim calcmode="lin" valueType="num">
                                      <p:cBhvr additive="base">
                                        <p:cTn id="20" dur="500" fill="hold"/>
                                        <p:tgtEl>
                                          <p:spTgt spid="4405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4037"/>
                                        </p:tgtEl>
                                        <p:attrNameLst>
                                          <p:attrName>style.visibility</p:attrName>
                                        </p:attrNameLst>
                                      </p:cBhvr>
                                      <p:to>
                                        <p:strVal val="visible"/>
                                      </p:to>
                                    </p:set>
                                    <p:anim calcmode="lin" valueType="num">
                                      <p:cBhvr additive="base">
                                        <p:cTn id="31" dur="500" fill="hold"/>
                                        <p:tgtEl>
                                          <p:spTgt spid="44037"/>
                                        </p:tgtEl>
                                        <p:attrNameLst>
                                          <p:attrName>ppt_x</p:attrName>
                                        </p:attrNameLst>
                                      </p:cBhvr>
                                      <p:tavLst>
                                        <p:tav tm="0">
                                          <p:val>
                                            <p:strVal val="1+#ppt_w/2"/>
                                          </p:val>
                                        </p:tav>
                                        <p:tav tm="100000">
                                          <p:val>
                                            <p:strVal val="#ppt_x"/>
                                          </p:val>
                                        </p:tav>
                                      </p:tavLst>
                                    </p:anim>
                                    <p:anim calcmode="lin" valueType="num">
                                      <p:cBhvr additive="base">
                                        <p:cTn id="32"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P spid="44051" grpId="0" autoUpdateAnimBg="0"/>
      <p:bldP spid="4405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8"/>
          <p:cNvSpPr>
            <a:spLocks noGrp="1" noChangeArrowheads="1"/>
          </p:cNvSpPr>
          <p:nvPr>
            <p:ph type="title"/>
          </p:nvPr>
        </p:nvSpPr>
        <p:spPr>
          <a:xfrm>
            <a:off x="381000" y="457200"/>
            <a:ext cx="7772400" cy="1143000"/>
          </a:xfrm>
          <a:noFill/>
        </p:spPr>
        <p:txBody>
          <a:bodyPr>
            <a:normAutofit fontScale="90000"/>
          </a:bodyPr>
          <a:lstStyle/>
          <a:p>
            <a:pPr algn="l" eaLnBrk="1" hangingPunct="1"/>
            <a:r>
              <a:rPr lang="fr-CA" smtClean="0">
                <a:solidFill>
                  <a:srgbClr val="FFFF00"/>
                </a:solidFill>
                <a:latin typeface="AmerType Md BT" pitchFamily="18"/>
              </a:rPr>
              <a:t>Métaphase</a:t>
            </a:r>
            <a:br>
              <a:rPr lang="fr-CA" smtClean="0">
                <a:solidFill>
                  <a:srgbClr val="FFFF00"/>
                </a:solidFill>
                <a:latin typeface="AmerType Md BT" pitchFamily="18"/>
              </a:rPr>
            </a:br>
            <a:endParaRPr lang="fr-CA" smtClean="0">
              <a:solidFill>
                <a:srgbClr val="FFFF00"/>
              </a:solidFill>
              <a:latin typeface="AmerType Md BT" pitchFamily="18"/>
            </a:endParaRPr>
          </a:p>
        </p:txBody>
      </p:sp>
      <p:sp>
        <p:nvSpPr>
          <p:cNvPr id="15362" name="Espace réservé du pied de page 4"/>
          <p:cNvSpPr>
            <a:spLocks noGrp="1"/>
          </p:cNvSpPr>
          <p:nvPr>
            <p:ph type="ftr" sz="quarter" idx="11"/>
          </p:nvPr>
        </p:nvSpPr>
        <p:spPr>
          <a:noFill/>
        </p:spPr>
        <p:txBody>
          <a:bodyPr/>
          <a:lstStyle/>
          <a:p>
            <a:r>
              <a:rPr lang="fr-CA" smtClean="0">
                <a:latin typeface="Comic Sans MS" charset="0"/>
              </a:rPr>
              <a:t>R Lacroix,  biologie v.a03</a:t>
            </a:r>
          </a:p>
        </p:txBody>
      </p:sp>
      <p:pic>
        <p:nvPicPr>
          <p:cNvPr id="15363" name="Picture 15" descr="master03d_background"/>
          <p:cNvPicPr>
            <a:picLocks noChangeAspect="1" noChangeArrowheads="1"/>
          </p:cNvPicPr>
          <p:nvPr/>
        </p:nvPicPr>
        <p:blipFill>
          <a:blip r:embed="rId3"/>
          <a:srcRect/>
          <a:stretch>
            <a:fillRect/>
          </a:stretch>
        </p:blipFill>
        <p:spPr bwMode="auto">
          <a:xfrm>
            <a:off x="0" y="146050"/>
            <a:ext cx="8839200" cy="6254750"/>
          </a:xfrm>
          <a:prstGeom prst="rect">
            <a:avLst/>
          </a:prstGeom>
          <a:noFill/>
          <a:ln w="9525">
            <a:noFill/>
            <a:miter lim="800000"/>
            <a:headEnd/>
            <a:tailEnd/>
          </a:ln>
        </p:spPr>
      </p:pic>
      <p:sp>
        <p:nvSpPr>
          <p:cNvPr id="15364" name="Text Box 2"/>
          <p:cNvSpPr txBox="1">
            <a:spLocks noChangeArrowheads="1"/>
          </p:cNvSpPr>
          <p:nvPr/>
        </p:nvSpPr>
        <p:spPr bwMode="auto">
          <a:xfrm>
            <a:off x="457200" y="1524000"/>
            <a:ext cx="2057400" cy="1614488"/>
          </a:xfrm>
          <a:prstGeom prst="rect">
            <a:avLst/>
          </a:prstGeom>
          <a:noFill/>
          <a:ln w="9525">
            <a:noFill/>
            <a:miter lim="800000"/>
            <a:headEnd/>
            <a:tailEnd/>
          </a:ln>
        </p:spPr>
        <p:txBody>
          <a:bodyPr>
            <a:spAutoFit/>
          </a:bodyPr>
          <a:lstStyle/>
          <a:p>
            <a:pPr eaLnBrk="0" hangingPunct="0">
              <a:lnSpc>
                <a:spcPct val="60000"/>
              </a:lnSpc>
              <a:spcBef>
                <a:spcPct val="50000"/>
              </a:spcBef>
              <a:buClr>
                <a:srgbClr val="FF9900"/>
              </a:buClr>
              <a:buFontTx/>
              <a:buChar char="•"/>
            </a:pPr>
            <a:r>
              <a:rPr lang="fr-CA" sz="2000">
                <a:solidFill>
                  <a:schemeClr val="hlink"/>
                </a:solidFill>
                <a:latin typeface="Arial" charset="0"/>
              </a:rPr>
              <a:t>  Interphase</a:t>
            </a:r>
            <a:endParaRPr lang="fr-CA" sz="2000">
              <a:solidFill>
                <a:srgbClr val="FFFF00"/>
              </a:solidFill>
              <a:latin typeface="Arial" charset="0"/>
            </a:endParaRPr>
          </a:p>
          <a:p>
            <a:pPr eaLnBrk="0" hangingPunct="0">
              <a:lnSpc>
                <a:spcPct val="60000"/>
              </a:lnSpc>
              <a:spcBef>
                <a:spcPct val="50000"/>
              </a:spcBef>
              <a:buClr>
                <a:srgbClr val="FF9900"/>
              </a:buClr>
              <a:buFontTx/>
              <a:buChar char="•"/>
            </a:pPr>
            <a:r>
              <a:rPr lang="fr-CA" sz="2000">
                <a:solidFill>
                  <a:srgbClr val="FFFF00"/>
                </a:solidFill>
                <a:latin typeface="Arial" charset="0"/>
              </a:rPr>
              <a:t>  </a:t>
            </a:r>
            <a:r>
              <a:rPr lang="fr-CA" sz="2000">
                <a:solidFill>
                  <a:schemeClr val="hlink"/>
                </a:solidFill>
                <a:latin typeface="Arial" charset="0"/>
              </a:rPr>
              <a:t>Prophase</a:t>
            </a:r>
          </a:p>
          <a:p>
            <a:pPr eaLnBrk="0" hangingPunct="0">
              <a:lnSpc>
                <a:spcPct val="60000"/>
              </a:lnSpc>
              <a:spcBef>
                <a:spcPct val="50000"/>
              </a:spcBef>
              <a:buClr>
                <a:srgbClr val="FF9900"/>
              </a:buClr>
              <a:buFontTx/>
              <a:buChar char="•"/>
            </a:pPr>
            <a:r>
              <a:rPr lang="fr-CA" sz="2000">
                <a:solidFill>
                  <a:schemeClr val="hlink"/>
                </a:solidFill>
                <a:latin typeface="Arial" charset="0"/>
              </a:rPr>
              <a:t>  </a:t>
            </a:r>
            <a:r>
              <a:rPr lang="fr-CA" sz="2000">
                <a:solidFill>
                  <a:srgbClr val="FFFF00"/>
                </a:solidFill>
                <a:latin typeface="Arial" charset="0"/>
              </a:rPr>
              <a:t>Métaphase</a:t>
            </a:r>
            <a:endParaRPr lang="fr-CA" sz="2000">
              <a:solidFill>
                <a:schemeClr val="hlink"/>
              </a:solidFill>
              <a:latin typeface="Arial" charset="0"/>
            </a:endParaRPr>
          </a:p>
          <a:p>
            <a:pPr eaLnBrk="0" hangingPunct="0">
              <a:lnSpc>
                <a:spcPct val="60000"/>
              </a:lnSpc>
              <a:spcBef>
                <a:spcPct val="50000"/>
              </a:spcBef>
              <a:buClr>
                <a:srgbClr val="FF9900"/>
              </a:buClr>
              <a:buFontTx/>
              <a:buChar char="•"/>
            </a:pPr>
            <a:r>
              <a:rPr lang="fr-CA" sz="2000">
                <a:solidFill>
                  <a:schemeClr val="hlink"/>
                </a:solidFill>
                <a:latin typeface="Arial" charset="0"/>
              </a:rPr>
              <a:t>  Anaphase</a:t>
            </a:r>
          </a:p>
          <a:p>
            <a:pPr eaLnBrk="0" hangingPunct="0">
              <a:lnSpc>
                <a:spcPct val="60000"/>
              </a:lnSpc>
              <a:spcBef>
                <a:spcPct val="50000"/>
              </a:spcBef>
              <a:buClr>
                <a:srgbClr val="FF9900"/>
              </a:buClr>
              <a:buFontTx/>
              <a:buChar char="•"/>
            </a:pPr>
            <a:r>
              <a:rPr lang="fr-CA" sz="2000">
                <a:solidFill>
                  <a:schemeClr val="hlink"/>
                </a:solidFill>
                <a:latin typeface="Arial" charset="0"/>
              </a:rPr>
              <a:t>  Télophase</a:t>
            </a:r>
            <a:endParaRPr lang="fr-CA" sz="2000">
              <a:solidFill>
                <a:srgbClr val="FFFF00"/>
              </a:solidFill>
              <a:latin typeface="Arial" charset="0"/>
            </a:endParaRPr>
          </a:p>
        </p:txBody>
      </p:sp>
      <p:sp>
        <p:nvSpPr>
          <p:cNvPr id="15365" name="Line 3"/>
          <p:cNvSpPr>
            <a:spLocks noChangeShapeType="1"/>
          </p:cNvSpPr>
          <p:nvPr/>
        </p:nvSpPr>
        <p:spPr bwMode="auto">
          <a:xfrm>
            <a:off x="2209800" y="2286000"/>
            <a:ext cx="838200" cy="0"/>
          </a:xfrm>
          <a:prstGeom prst="line">
            <a:avLst/>
          </a:prstGeom>
          <a:noFill/>
          <a:ln w="9525">
            <a:solidFill>
              <a:srgbClr val="FFFF00"/>
            </a:solidFill>
            <a:round/>
            <a:headEnd/>
            <a:tailEnd/>
          </a:ln>
        </p:spPr>
        <p:txBody>
          <a:bodyPr wrap="none" anchor="ctr"/>
          <a:lstStyle/>
          <a:p>
            <a:endParaRPr lang="fr-FR"/>
          </a:p>
        </p:txBody>
      </p:sp>
      <p:sp>
        <p:nvSpPr>
          <p:cNvPr id="15366" name="Line 4"/>
          <p:cNvSpPr>
            <a:spLocks noChangeShapeType="1"/>
          </p:cNvSpPr>
          <p:nvPr/>
        </p:nvSpPr>
        <p:spPr bwMode="auto">
          <a:xfrm>
            <a:off x="3048000" y="2057400"/>
            <a:ext cx="0" cy="2376488"/>
          </a:xfrm>
          <a:prstGeom prst="line">
            <a:avLst/>
          </a:prstGeom>
          <a:noFill/>
          <a:ln w="9525">
            <a:solidFill>
              <a:srgbClr val="FFFF00"/>
            </a:solidFill>
            <a:round/>
            <a:headEnd/>
            <a:tailEnd/>
          </a:ln>
        </p:spPr>
        <p:txBody>
          <a:bodyPr wrap="none" anchor="ctr"/>
          <a:lstStyle/>
          <a:p>
            <a:endParaRPr lang="fr-FR"/>
          </a:p>
        </p:txBody>
      </p:sp>
      <p:sp>
        <p:nvSpPr>
          <p:cNvPr id="59397" name="Text Box 5"/>
          <p:cNvSpPr txBox="1">
            <a:spLocks noChangeArrowheads="1"/>
          </p:cNvSpPr>
          <p:nvPr/>
        </p:nvSpPr>
        <p:spPr bwMode="auto">
          <a:xfrm>
            <a:off x="3200400" y="2057400"/>
            <a:ext cx="5562600" cy="1523494"/>
          </a:xfrm>
          <a:prstGeom prst="rect">
            <a:avLst/>
          </a:prstGeom>
          <a:noFill/>
          <a:ln w="9525">
            <a:noFill/>
            <a:miter lim="800000"/>
            <a:headEnd/>
            <a:tailEnd/>
          </a:ln>
        </p:spPr>
        <p:txBody>
          <a:bodyPr>
            <a:spAutoFit/>
          </a:bodyPr>
          <a:lstStyle/>
          <a:p>
            <a:pPr marL="190500" indent="-190500" eaLnBrk="0" hangingPunct="0">
              <a:spcBef>
                <a:spcPct val="50000"/>
              </a:spcBef>
              <a:buFontTx/>
              <a:buChar char="•"/>
            </a:pPr>
            <a:r>
              <a:rPr lang="fr-CA" dirty="0">
                <a:solidFill>
                  <a:srgbClr val="FFFF00"/>
                </a:solidFill>
                <a:latin typeface="Arial" charset="0"/>
              </a:rPr>
              <a:t>Les </a:t>
            </a:r>
            <a:r>
              <a:rPr lang="fr-CA" dirty="0" smtClean="0">
                <a:solidFill>
                  <a:srgbClr val="FF9900"/>
                </a:solidFill>
                <a:latin typeface="Arial" charset="0"/>
              </a:rPr>
              <a:t>chromosomes</a:t>
            </a:r>
            <a:r>
              <a:rPr lang="fr-CA" dirty="0" smtClean="0">
                <a:solidFill>
                  <a:srgbClr val="FFFF00"/>
                </a:solidFill>
                <a:latin typeface="Arial" charset="0"/>
              </a:rPr>
              <a:t>  </a:t>
            </a:r>
            <a:r>
              <a:rPr lang="fr-CA" dirty="0">
                <a:solidFill>
                  <a:srgbClr val="FFFF00"/>
                </a:solidFill>
                <a:latin typeface="Arial" charset="0"/>
              </a:rPr>
              <a:t>se fixent aux fibres du fuseau.</a:t>
            </a:r>
          </a:p>
          <a:p>
            <a:pPr marL="190500" indent="-190500" eaLnBrk="0" hangingPunct="0">
              <a:spcBef>
                <a:spcPct val="50000"/>
              </a:spcBef>
              <a:buFontTx/>
              <a:buChar char="•"/>
            </a:pPr>
            <a:r>
              <a:rPr lang="fr-CA" dirty="0">
                <a:solidFill>
                  <a:srgbClr val="FFFF00"/>
                </a:solidFill>
                <a:latin typeface="Arial" charset="0"/>
              </a:rPr>
              <a:t>Les chromosomes se rassemblent au centre de la cellule et forment la </a:t>
            </a:r>
            <a:r>
              <a:rPr lang="fr-CA" dirty="0">
                <a:solidFill>
                  <a:srgbClr val="FF9900"/>
                </a:solidFill>
                <a:latin typeface="Arial" charset="0"/>
              </a:rPr>
              <a:t>plaque équatoriale</a:t>
            </a:r>
            <a:r>
              <a:rPr lang="fr-CA" dirty="0">
                <a:solidFill>
                  <a:srgbClr val="FFFF00"/>
                </a:solidFill>
                <a:latin typeface="Arial" charset="0"/>
              </a:rPr>
              <a:t>.</a:t>
            </a:r>
          </a:p>
          <a:p>
            <a:pPr marL="190500" indent="-190500" eaLnBrk="0" hangingPunct="0">
              <a:spcBef>
                <a:spcPct val="50000"/>
              </a:spcBef>
              <a:buFontTx/>
              <a:buChar char="•"/>
            </a:pPr>
            <a:endParaRPr lang="fr-CA" sz="2000" dirty="0">
              <a:solidFill>
                <a:srgbClr val="FFFF00"/>
              </a:solidFill>
              <a:latin typeface="Arial" charset="0"/>
            </a:endParaRPr>
          </a:p>
        </p:txBody>
      </p:sp>
      <p:sp>
        <p:nvSpPr>
          <p:cNvPr id="59398" name="Text Box 6"/>
          <p:cNvSpPr txBox="1">
            <a:spLocks noChangeArrowheads="1"/>
          </p:cNvSpPr>
          <p:nvPr/>
        </p:nvSpPr>
        <p:spPr bwMode="auto">
          <a:xfrm>
            <a:off x="228600" y="609600"/>
            <a:ext cx="7696200" cy="4270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lnSpc>
                <a:spcPct val="50000"/>
              </a:lnSpc>
              <a:spcBef>
                <a:spcPct val="50000"/>
              </a:spcBef>
              <a:defRPr/>
            </a:pPr>
            <a:endParaRPr lang="fr-FR" sz="4400">
              <a:solidFill>
                <a:srgbClr val="FFFF00"/>
              </a:solidFill>
              <a:latin typeface="AmerType Md BT" pitchFamily="18"/>
            </a:endParaRPr>
          </a:p>
        </p:txBody>
      </p:sp>
      <p:sp>
        <p:nvSpPr>
          <p:cNvPr id="15369" name="Line 7"/>
          <p:cNvSpPr>
            <a:spLocks noChangeShapeType="1"/>
          </p:cNvSpPr>
          <p:nvPr/>
        </p:nvSpPr>
        <p:spPr bwMode="auto">
          <a:xfrm>
            <a:off x="304800" y="1143000"/>
            <a:ext cx="8001000" cy="0"/>
          </a:xfrm>
          <a:prstGeom prst="line">
            <a:avLst/>
          </a:prstGeom>
          <a:noFill/>
          <a:ln w="57150">
            <a:solidFill>
              <a:srgbClr val="FF9900"/>
            </a:solidFill>
            <a:round/>
            <a:headEnd/>
            <a:tailEnd/>
          </a:ln>
        </p:spPr>
        <p:txBody>
          <a:bodyPr wrap="none" anchor="ctr"/>
          <a:lstStyle/>
          <a:p>
            <a:endParaRPr lang="fr-FR"/>
          </a:p>
        </p:txBody>
      </p:sp>
      <p:pic>
        <p:nvPicPr>
          <p:cNvPr id="15370" name="Picture 8" descr="metacorel"/>
          <p:cNvPicPr>
            <a:picLocks noChangeAspect="1" noChangeArrowheads="1"/>
          </p:cNvPicPr>
          <p:nvPr/>
        </p:nvPicPr>
        <p:blipFill>
          <a:blip r:embed="rId4"/>
          <a:srcRect/>
          <a:stretch>
            <a:fillRect/>
          </a:stretch>
        </p:blipFill>
        <p:spPr bwMode="auto">
          <a:xfrm>
            <a:off x="736600" y="3878263"/>
            <a:ext cx="2305050" cy="2298700"/>
          </a:xfrm>
          <a:prstGeom prst="rect">
            <a:avLst/>
          </a:prstGeom>
          <a:noFill/>
          <a:ln w="9525">
            <a:noFill/>
            <a:miter lim="800000"/>
            <a:headEnd/>
            <a:tailEnd/>
          </a:ln>
        </p:spPr>
      </p:pic>
      <p:pic>
        <p:nvPicPr>
          <p:cNvPr id="15371" name="Picture 9" descr="meta_animal2"/>
          <p:cNvPicPr>
            <a:picLocks noChangeAspect="1" noChangeArrowheads="1"/>
          </p:cNvPicPr>
          <p:nvPr/>
        </p:nvPicPr>
        <p:blipFill>
          <a:blip r:embed="rId5"/>
          <a:srcRect/>
          <a:stretch>
            <a:fillRect/>
          </a:stretch>
        </p:blipFill>
        <p:spPr bwMode="auto">
          <a:xfrm>
            <a:off x="5638800" y="304800"/>
            <a:ext cx="2032000" cy="1524000"/>
          </a:xfrm>
          <a:prstGeom prst="rect">
            <a:avLst/>
          </a:prstGeom>
          <a:noFill/>
          <a:ln w="9525">
            <a:noFill/>
            <a:miter lim="800000"/>
            <a:headEnd/>
            <a:tailEnd/>
          </a:ln>
        </p:spPr>
      </p:pic>
      <p:grpSp>
        <p:nvGrpSpPr>
          <p:cNvPr id="2" name="Group 10"/>
          <p:cNvGrpSpPr>
            <a:grpSpLocks/>
          </p:cNvGrpSpPr>
          <p:nvPr/>
        </p:nvGrpSpPr>
        <p:grpSpPr bwMode="auto">
          <a:xfrm>
            <a:off x="1633538" y="4014788"/>
            <a:ext cx="4367212" cy="2055812"/>
            <a:chOff x="1029" y="2529"/>
            <a:chExt cx="2751" cy="1295"/>
          </a:xfrm>
        </p:grpSpPr>
        <p:sp>
          <p:nvSpPr>
            <p:cNvPr id="15375" name="Oval 11"/>
            <p:cNvSpPr>
              <a:spLocks noChangeArrowheads="1"/>
            </p:cNvSpPr>
            <p:nvPr/>
          </p:nvSpPr>
          <p:spPr bwMode="auto">
            <a:xfrm rot="1350834">
              <a:off x="1029" y="2529"/>
              <a:ext cx="403" cy="1295"/>
            </a:xfrm>
            <a:prstGeom prst="ellipse">
              <a:avLst/>
            </a:prstGeom>
            <a:noFill/>
            <a:ln w="28575">
              <a:solidFill>
                <a:srgbClr val="FF0000"/>
              </a:solidFill>
              <a:round/>
              <a:headEnd/>
              <a:tailEnd/>
            </a:ln>
          </p:spPr>
          <p:txBody>
            <a:bodyPr wrap="none" anchor="ctr"/>
            <a:lstStyle/>
            <a:p>
              <a:endParaRPr lang="fr-FR"/>
            </a:p>
          </p:txBody>
        </p:sp>
        <p:sp>
          <p:nvSpPr>
            <p:cNvPr id="15376" name="Line 12"/>
            <p:cNvSpPr>
              <a:spLocks noChangeShapeType="1"/>
            </p:cNvSpPr>
            <p:nvPr/>
          </p:nvSpPr>
          <p:spPr bwMode="auto">
            <a:xfrm>
              <a:off x="2203" y="2880"/>
              <a:ext cx="1577" cy="0"/>
            </a:xfrm>
            <a:prstGeom prst="line">
              <a:avLst/>
            </a:prstGeom>
            <a:noFill/>
            <a:ln w="9525">
              <a:solidFill>
                <a:srgbClr val="FF0000"/>
              </a:solidFill>
              <a:round/>
              <a:headEnd/>
              <a:tailEnd/>
            </a:ln>
          </p:spPr>
          <p:txBody>
            <a:bodyPr wrap="none" anchor="ctr"/>
            <a:lstStyle/>
            <a:p>
              <a:endParaRPr lang="fr-FR"/>
            </a:p>
          </p:txBody>
        </p:sp>
        <p:sp>
          <p:nvSpPr>
            <p:cNvPr id="15377" name="Line 13"/>
            <p:cNvSpPr>
              <a:spLocks noChangeShapeType="1"/>
            </p:cNvSpPr>
            <p:nvPr/>
          </p:nvSpPr>
          <p:spPr bwMode="auto">
            <a:xfrm flipH="1">
              <a:off x="1380" y="3352"/>
              <a:ext cx="1517" cy="0"/>
            </a:xfrm>
            <a:prstGeom prst="line">
              <a:avLst/>
            </a:prstGeom>
            <a:noFill/>
            <a:ln w="19050">
              <a:solidFill>
                <a:srgbClr val="FF0000"/>
              </a:solidFill>
              <a:round/>
              <a:headEnd/>
              <a:tailEnd type="triangle" w="med" len="med"/>
            </a:ln>
          </p:spPr>
          <p:txBody>
            <a:bodyPr wrap="none" anchor="ctr"/>
            <a:lstStyle/>
            <a:p>
              <a:endParaRPr lang="fr-FR"/>
            </a:p>
          </p:txBody>
        </p:sp>
        <p:sp>
          <p:nvSpPr>
            <p:cNvPr id="15378" name="Line 14"/>
            <p:cNvSpPr>
              <a:spLocks noChangeShapeType="1"/>
            </p:cNvSpPr>
            <p:nvPr/>
          </p:nvSpPr>
          <p:spPr bwMode="auto">
            <a:xfrm flipV="1">
              <a:off x="2897" y="2880"/>
              <a:ext cx="0" cy="472"/>
            </a:xfrm>
            <a:prstGeom prst="line">
              <a:avLst/>
            </a:prstGeom>
            <a:noFill/>
            <a:ln w="19050">
              <a:solidFill>
                <a:srgbClr val="FF0000"/>
              </a:solidFill>
              <a:round/>
              <a:headEnd/>
              <a:tailEnd/>
            </a:ln>
          </p:spPr>
          <p:txBody>
            <a:bodyPr wrap="none" anchor="ct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box(out)">
                                      <p:cBhvr>
                                        <p:cTn id="7" dur="500"/>
                                        <p:tgtEl>
                                          <p:spTgt spid="59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7">
                                            <p:txEl>
                                              <p:pRg st="1" end="1"/>
                                            </p:txEl>
                                          </p:spTgt>
                                        </p:tgtEl>
                                        <p:attrNameLst>
                                          <p:attrName>style.visibility</p:attrName>
                                        </p:attrNameLst>
                                      </p:cBhvr>
                                      <p:to>
                                        <p:strVal val="visible"/>
                                      </p:to>
                                    </p:set>
                                    <p:animEffect transition="in" filter="box(out)">
                                      <p:cBhvr>
                                        <p:cTn id="12" dur="500"/>
                                        <p:tgtEl>
                                          <p:spTgt spid="59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autoUpdateAnimBg="0"/>
    </p:bld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1538</TotalTime>
  <Words>854</Words>
  <Application>Microsoft Office PowerPoint</Application>
  <PresentationFormat>Affichage à l'écran (4:3)</PresentationFormat>
  <Paragraphs>206</Paragraphs>
  <Slides>30</Slides>
  <Notes>12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9" baseType="lpstr">
      <vt:lpstr>AmerType Md BT</vt:lpstr>
      <vt:lpstr>Arial</vt:lpstr>
      <vt:lpstr>Calibri</vt:lpstr>
      <vt:lpstr>Comic Sans MS</vt:lpstr>
      <vt:lpstr>Franklin Gothic Book</vt:lpstr>
      <vt:lpstr>Times New Roman</vt:lpstr>
      <vt:lpstr>Wingdings 2</vt:lpstr>
      <vt:lpstr>Technique</vt:lpstr>
      <vt:lpstr>CorelDRAW</vt:lpstr>
      <vt:lpstr>MEIOSE/MITOSE</vt:lpstr>
      <vt:lpstr>   mitose</vt:lpstr>
      <vt:lpstr>             La mitose</vt:lpstr>
      <vt:lpstr>       La mitose (Le cycle cellulaire )</vt:lpstr>
      <vt:lpstr>Présentation PowerPoint</vt:lpstr>
      <vt:lpstr>Présentation PowerPoint</vt:lpstr>
      <vt:lpstr>Interphase</vt:lpstr>
      <vt:lpstr>Prophase</vt:lpstr>
      <vt:lpstr>Métaphase </vt:lpstr>
      <vt:lpstr>Anaphase </vt:lpstr>
      <vt:lpstr>Télophase </vt:lpstr>
      <vt:lpstr>En résumé…</vt:lpstr>
      <vt:lpstr>         Les phases de la mitose</vt:lpstr>
      <vt:lpstr>         Les phases de la mitose</vt:lpstr>
      <vt:lpstr>   méiose</vt:lpstr>
      <vt:lpstr>La méiose</vt:lpstr>
      <vt:lpstr>Présentation PowerPoint</vt:lpstr>
      <vt:lpstr>Présentation PowerPoint</vt:lpstr>
      <vt:lpstr>Présentation PowerPoint</vt:lpstr>
      <vt:lpstr>Interphase</vt:lpstr>
      <vt:lpstr>Prophase I</vt:lpstr>
      <vt:lpstr>il permet l’ échange au niveau de 2 chromosomes homologues de  larges segments d’ ADN , grâce au crossing over ( enjambement ).  Crossing over: c’est un phénomène génétique qui a lieu et qui contribue au brassage génétique lors de la reproduction </vt:lpstr>
      <vt:lpstr>Métaphase I </vt:lpstr>
      <vt:lpstr>Présentation PowerPoint</vt:lpstr>
      <vt:lpstr>Présentation PowerPoint</vt:lpstr>
      <vt:lpstr>Anaphase I</vt:lpstr>
      <vt:lpstr>Télophase I</vt:lpstr>
      <vt:lpstr>Présentation PowerPoint</vt:lpstr>
      <vt:lpstr>Présentation PowerPoint</vt:lpstr>
      <vt:lpstr>        Tableau synthèse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meiose</dc:title>
  <dc:creator>ALLOUN</dc:creator>
  <cp:lastModifiedBy>chafik adjouri</cp:lastModifiedBy>
  <cp:revision>141</cp:revision>
  <dcterms:created xsi:type="dcterms:W3CDTF">2014-10-23T08:59:08Z</dcterms:created>
  <dcterms:modified xsi:type="dcterms:W3CDTF">2015-10-31T23:57:21Z</dcterms:modified>
</cp:coreProperties>
</file>