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sldIdLst>
    <p:sldId id="261" r:id="rId2"/>
    <p:sldId id="256" r:id="rId3"/>
    <p:sldId id="259" r:id="rId4"/>
    <p:sldId id="257" r:id="rId5"/>
    <p:sldId id="258" r:id="rId6"/>
    <p:sldId id="262" r:id="rId7"/>
    <p:sldId id="263" r:id="rId8"/>
    <p:sldId id="264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605" autoAdjust="0"/>
    <p:restoredTop sz="94579" autoAdjust="0"/>
  </p:normalViewPr>
  <p:slideViewPr>
    <p:cSldViewPr>
      <p:cViewPr varScale="1">
        <p:scale>
          <a:sx n="70" d="100"/>
          <a:sy n="70" d="100"/>
        </p:scale>
        <p:origin x="121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93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3D3E8B-9256-46E0-82E6-19740BEA405A}" type="datetimeFigureOut">
              <a:rPr lang="fr-FR" smtClean="0"/>
              <a:pPr/>
              <a:t>07/11/2019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C98301-B400-4913-813D-6DC6D4065E0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1109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98301-B400-4913-813D-6DC6D4065E06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8474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FBC61-0E07-4E2C-9D99-2994F5BF31BA}" type="datetimeFigureOut">
              <a:rPr lang="fr-FR" smtClean="0"/>
              <a:pPr/>
              <a:t>07/11/2019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E3DEC-6B26-4E18-8712-2756CEE05F8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FBC61-0E07-4E2C-9D99-2994F5BF31BA}" type="datetimeFigureOut">
              <a:rPr lang="fr-FR" smtClean="0"/>
              <a:pPr/>
              <a:t>07/11/2019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E3DEC-6B26-4E18-8712-2756CEE05F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FBC61-0E07-4E2C-9D99-2994F5BF31BA}" type="datetimeFigureOut">
              <a:rPr lang="fr-FR" smtClean="0"/>
              <a:pPr/>
              <a:t>07/11/2019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E3DEC-6B26-4E18-8712-2756CEE05F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FBC61-0E07-4E2C-9D99-2994F5BF31BA}" type="datetimeFigureOut">
              <a:rPr lang="fr-FR" smtClean="0"/>
              <a:pPr/>
              <a:t>07/11/2019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E3DEC-6B26-4E18-8712-2756CEE05F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FBC61-0E07-4E2C-9D99-2994F5BF31BA}" type="datetimeFigureOut">
              <a:rPr lang="fr-FR" smtClean="0"/>
              <a:pPr/>
              <a:t>07/11/2019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4A8E3DEC-6B26-4E18-8712-2756CEE05F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FBC61-0E07-4E2C-9D99-2994F5BF31BA}" type="datetimeFigureOut">
              <a:rPr lang="fr-FR" smtClean="0"/>
              <a:pPr/>
              <a:t>07/11/2019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E3DEC-6B26-4E18-8712-2756CEE05F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FBC61-0E07-4E2C-9D99-2994F5BF31BA}" type="datetimeFigureOut">
              <a:rPr lang="fr-FR" smtClean="0"/>
              <a:pPr/>
              <a:t>07/11/2019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E3DEC-6B26-4E18-8712-2756CEE05F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FBC61-0E07-4E2C-9D99-2994F5BF31BA}" type="datetimeFigureOut">
              <a:rPr lang="fr-FR" smtClean="0"/>
              <a:pPr/>
              <a:t>07/11/2019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E3DEC-6B26-4E18-8712-2756CEE05F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FBC61-0E07-4E2C-9D99-2994F5BF31BA}" type="datetimeFigureOut">
              <a:rPr lang="fr-FR" smtClean="0"/>
              <a:pPr/>
              <a:t>07/11/2019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E3DEC-6B26-4E18-8712-2756CEE05F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FBC61-0E07-4E2C-9D99-2994F5BF31BA}" type="datetimeFigureOut">
              <a:rPr lang="fr-FR" smtClean="0"/>
              <a:pPr/>
              <a:t>07/11/2019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E3DEC-6B26-4E18-8712-2756CEE05F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fr-F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Cliquez sur l'icône pour ajouter une image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FBC61-0E07-4E2C-9D99-2994F5BF31BA}" type="datetimeFigureOut">
              <a:rPr lang="fr-FR" smtClean="0"/>
              <a:pPr/>
              <a:t>07/11/2019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E3DEC-6B26-4E18-8712-2756CEE05F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81FBC61-0E07-4E2C-9D99-2994F5BF31BA}" type="datetimeFigureOut">
              <a:rPr lang="fr-FR" smtClean="0"/>
              <a:pPr/>
              <a:t>07/11/2019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A8E3DEC-6B26-4E18-8712-2756CEE05F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51520" y="1556792"/>
            <a:ext cx="8712968" cy="2448272"/>
          </a:xfrm>
        </p:spPr>
        <p:txBody>
          <a:bodyPr>
            <a:noAutofit/>
          </a:bodyPr>
          <a:lstStyle/>
          <a:p>
            <a:r>
              <a:rPr lang="fr-FR" sz="7200" dirty="0" smtClean="0">
                <a:solidFill>
                  <a:srgbClr val="FF0000"/>
                </a:solidFill>
              </a:rPr>
              <a:t>Les STRUCTURES TABULAIRES</a:t>
            </a:r>
            <a:endParaRPr lang="fr-FR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1143000"/>
          </a:xfrm>
        </p:spPr>
        <p:txBody>
          <a:bodyPr>
            <a:normAutofit fontScale="90000"/>
          </a:bodyPr>
          <a:lstStyle/>
          <a:p>
            <a:r>
              <a:rPr lang="fr-FR" sz="4400" dirty="0" smtClean="0">
                <a:solidFill>
                  <a:srgbClr val="FF0000"/>
                </a:solidFill>
              </a:rPr>
              <a:t>LES FORMES DE RELIEFS EN STRUCTURES TABULAIRES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421088"/>
          </a:xfrm>
        </p:spPr>
        <p:txBody>
          <a:bodyPr/>
          <a:lstStyle/>
          <a:p>
            <a:pPr>
              <a:buNone/>
            </a:pPr>
            <a:r>
              <a:rPr lang="fr-FR" dirty="0" smtClean="0"/>
              <a:t>Les formes de reliefs en structures tabulaires sont:</a:t>
            </a:r>
          </a:p>
          <a:p>
            <a:pPr>
              <a:buNone/>
            </a:pPr>
            <a:endParaRPr lang="fr-FR" dirty="0" smtClean="0"/>
          </a:p>
          <a:p>
            <a:pPr marL="1080000">
              <a:buClr>
                <a:srgbClr val="FFFF00"/>
              </a:buClr>
            </a:pPr>
            <a:r>
              <a:rPr lang="fr-FR" dirty="0" smtClean="0"/>
              <a:t>Les surfaces planes</a:t>
            </a:r>
          </a:p>
          <a:p>
            <a:pPr marL="1080000">
              <a:buClr>
                <a:srgbClr val="FFFF00"/>
              </a:buClr>
            </a:pPr>
            <a:endParaRPr lang="fr-FR" dirty="0" smtClean="0"/>
          </a:p>
          <a:p>
            <a:pPr marL="1080000">
              <a:buClr>
                <a:srgbClr val="FFFF00"/>
              </a:buClr>
            </a:pPr>
            <a:r>
              <a:rPr lang="fr-FR" dirty="0" smtClean="0"/>
              <a:t>Les vallées</a:t>
            </a:r>
          </a:p>
          <a:p>
            <a:pPr marL="1080000">
              <a:buClr>
                <a:srgbClr val="FFFF00"/>
              </a:buClr>
            </a:pPr>
            <a:endParaRPr lang="fr-FR" dirty="0" smtClean="0"/>
          </a:p>
          <a:p>
            <a:pPr marL="1080000">
              <a:buClr>
                <a:srgbClr val="FFFF00"/>
              </a:buClr>
            </a:pPr>
            <a:r>
              <a:rPr lang="fr-FR" dirty="0" smtClean="0"/>
              <a:t>Les abrupts d’érosion à corniche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DÉFINITION D’ABRUPTS D’ÉROSION À CORNICHE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176264"/>
            <a:ext cx="8229600" cy="4133056"/>
          </a:xfrm>
        </p:spPr>
        <p:txBody>
          <a:bodyPr vert="horz" anchor="t">
            <a:normAutofit/>
          </a:bodyPr>
          <a:lstStyle/>
          <a:p>
            <a:pPr marL="0" algn="just">
              <a:spcBef>
                <a:spcPts val="0"/>
              </a:spcBef>
              <a:buNone/>
            </a:pPr>
            <a:r>
              <a:rPr lang="fr-FR" dirty="0" smtClean="0"/>
              <a:t>Les abrupts d’érosion à corniche sont des talus modelés dans un type particuliers de structure. Il convient de les définir à triples point de vue:</a:t>
            </a:r>
          </a:p>
          <a:p>
            <a:pPr>
              <a:buNone/>
            </a:pPr>
            <a:endParaRPr lang="fr-FR" dirty="0" smtClean="0"/>
          </a:p>
          <a:p>
            <a:pPr marL="1080000" algn="just">
              <a:buClr>
                <a:srgbClr val="FFFF00"/>
              </a:buClr>
            </a:pPr>
            <a:r>
              <a:rPr lang="fr-FR" dirty="0" smtClean="0"/>
              <a:t>Au point de vu topographique</a:t>
            </a:r>
          </a:p>
          <a:p>
            <a:pPr marL="1080000" algn="just">
              <a:buClr>
                <a:srgbClr val="FFFF00"/>
              </a:buClr>
            </a:pPr>
            <a:r>
              <a:rPr lang="fr-FR" dirty="0" smtClean="0"/>
              <a:t>Au point de vu structural</a:t>
            </a:r>
          </a:p>
          <a:p>
            <a:pPr marL="1080000" algn="just">
              <a:buClr>
                <a:srgbClr val="FFFF00"/>
              </a:buClr>
            </a:pPr>
            <a:r>
              <a:rPr lang="fr-FR" dirty="0" smtClean="0"/>
              <a:t>Au point de vu hydrographique</a:t>
            </a:r>
          </a:p>
        </p:txBody>
      </p:sp>
      <p:sp>
        <p:nvSpPr>
          <p:cNvPr id="4" name="Espace réservé du contenu 4"/>
          <p:cNvSpPr txBox="1">
            <a:spLocks/>
          </p:cNvSpPr>
          <p:nvPr/>
        </p:nvSpPr>
        <p:spPr>
          <a:xfrm>
            <a:off x="251520" y="4653136"/>
            <a:ext cx="4176464" cy="2016224"/>
          </a:xfrm>
          <a:prstGeom prst="rect">
            <a:avLst/>
          </a:prstGeom>
        </p:spPr>
        <p:txBody>
          <a:bodyPr/>
          <a:lstStyle/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5" name="Espace réservé du contenu 5"/>
          <p:cNvSpPr txBox="1">
            <a:spLocks/>
          </p:cNvSpPr>
          <p:nvPr/>
        </p:nvSpPr>
        <p:spPr>
          <a:xfrm>
            <a:off x="4644009" y="4653136"/>
            <a:ext cx="4104456" cy="2016224"/>
          </a:xfrm>
          <a:prstGeom prst="rect">
            <a:avLst/>
          </a:prstGeom>
        </p:spPr>
        <p:txBody>
          <a:bodyPr/>
          <a:lstStyle/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endParaRPr kumimoji="0" lang="fr-F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FF00"/>
              </a:buClr>
              <a:buSzPct val="65000"/>
              <a:buFont typeface="Wingdings 2"/>
              <a:buChar char=""/>
              <a:tabLst/>
              <a:defRPr/>
            </a:pPr>
            <a:endParaRPr kumimoji="0" lang="fr-F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27363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dirty="0" smtClean="0"/>
              <a:t>Au point de vu topographique: </a:t>
            </a:r>
          </a:p>
          <a:p>
            <a:pPr>
              <a:buNone/>
            </a:pPr>
            <a:endParaRPr lang="fr-FR" sz="2000" dirty="0" smtClean="0"/>
          </a:p>
          <a:p>
            <a:pPr marL="2160000">
              <a:buClr>
                <a:srgbClr val="FFFF00"/>
              </a:buClr>
            </a:pPr>
            <a:r>
              <a:rPr lang="fr-FR" dirty="0" smtClean="0"/>
              <a:t>Revers </a:t>
            </a:r>
          </a:p>
          <a:p>
            <a:pPr marL="2160000">
              <a:buClr>
                <a:srgbClr val="FFFF00"/>
              </a:buClr>
            </a:pPr>
            <a:endParaRPr lang="fr-FR" sz="800" dirty="0" smtClean="0"/>
          </a:p>
          <a:p>
            <a:pPr marL="2160000">
              <a:buClr>
                <a:srgbClr val="FFFF00"/>
              </a:buClr>
            </a:pPr>
            <a:r>
              <a:rPr lang="fr-FR" dirty="0" smtClean="0"/>
              <a:t>Front</a:t>
            </a:r>
          </a:p>
          <a:p>
            <a:pPr marL="2160000">
              <a:buClr>
                <a:srgbClr val="FFFF00"/>
              </a:buClr>
            </a:pPr>
            <a:endParaRPr lang="fr-FR" sz="800" dirty="0" smtClean="0"/>
          </a:p>
          <a:p>
            <a:pPr marL="2160000">
              <a:buClr>
                <a:srgbClr val="FFFF00"/>
              </a:buClr>
            </a:pPr>
            <a:r>
              <a:rPr lang="fr-FR" dirty="0" smtClean="0"/>
              <a:t>Dépression </a:t>
            </a:r>
          </a:p>
          <a:p>
            <a:pPr>
              <a:buNone/>
            </a:pPr>
            <a:endParaRPr lang="fr-FR" dirty="0"/>
          </a:p>
        </p:txBody>
      </p:sp>
      <p:pic>
        <p:nvPicPr>
          <p:cNvPr id="1026" name="Picture 2" descr="C:\Users\Aida\Desktop\schema structures tabulaires\Numériser0002 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501008"/>
            <a:ext cx="6928089" cy="2448272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</p:pic>
      <p:sp>
        <p:nvSpPr>
          <p:cNvPr id="4" name="Espace réservé du contenu 5"/>
          <p:cNvSpPr txBox="1">
            <a:spLocks/>
          </p:cNvSpPr>
          <p:nvPr/>
        </p:nvSpPr>
        <p:spPr>
          <a:xfrm>
            <a:off x="1440160" y="6165304"/>
            <a:ext cx="6588224" cy="4680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548640" lvl="0" indent="-411480" algn="just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</a:pPr>
            <a:r>
              <a:rPr lang="fr-FR" sz="2400" dirty="0" smtClean="0"/>
              <a:t>Profil d’un abrupt d’érosion à cornique</a:t>
            </a:r>
            <a:endParaRPr kumimoji="0" lang="fr-FR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395536" y="188640"/>
            <a:ext cx="8229600" cy="2376264"/>
          </a:xfrm>
        </p:spPr>
        <p:txBody>
          <a:bodyPr/>
          <a:lstStyle/>
          <a:p>
            <a:pPr>
              <a:buNone/>
            </a:pPr>
            <a:r>
              <a:rPr lang="fr-FR" dirty="0" smtClean="0"/>
              <a:t>Au point de vue structural</a:t>
            </a:r>
          </a:p>
          <a:p>
            <a:pPr>
              <a:buNone/>
            </a:pPr>
            <a:endParaRPr lang="fr-FR" sz="2000" dirty="0" smtClean="0"/>
          </a:p>
          <a:p>
            <a:pPr marL="2160000">
              <a:buClr>
                <a:srgbClr val="FFFF00"/>
              </a:buClr>
            </a:pPr>
            <a:r>
              <a:rPr lang="fr-FR" dirty="0" smtClean="0"/>
              <a:t>Revers et Front : roches dures</a:t>
            </a:r>
          </a:p>
          <a:p>
            <a:pPr marL="2160000">
              <a:buClr>
                <a:srgbClr val="FFFF00"/>
              </a:buClr>
            </a:pPr>
            <a:endParaRPr lang="fr-FR" sz="800" dirty="0" smtClean="0"/>
          </a:p>
          <a:p>
            <a:pPr marL="2160000">
              <a:buClr>
                <a:srgbClr val="FFFF00"/>
              </a:buClr>
            </a:pPr>
            <a:r>
              <a:rPr lang="fr-FR" dirty="0" smtClean="0"/>
              <a:t>Dépression : roches tendres</a:t>
            </a:r>
            <a:endParaRPr lang="fr-FR" dirty="0"/>
          </a:p>
        </p:txBody>
      </p:sp>
      <p:pic>
        <p:nvPicPr>
          <p:cNvPr id="2050" name="Picture 2" descr="C:\Users\Aida\Desktop\schema structures tabulaires\Numériser0002 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852936"/>
            <a:ext cx="7957055" cy="2088232"/>
          </a:xfrm>
          <a:prstGeom prst="rect">
            <a:avLst/>
          </a:prstGeom>
          <a:noFill/>
        </p:spPr>
      </p:pic>
      <p:sp>
        <p:nvSpPr>
          <p:cNvPr id="8" name="Espace réservé du contenu 5"/>
          <p:cNvSpPr txBox="1">
            <a:spLocks/>
          </p:cNvSpPr>
          <p:nvPr/>
        </p:nvSpPr>
        <p:spPr>
          <a:xfrm>
            <a:off x="0" y="5229200"/>
            <a:ext cx="9144000" cy="1188132"/>
          </a:xfrm>
          <a:prstGeom prst="rect">
            <a:avLst/>
          </a:prstGeom>
        </p:spPr>
        <p:txBody>
          <a:bodyPr vert="horz">
            <a:normAutofit fontScale="77500" lnSpcReduction="20000"/>
          </a:bodyPr>
          <a:lstStyle/>
          <a:p>
            <a:pPr marL="548640" lvl="0" indent="-411480" algn="just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</a:pPr>
            <a:r>
              <a:rPr lang="fr-FR" sz="2800" dirty="0" smtClean="0"/>
              <a:t>a: abrupts d’érosion à corniche en structure sédimentaire concordante</a:t>
            </a:r>
          </a:p>
          <a:p>
            <a:pPr marL="548640" lvl="0" indent="-411480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</a:pP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 : </a:t>
            </a:r>
            <a:r>
              <a:rPr lang="fr-FR" sz="2800" dirty="0" smtClean="0"/>
              <a:t>abrupts d’érosion à corniche en structure sédimentaire discordante</a:t>
            </a:r>
          </a:p>
          <a:p>
            <a:pPr marL="548640" lvl="0" indent="-411480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</a:pP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SD : surface de discordance</a:t>
            </a:r>
            <a:endParaRPr kumimoji="0" lang="fr-FR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0"/>
            <a:ext cx="7416824" cy="26369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dirty="0" smtClean="0"/>
              <a:t>Au point de vu hydrographique</a:t>
            </a:r>
          </a:p>
          <a:p>
            <a:pPr>
              <a:buNone/>
            </a:pPr>
            <a:endParaRPr lang="fr-FR" dirty="0" smtClean="0"/>
          </a:p>
          <a:p>
            <a:pPr marL="2160000">
              <a:buClr>
                <a:srgbClr val="FFFF00"/>
              </a:buClr>
            </a:pPr>
            <a:r>
              <a:rPr lang="fr-FR" dirty="0" smtClean="0"/>
              <a:t>Les rivières cataclinales</a:t>
            </a:r>
          </a:p>
          <a:p>
            <a:pPr marL="2160000">
              <a:buClr>
                <a:srgbClr val="FFFF00"/>
              </a:buClr>
            </a:pPr>
            <a:r>
              <a:rPr lang="fr-FR" dirty="0" smtClean="0"/>
              <a:t>Les rivières </a:t>
            </a:r>
            <a:r>
              <a:rPr lang="fr-FR" dirty="0" err="1" smtClean="0"/>
              <a:t>orthoclinales</a:t>
            </a:r>
            <a:endParaRPr lang="fr-FR" dirty="0" smtClean="0"/>
          </a:p>
          <a:p>
            <a:pPr marL="2160000">
              <a:buClr>
                <a:srgbClr val="FFFF00"/>
              </a:buClr>
            </a:pPr>
            <a:r>
              <a:rPr lang="fr-FR" dirty="0" smtClean="0"/>
              <a:t>Les rivières anaclinales</a:t>
            </a:r>
          </a:p>
          <a:p>
            <a:endParaRPr lang="fr-FR" dirty="0" smtClean="0"/>
          </a:p>
          <a:p>
            <a:pPr>
              <a:buNone/>
            </a:pPr>
            <a:endParaRPr lang="fr-FR" dirty="0" smtClean="0"/>
          </a:p>
          <a:p>
            <a:endParaRPr lang="fr-FR" dirty="0"/>
          </a:p>
        </p:txBody>
      </p:sp>
      <p:pic>
        <p:nvPicPr>
          <p:cNvPr id="11266" name="Picture 2" descr="http://a401.idata.over-blog.com/500x389/2/64/07/65/Schema-Riv-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2708920"/>
            <a:ext cx="5112568" cy="3993552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4400" dirty="0" smtClean="0">
                <a:solidFill>
                  <a:srgbClr val="FF0000"/>
                </a:solidFill>
              </a:rPr>
              <a:t>DIFFÉRENTS TYPES D’ABRUPTS D’ÉROSION À CORNICHE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251520" y="2032208"/>
            <a:ext cx="8435280" cy="4709160"/>
          </a:xfrm>
        </p:spPr>
        <p:txBody>
          <a:bodyPr/>
          <a:lstStyle/>
          <a:p>
            <a:pPr marL="0" algn="just">
              <a:spcBef>
                <a:spcPts val="0"/>
              </a:spcBef>
              <a:buNone/>
            </a:pPr>
            <a:r>
              <a:rPr lang="fr-FR" dirty="0" smtClean="0"/>
              <a:t>Le classement des abrupts d’érosion à corniche est en fonction de deux facteurs:</a:t>
            </a:r>
          </a:p>
          <a:p>
            <a:pPr>
              <a:buNone/>
            </a:pPr>
            <a:endParaRPr lang="fr-FR" dirty="0" smtClean="0"/>
          </a:p>
          <a:p>
            <a:pPr marL="1080000" algn="just">
              <a:spcBef>
                <a:spcPts val="0"/>
              </a:spcBef>
              <a:buClr>
                <a:srgbClr val="FFFF00"/>
              </a:buClr>
            </a:pPr>
            <a:r>
              <a:rPr lang="fr-FR" dirty="0" smtClean="0"/>
              <a:t>la valeur et le sens du pendage</a:t>
            </a:r>
          </a:p>
          <a:p>
            <a:pPr marL="1080000" algn="just">
              <a:spcBef>
                <a:spcPts val="0"/>
              </a:spcBef>
              <a:buClr>
                <a:srgbClr val="FFFF00"/>
              </a:buClr>
            </a:pPr>
            <a:endParaRPr lang="fr-FR" dirty="0" smtClean="0"/>
          </a:p>
          <a:p>
            <a:pPr marL="1080000" algn="just">
              <a:spcBef>
                <a:spcPts val="0"/>
              </a:spcBef>
              <a:buClr>
                <a:srgbClr val="FFFF00"/>
              </a:buClr>
            </a:pPr>
            <a:r>
              <a:rPr lang="fr-FR" dirty="0" smtClean="0"/>
              <a:t>la superposition des couches sédimentaires : structure concordante et structure discordante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251520" y="44624"/>
            <a:ext cx="8712968" cy="1512168"/>
          </a:xfrm>
        </p:spPr>
        <p:txBody>
          <a:bodyPr>
            <a:normAutofit/>
          </a:bodyPr>
          <a:lstStyle/>
          <a:p>
            <a:r>
              <a:rPr lang="fr-FR" sz="4400" dirty="0" smtClean="0">
                <a:solidFill>
                  <a:srgbClr val="FF0000"/>
                </a:solidFill>
              </a:rPr>
              <a:t>Les abrupts d’érosion à corniche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1187624" y="6381328"/>
            <a:ext cx="6264696" cy="4766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2000" dirty="0" smtClean="0"/>
              <a:t>a, b : coteaux        c : cuesta         d : crêt            e: barre</a:t>
            </a:r>
            <a:endParaRPr lang="fr-FR" sz="2000" dirty="0"/>
          </a:p>
        </p:txBody>
      </p:sp>
      <p:pic>
        <p:nvPicPr>
          <p:cNvPr id="2050" name="Picture 2" descr="C:\Users\Aida\Desktop\schema structures tabulaires\Numériser0003 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700808"/>
            <a:ext cx="8136904" cy="4388330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202630"/>
            <a:ext cx="8229600" cy="1066130"/>
          </a:xfrm>
        </p:spPr>
        <p:txBody>
          <a:bodyPr>
            <a:normAutofit/>
          </a:bodyPr>
          <a:lstStyle/>
          <a:p>
            <a:r>
              <a:rPr lang="fr-FR" sz="4800" dirty="0" smtClean="0">
                <a:solidFill>
                  <a:srgbClr val="FF0000"/>
                </a:solidFill>
              </a:rPr>
              <a:t>SOMMAIRE</a:t>
            </a:r>
            <a:endParaRPr lang="fr-FR" sz="4800" dirty="0">
              <a:solidFill>
                <a:srgbClr val="FF0000"/>
              </a:solidFill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179512" y="1772816"/>
            <a:ext cx="8784976" cy="53285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dirty="0" smtClean="0"/>
              <a:t>Introduction</a:t>
            </a:r>
          </a:p>
          <a:p>
            <a:pPr>
              <a:buNone/>
            </a:pPr>
            <a:endParaRPr lang="fr-FR" sz="2000" dirty="0" smtClean="0"/>
          </a:p>
          <a:p>
            <a:pPr>
              <a:buNone/>
            </a:pPr>
            <a:r>
              <a:rPr lang="fr-FR" dirty="0" smtClean="0"/>
              <a:t>I - Les structures tabulaires</a:t>
            </a:r>
          </a:p>
          <a:p>
            <a:pPr marL="1080000">
              <a:spcBef>
                <a:spcPts val="0"/>
              </a:spcBef>
              <a:buNone/>
            </a:pPr>
            <a:endParaRPr lang="fr-FR" sz="2400" dirty="0" smtClean="0"/>
          </a:p>
          <a:p>
            <a:pPr marL="1080000">
              <a:spcBef>
                <a:spcPts val="0"/>
              </a:spcBef>
              <a:buNone/>
            </a:pPr>
            <a:r>
              <a:rPr lang="fr-FR" sz="2600" dirty="0" smtClean="0"/>
              <a:t>A - Structure horizontale</a:t>
            </a:r>
          </a:p>
          <a:p>
            <a:pPr marL="1080000">
              <a:spcBef>
                <a:spcPts val="0"/>
              </a:spcBef>
              <a:buNone/>
            </a:pPr>
            <a:endParaRPr lang="fr-FR" sz="2600" dirty="0" smtClean="0"/>
          </a:p>
          <a:p>
            <a:pPr marL="1080000">
              <a:spcBef>
                <a:spcPts val="0"/>
              </a:spcBef>
              <a:buNone/>
            </a:pPr>
            <a:r>
              <a:rPr lang="fr-FR" sz="2600" dirty="0" smtClean="0"/>
              <a:t>B - Structure monoclinale</a:t>
            </a:r>
          </a:p>
          <a:p>
            <a:pPr marL="1800000">
              <a:lnSpc>
                <a:spcPct val="90000"/>
              </a:lnSpc>
              <a:spcBef>
                <a:spcPts val="0"/>
              </a:spcBef>
              <a:buNone/>
            </a:pPr>
            <a:endParaRPr lang="fr-FR" sz="2400" dirty="0" smtClean="0"/>
          </a:p>
          <a:p>
            <a:pPr marL="1080000">
              <a:spcBef>
                <a:spcPts val="0"/>
              </a:spcBef>
              <a:buNone/>
            </a:pPr>
            <a:endParaRPr lang="fr-FR" sz="2400" dirty="0" smtClean="0"/>
          </a:p>
          <a:p>
            <a:pPr marL="1080000">
              <a:spcBef>
                <a:spcPts val="0"/>
              </a:spcBef>
              <a:buNone/>
            </a:pPr>
            <a:r>
              <a:rPr lang="fr-FR" sz="2600" dirty="0" smtClean="0"/>
              <a:t>C - Les relations entre structure horizontale et monoclinale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323528" y="188640"/>
            <a:ext cx="8363272" cy="640871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fr-FR" sz="3000" dirty="0" smtClean="0"/>
              <a:t>II - Les formes de reliefs en structures tabulaires</a:t>
            </a:r>
          </a:p>
          <a:p>
            <a:pPr marL="1080000" algn="just">
              <a:spcBef>
                <a:spcPts val="0"/>
              </a:spcBef>
              <a:buNone/>
            </a:pPr>
            <a:endParaRPr lang="fr-FR" sz="1800" dirty="0" smtClean="0"/>
          </a:p>
          <a:p>
            <a:pPr marL="1080000">
              <a:lnSpc>
                <a:spcPct val="130000"/>
              </a:lnSpc>
              <a:spcBef>
                <a:spcPts val="0"/>
              </a:spcBef>
              <a:buNone/>
            </a:pPr>
            <a:r>
              <a:rPr lang="fr-FR" dirty="0" smtClean="0"/>
              <a:t>A – définition et types d’abrupts d’érosion à corniche</a:t>
            </a:r>
          </a:p>
          <a:p>
            <a:pPr marL="1800000" algn="just">
              <a:spcBef>
                <a:spcPts val="0"/>
              </a:spcBef>
              <a:buNone/>
            </a:pPr>
            <a:endParaRPr lang="fr-FR" sz="1800" dirty="0" smtClean="0"/>
          </a:p>
          <a:p>
            <a:pPr marL="1800000" algn="just">
              <a:spcBef>
                <a:spcPts val="0"/>
              </a:spcBef>
              <a:buNone/>
            </a:pPr>
            <a:r>
              <a:rPr lang="fr-FR" sz="2600" dirty="0" smtClean="0"/>
              <a:t>1 – Définition</a:t>
            </a:r>
          </a:p>
          <a:p>
            <a:pPr marL="2152650" indent="723900" algn="just">
              <a:buClr>
                <a:srgbClr val="FFFF00"/>
              </a:buClr>
            </a:pPr>
            <a:r>
              <a:rPr lang="fr-FR" sz="2400" dirty="0" smtClean="0"/>
              <a:t>Au point de vu topographique</a:t>
            </a:r>
          </a:p>
          <a:p>
            <a:pPr marL="2152650" indent="723900" algn="just">
              <a:buClr>
                <a:srgbClr val="FFFF00"/>
              </a:buClr>
            </a:pPr>
            <a:r>
              <a:rPr lang="fr-FR" sz="2400" dirty="0" smtClean="0"/>
              <a:t>Au point de vu structural</a:t>
            </a:r>
          </a:p>
          <a:p>
            <a:pPr marL="2152650" indent="723900" algn="just">
              <a:buClr>
                <a:srgbClr val="FFFF00"/>
              </a:buClr>
            </a:pPr>
            <a:r>
              <a:rPr lang="fr-FR" sz="2400" dirty="0" smtClean="0"/>
              <a:t>Au point de vu hydrographique</a:t>
            </a:r>
          </a:p>
          <a:p>
            <a:pPr marL="1080000" algn="just">
              <a:buClr>
                <a:srgbClr val="FFFF00"/>
              </a:buClr>
              <a:buNone/>
            </a:pPr>
            <a:endParaRPr lang="fr-FR" sz="2600" dirty="0" smtClean="0"/>
          </a:p>
          <a:p>
            <a:pPr marL="1800000" algn="just">
              <a:spcBef>
                <a:spcPts val="0"/>
              </a:spcBef>
              <a:buNone/>
            </a:pPr>
            <a:r>
              <a:rPr lang="fr-FR" sz="2600" dirty="0" smtClean="0"/>
              <a:t>2 – Différents types d’abrupts d’érosion à corniche</a:t>
            </a:r>
          </a:p>
          <a:p>
            <a:pPr marL="1080000" algn="just">
              <a:spcBef>
                <a:spcPts val="0"/>
              </a:spcBef>
              <a:buNone/>
            </a:pPr>
            <a:endParaRPr lang="fr-FR" dirty="0" smtClean="0"/>
          </a:p>
          <a:p>
            <a:pPr marL="1080000" algn="just">
              <a:spcBef>
                <a:spcPts val="0"/>
              </a:spcBef>
              <a:buNone/>
            </a:pPr>
            <a:endParaRPr lang="fr-FR" dirty="0" smtClean="0"/>
          </a:p>
          <a:p>
            <a:pPr marL="1800000" algn="just">
              <a:spcBef>
                <a:spcPts val="0"/>
              </a:spcBef>
              <a:buNone/>
            </a:pPr>
            <a:endParaRPr lang="fr-FR" sz="2600" dirty="0" smtClean="0"/>
          </a:p>
          <a:p>
            <a:pPr marL="1080000">
              <a:spcBef>
                <a:spcPts val="0"/>
              </a:spcBef>
              <a:buNone/>
            </a:pPr>
            <a:endParaRPr lang="fr-FR" dirty="0" smtClean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202630"/>
            <a:ext cx="8229600" cy="922114"/>
          </a:xfrm>
        </p:spPr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INTRODUCTION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184576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fr-FR" dirty="0" smtClean="0"/>
              <a:t>Les structures tabulaires sont par définition :</a:t>
            </a:r>
          </a:p>
          <a:p>
            <a:endParaRPr lang="fr-FR" dirty="0" smtClean="0"/>
          </a:p>
          <a:p>
            <a:pPr marL="1080000" algn="just">
              <a:buClr>
                <a:srgbClr val="FFFF00"/>
              </a:buClr>
            </a:pPr>
            <a:r>
              <a:rPr lang="fr-FR" dirty="0" smtClean="0"/>
              <a:t>Sédimentaires, en générale;</a:t>
            </a:r>
          </a:p>
          <a:p>
            <a:pPr marL="1080000" algn="just">
              <a:buClr>
                <a:srgbClr val="FFFF00"/>
              </a:buClr>
              <a:buNone/>
            </a:pPr>
            <a:endParaRPr lang="fr-FR" dirty="0" smtClean="0"/>
          </a:p>
          <a:p>
            <a:pPr marL="1080000" algn="just">
              <a:buClr>
                <a:srgbClr val="FFFF00"/>
              </a:buClr>
            </a:pPr>
            <a:r>
              <a:rPr lang="fr-FR" dirty="0" smtClean="0"/>
              <a:t>Alternées, le plus souvent, quant à la résistance des terrains : elles présentent une superposition de couches de dureté variable;</a:t>
            </a:r>
          </a:p>
          <a:p>
            <a:pPr marL="1080000" algn="just">
              <a:buClr>
                <a:srgbClr val="FFFF00"/>
              </a:buClr>
              <a:buNone/>
            </a:pPr>
            <a:endParaRPr lang="fr-FR" dirty="0" smtClean="0"/>
          </a:p>
          <a:p>
            <a:pPr marL="1080000" algn="just">
              <a:buClr>
                <a:srgbClr val="FFFF00"/>
              </a:buClr>
            </a:pPr>
            <a:r>
              <a:rPr lang="fr-FR" dirty="0" smtClean="0"/>
              <a:t>Peu ou pas dérangées par les mouvements tectoniques.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51694"/>
          </a:xfrm>
        </p:spPr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STRUCTURES TABULAIRES</a:t>
            </a:r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idx="1"/>
          </p:nvPr>
        </p:nvSpPr>
        <p:spPr>
          <a:xfrm>
            <a:off x="457200" y="1814017"/>
            <a:ext cx="4040188" cy="750887"/>
          </a:xfrm>
          <a:ln w="38100">
            <a:noFill/>
          </a:ln>
        </p:spPr>
        <p:txBody>
          <a:bodyPr/>
          <a:lstStyle/>
          <a:p>
            <a:pPr algn="ctr"/>
            <a:r>
              <a:rPr lang="fr-FR" b="1" dirty="0" smtClean="0">
                <a:solidFill>
                  <a:srgbClr val="FFFF00"/>
                </a:solidFill>
              </a:rPr>
              <a:t>Topographies planes</a:t>
            </a:r>
            <a:endParaRPr lang="fr-FR" b="1" dirty="0">
              <a:solidFill>
                <a:srgbClr val="FFFF00"/>
              </a:solidFill>
            </a:endParaRP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half" idx="3"/>
          </p:nvPr>
        </p:nvSpPr>
        <p:spPr>
          <a:xfrm>
            <a:off x="4645025" y="1988840"/>
            <a:ext cx="4041775" cy="750887"/>
          </a:xfrm>
          <a:ln w="38100">
            <a:noFill/>
          </a:ln>
        </p:spPr>
        <p:txBody>
          <a:bodyPr>
            <a:normAutofit lnSpcReduction="10000"/>
          </a:bodyPr>
          <a:lstStyle/>
          <a:p>
            <a:pPr algn="ctr"/>
            <a:r>
              <a:rPr lang="fr-FR" b="1" dirty="0" smtClean="0">
                <a:solidFill>
                  <a:srgbClr val="FFFF00"/>
                </a:solidFill>
              </a:rPr>
              <a:t>Formes verticales (talus)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1321296" y="3429000"/>
            <a:ext cx="2962672" cy="3083024"/>
          </a:xfrm>
        </p:spPr>
        <p:txBody>
          <a:bodyPr/>
          <a:lstStyle/>
          <a:p>
            <a:pPr>
              <a:buNone/>
            </a:pPr>
            <a:r>
              <a:rPr lang="fr-FR" dirty="0" smtClean="0"/>
              <a:t> </a:t>
            </a:r>
          </a:p>
          <a:p>
            <a:pPr>
              <a:buClr>
                <a:srgbClr val="FFFF00"/>
              </a:buClr>
            </a:pPr>
            <a:r>
              <a:rPr lang="fr-FR" dirty="0" smtClean="0"/>
              <a:t>plaines </a:t>
            </a:r>
          </a:p>
          <a:p>
            <a:pPr>
              <a:buClr>
                <a:srgbClr val="FFFF00"/>
              </a:buClr>
            </a:pPr>
            <a:endParaRPr lang="fr-FR" dirty="0" smtClean="0"/>
          </a:p>
          <a:p>
            <a:pPr>
              <a:buClr>
                <a:srgbClr val="FFFF00"/>
              </a:buClr>
            </a:pPr>
            <a:r>
              <a:rPr lang="fr-FR" dirty="0" smtClean="0"/>
              <a:t>plateaux 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138737" y="3429000"/>
            <a:ext cx="3753743" cy="3083024"/>
          </a:xfrm>
        </p:spPr>
        <p:txBody>
          <a:bodyPr/>
          <a:lstStyle/>
          <a:p>
            <a:pPr>
              <a:buNone/>
            </a:pPr>
            <a:endParaRPr lang="fr-FR" dirty="0" smtClean="0"/>
          </a:p>
          <a:p>
            <a:pPr>
              <a:buClr>
                <a:srgbClr val="FFFF00"/>
              </a:buClr>
            </a:pPr>
            <a:r>
              <a:rPr lang="fr-FR" dirty="0" smtClean="0"/>
              <a:t>Escarpement</a:t>
            </a:r>
          </a:p>
          <a:p>
            <a:pPr>
              <a:buClr>
                <a:srgbClr val="FFFF00"/>
              </a:buClr>
            </a:pPr>
            <a:endParaRPr lang="fr-FR" dirty="0" smtClean="0"/>
          </a:p>
          <a:p>
            <a:pPr>
              <a:buClr>
                <a:srgbClr val="FFFF00"/>
              </a:buClr>
            </a:pPr>
            <a:r>
              <a:rPr lang="fr-FR" dirty="0" smtClean="0"/>
              <a:t>rebords de plateaux</a:t>
            </a:r>
          </a:p>
          <a:p>
            <a:pPr>
              <a:buClr>
                <a:srgbClr val="FFFF00"/>
              </a:buClr>
            </a:pPr>
            <a:endParaRPr lang="fr-FR" dirty="0" smtClean="0"/>
          </a:p>
          <a:p>
            <a:pPr>
              <a:buClr>
                <a:srgbClr val="FFFF00"/>
              </a:buClr>
            </a:pPr>
            <a:r>
              <a:rPr lang="fr-FR" dirty="0" smtClean="0"/>
              <a:t> falaises</a:t>
            </a:r>
          </a:p>
        </p:txBody>
      </p:sp>
      <p:sp>
        <p:nvSpPr>
          <p:cNvPr id="13" name="Flèche vers le bas 12"/>
          <p:cNvSpPr/>
          <p:nvPr/>
        </p:nvSpPr>
        <p:spPr>
          <a:xfrm>
            <a:off x="2438049" y="2924944"/>
            <a:ext cx="45719" cy="648072"/>
          </a:xfrm>
          <a:prstGeom prst="downArrow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Flèche vers le bas 13"/>
          <p:cNvSpPr/>
          <p:nvPr/>
        </p:nvSpPr>
        <p:spPr>
          <a:xfrm>
            <a:off x="6614513" y="2924944"/>
            <a:ext cx="45719" cy="648072"/>
          </a:xfrm>
          <a:prstGeom prst="downArrow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FORMES DES STRUCTURES TABULAIRES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2102049"/>
            <a:ext cx="4040188" cy="750887"/>
          </a:xfrm>
        </p:spPr>
        <p:txBody>
          <a:bodyPr/>
          <a:lstStyle/>
          <a:p>
            <a:pPr algn="ctr"/>
            <a:r>
              <a:rPr lang="fr-FR" b="1" dirty="0" smtClean="0">
                <a:solidFill>
                  <a:srgbClr val="FFFF00"/>
                </a:solidFill>
              </a:rPr>
              <a:t>tectonique</a:t>
            </a:r>
            <a:endParaRPr lang="fr-FR" b="1" dirty="0">
              <a:solidFill>
                <a:srgbClr val="FFFF00"/>
              </a:solidFill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2102049"/>
            <a:ext cx="4041775" cy="750887"/>
          </a:xfrm>
        </p:spPr>
        <p:txBody>
          <a:bodyPr/>
          <a:lstStyle/>
          <a:p>
            <a:pPr algn="ctr"/>
            <a:r>
              <a:rPr lang="fr-FR" b="1" dirty="0" smtClean="0">
                <a:solidFill>
                  <a:srgbClr val="FFFF00"/>
                </a:solidFill>
              </a:rPr>
              <a:t>lithologique</a:t>
            </a:r>
            <a:endParaRPr lang="fr-FR" b="1" dirty="0">
              <a:solidFill>
                <a:srgbClr val="FFFF00"/>
              </a:solidFill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3154288"/>
            <a:ext cx="4040188" cy="2722984"/>
          </a:xfrm>
          <a:ln>
            <a:solidFill>
              <a:srgbClr val="FFFF00"/>
            </a:solidFill>
          </a:ln>
        </p:spPr>
        <p:txBody>
          <a:bodyPr/>
          <a:lstStyle/>
          <a:p>
            <a:endParaRPr lang="fr-FR" dirty="0" smtClean="0"/>
          </a:p>
          <a:p>
            <a:pPr>
              <a:buClr>
                <a:srgbClr val="FFFF00"/>
              </a:buClr>
            </a:pPr>
            <a:r>
              <a:rPr lang="fr-FR" dirty="0" smtClean="0"/>
              <a:t>Couches horizontales</a:t>
            </a:r>
          </a:p>
          <a:p>
            <a:pPr>
              <a:buClr>
                <a:srgbClr val="FFFF00"/>
              </a:buClr>
            </a:pPr>
            <a:endParaRPr lang="fr-FR" dirty="0" smtClean="0"/>
          </a:p>
          <a:p>
            <a:pPr>
              <a:buClr>
                <a:srgbClr val="FFFF00"/>
              </a:buClr>
            </a:pPr>
            <a:r>
              <a:rPr lang="fr-FR" dirty="0" smtClean="0"/>
              <a:t>Couches inclinées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3154288"/>
            <a:ext cx="4041775" cy="2722984"/>
          </a:xfrm>
          <a:ln>
            <a:solidFill>
              <a:srgbClr val="FFFF00"/>
            </a:solidFill>
          </a:ln>
        </p:spPr>
        <p:txBody>
          <a:bodyPr/>
          <a:lstStyle/>
          <a:p>
            <a:pPr algn="ctr">
              <a:buNone/>
            </a:pPr>
            <a:r>
              <a:rPr lang="fr-FR" dirty="0" smtClean="0"/>
              <a:t>Différence de résistance des roches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 algn="ctr">
              <a:buNone/>
            </a:pPr>
            <a:r>
              <a:rPr lang="fr-FR" dirty="0" smtClean="0"/>
              <a:t>Érosion différentielle</a:t>
            </a:r>
          </a:p>
          <a:p>
            <a:pPr>
              <a:buNone/>
            </a:pPr>
            <a:endParaRPr lang="fr-FR" dirty="0"/>
          </a:p>
        </p:txBody>
      </p:sp>
      <p:sp>
        <p:nvSpPr>
          <p:cNvPr id="8" name="Flèche vers le bas 7"/>
          <p:cNvSpPr/>
          <p:nvPr/>
        </p:nvSpPr>
        <p:spPr>
          <a:xfrm>
            <a:off x="6660232" y="4005064"/>
            <a:ext cx="45719" cy="648072"/>
          </a:xfrm>
          <a:prstGeom prst="downArrow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400" dirty="0" smtClean="0">
                <a:solidFill>
                  <a:srgbClr val="FF0000"/>
                </a:solidFill>
              </a:rPr>
              <a:t>STRUCTURE HORIZONTALE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71600" y="1600200"/>
            <a:ext cx="7416824" cy="4349080"/>
          </a:xfrm>
        </p:spPr>
        <p:txBody>
          <a:bodyPr/>
          <a:lstStyle/>
          <a:p>
            <a:endParaRPr lang="fr-FR" dirty="0" smtClean="0"/>
          </a:p>
          <a:p>
            <a:pPr>
              <a:buClr>
                <a:srgbClr val="FFFF00"/>
              </a:buClr>
            </a:pPr>
            <a:r>
              <a:rPr lang="fr-FR" sz="3200" dirty="0" smtClean="0"/>
              <a:t>Absence de pendage pour les couches sédimentaire.</a:t>
            </a:r>
          </a:p>
          <a:p>
            <a:pPr>
              <a:buClr>
                <a:srgbClr val="FFFF00"/>
              </a:buClr>
              <a:buNone/>
            </a:pPr>
            <a:endParaRPr lang="fr-FR" sz="3200" dirty="0" smtClean="0"/>
          </a:p>
          <a:p>
            <a:pPr>
              <a:buClr>
                <a:srgbClr val="FFFF00"/>
              </a:buClr>
            </a:pPr>
            <a:endParaRPr lang="fr-FR" sz="3200" dirty="0" smtClean="0"/>
          </a:p>
          <a:p>
            <a:pPr>
              <a:buClr>
                <a:srgbClr val="FFFF00"/>
              </a:buClr>
            </a:pPr>
            <a:r>
              <a:rPr lang="fr-FR" sz="3200" dirty="0" smtClean="0"/>
              <a:t>Pendage faible inferieur à 1°</a:t>
            </a:r>
            <a:endParaRPr lang="fr-F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000" dirty="0" smtClean="0">
                <a:solidFill>
                  <a:srgbClr val="FF0000"/>
                </a:solidFill>
              </a:rPr>
              <a:t>STRUCTURE MONOCLINALE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8232"/>
            <a:ext cx="8229600" cy="4925144"/>
          </a:xfrm>
        </p:spPr>
        <p:txBody>
          <a:bodyPr/>
          <a:lstStyle/>
          <a:p>
            <a:pPr algn="just">
              <a:buClr>
                <a:srgbClr val="FFFF00"/>
              </a:buClr>
            </a:pPr>
            <a:r>
              <a:rPr lang="fr-FR" dirty="0" smtClean="0"/>
              <a:t>Inclinaison  ou pendage des couches sédimentaire dans une seule direction.</a:t>
            </a:r>
          </a:p>
          <a:p>
            <a:pPr algn="just">
              <a:buClr>
                <a:srgbClr val="FFFF00"/>
              </a:buClr>
              <a:buNone/>
            </a:pPr>
            <a:endParaRPr lang="fr-FR" sz="2000" dirty="0" smtClean="0"/>
          </a:p>
          <a:p>
            <a:pPr algn="just">
              <a:buClr>
                <a:srgbClr val="FFFF00"/>
              </a:buClr>
            </a:pPr>
            <a:r>
              <a:rPr lang="fr-FR" dirty="0" smtClean="0"/>
              <a:t>Pendage faible dans les bassins sédimentaires: 2 à 10 %</a:t>
            </a:r>
          </a:p>
          <a:p>
            <a:pPr algn="just">
              <a:buClr>
                <a:srgbClr val="FFFF00"/>
              </a:buClr>
              <a:buNone/>
            </a:pPr>
            <a:endParaRPr lang="fr-FR" sz="2000" dirty="0" smtClean="0"/>
          </a:p>
          <a:p>
            <a:pPr algn="just">
              <a:buClr>
                <a:srgbClr val="FFFF00"/>
              </a:buClr>
            </a:pPr>
            <a:r>
              <a:rPr lang="fr-FR" dirty="0" smtClean="0"/>
              <a:t>Pendage fort  au niveau du contact entre les bassins sédimentaires et les chaînes plissées</a:t>
            </a:r>
          </a:p>
          <a:p>
            <a:pPr algn="just">
              <a:buClr>
                <a:srgbClr val="FFFF00"/>
              </a:buClr>
              <a:buNone/>
            </a:pPr>
            <a:endParaRPr lang="fr-FR" sz="2000" dirty="0" smtClean="0"/>
          </a:p>
          <a:p>
            <a:pPr algn="just">
              <a:buClr>
                <a:srgbClr val="FFFF00"/>
              </a:buClr>
            </a:pPr>
            <a:r>
              <a:rPr lang="fr-FR" dirty="0" smtClean="0"/>
              <a:t>Inclinaison  peut être interrompue ou varié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rmAutofit fontScale="90000"/>
          </a:bodyPr>
          <a:lstStyle/>
          <a:p>
            <a:r>
              <a:rPr lang="fr-FR" sz="4000" dirty="0" smtClean="0">
                <a:solidFill>
                  <a:srgbClr val="FF0000"/>
                </a:solidFill>
              </a:rPr>
              <a:t>Les relations entre structure horizontale et monoclinale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lnSpcReduction="10000"/>
          </a:bodyPr>
          <a:lstStyle/>
          <a:p>
            <a:pPr marL="0" algn="just">
              <a:buNone/>
            </a:pPr>
            <a:r>
              <a:rPr lang="fr-FR" dirty="0" smtClean="0"/>
              <a:t>On peut trouver les structures tabulaires dans les :</a:t>
            </a:r>
          </a:p>
          <a:p>
            <a:pPr>
              <a:buNone/>
            </a:pPr>
            <a:endParaRPr lang="fr-FR" dirty="0" smtClean="0"/>
          </a:p>
          <a:p>
            <a:pPr marL="1080000" algn="just">
              <a:buClr>
                <a:srgbClr val="FFFF00"/>
              </a:buClr>
            </a:pPr>
            <a:r>
              <a:rPr lang="fr-FR" dirty="0" smtClean="0"/>
              <a:t>bassins sédimentaire (la majorité),</a:t>
            </a:r>
          </a:p>
          <a:p>
            <a:pPr marL="1080000" algn="just">
              <a:buClr>
                <a:srgbClr val="FFFF00"/>
              </a:buClr>
            </a:pPr>
            <a:r>
              <a:rPr lang="fr-FR" dirty="0" smtClean="0"/>
              <a:t>Massifs ancien de type sédimentaire (Tassili du Hoggar),</a:t>
            </a:r>
          </a:p>
          <a:p>
            <a:pPr marL="1080000" algn="just">
              <a:buClr>
                <a:srgbClr val="FFFF00"/>
              </a:buClr>
            </a:pPr>
            <a:r>
              <a:rPr lang="fr-FR" dirty="0" smtClean="0"/>
              <a:t>Fosses océaniques comblés par des sédiments.</a:t>
            </a:r>
          </a:p>
          <a:p>
            <a:pPr>
              <a:buNone/>
            </a:pPr>
            <a:endParaRPr lang="fr-FR" dirty="0" smtClean="0"/>
          </a:p>
          <a:p>
            <a:pPr marL="0" algn="just">
              <a:buNone/>
            </a:pPr>
            <a:r>
              <a:rPr lang="fr-FR" dirty="0" smtClean="0"/>
              <a:t>En générale, les deux structures sont associées, mais elles peuvent exister indépendamment l’une de l’autre.</a:t>
            </a:r>
          </a:p>
          <a:p>
            <a:endParaRPr lang="fr-FR" dirty="0" smtClean="0"/>
          </a:p>
          <a:p>
            <a:endParaRPr lang="fr-FR" dirty="0" smtClean="0"/>
          </a:p>
          <a:p>
            <a:pPr>
              <a:buNone/>
            </a:pP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3863</TotalTime>
  <Words>427</Words>
  <Application>Microsoft Office PowerPoint</Application>
  <PresentationFormat>Affichage à l'écran (4:3)</PresentationFormat>
  <Paragraphs>126</Paragraphs>
  <Slides>16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3" baseType="lpstr">
      <vt:lpstr>Book Antiqua</vt:lpstr>
      <vt:lpstr>Calibri</vt:lpstr>
      <vt:lpstr>Lucida Sans</vt:lpstr>
      <vt:lpstr>Wingdings</vt:lpstr>
      <vt:lpstr>Wingdings 2</vt:lpstr>
      <vt:lpstr>Wingdings 3</vt:lpstr>
      <vt:lpstr>Apex</vt:lpstr>
      <vt:lpstr>Les STRUCTURES TABULAIRES</vt:lpstr>
      <vt:lpstr>SOMMAIRE</vt:lpstr>
      <vt:lpstr>Présentation PowerPoint</vt:lpstr>
      <vt:lpstr>INTRODUCTION</vt:lpstr>
      <vt:lpstr>STRUCTURES TABULAIRES</vt:lpstr>
      <vt:lpstr>FORMES DES STRUCTURES TABULAIRES</vt:lpstr>
      <vt:lpstr>STRUCTURE HORIZONTALE</vt:lpstr>
      <vt:lpstr>STRUCTURE MONOCLINALE</vt:lpstr>
      <vt:lpstr>Les relations entre structure horizontale et monoclinale</vt:lpstr>
      <vt:lpstr>LES FORMES DE RELIEFS EN STRUCTURES TABULAIRES</vt:lpstr>
      <vt:lpstr>DÉFINITION D’ABRUPTS D’ÉROSION À CORNICHE</vt:lpstr>
      <vt:lpstr>Présentation PowerPoint</vt:lpstr>
      <vt:lpstr>Présentation PowerPoint</vt:lpstr>
      <vt:lpstr>Présentation PowerPoint</vt:lpstr>
      <vt:lpstr>DIFFÉRENTS TYPES D’ABRUPTS D’ÉROSION À CORNICHE</vt:lpstr>
      <vt:lpstr>Les abrupts d’érosion à corniche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STRUCTURES TABULAIRES</dc:title>
  <dc:creator>Aida</dc:creator>
  <cp:lastModifiedBy>Accent</cp:lastModifiedBy>
  <cp:revision>252</cp:revision>
  <dcterms:created xsi:type="dcterms:W3CDTF">2014-02-19T09:26:50Z</dcterms:created>
  <dcterms:modified xsi:type="dcterms:W3CDTF">2019-11-07T20:33:41Z</dcterms:modified>
</cp:coreProperties>
</file>