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66" r:id="rId7"/>
    <p:sldId id="262" r:id="rId8"/>
    <p:sldId id="263" r:id="rId9"/>
    <p:sldId id="267" r:id="rId10"/>
    <p:sldId id="268" r:id="rId11"/>
    <p:sldId id="269" r:id="rId12"/>
    <p:sldId id="270" r:id="rId13"/>
    <p:sldId id="264" r:id="rId14"/>
    <p:sldId id="265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E4B2-E592-444A-BA7A-A15EC42559E2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1EE6-4130-4A9E-B8DF-476540C9CE9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E4B2-E592-444A-BA7A-A15EC42559E2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1EE6-4130-4A9E-B8DF-476540C9CE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E4B2-E592-444A-BA7A-A15EC42559E2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1EE6-4130-4A9E-B8DF-476540C9CE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E4B2-E592-444A-BA7A-A15EC42559E2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1EE6-4130-4A9E-B8DF-476540C9CE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E4B2-E592-444A-BA7A-A15EC42559E2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4471EE6-4130-4A9E-B8DF-476540C9CE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E4B2-E592-444A-BA7A-A15EC42559E2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1EE6-4130-4A9E-B8DF-476540C9CE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E4B2-E592-444A-BA7A-A15EC42559E2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1EE6-4130-4A9E-B8DF-476540C9CE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E4B2-E592-444A-BA7A-A15EC42559E2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1EE6-4130-4A9E-B8DF-476540C9CE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E4B2-E592-444A-BA7A-A15EC42559E2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1EE6-4130-4A9E-B8DF-476540C9CE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E4B2-E592-444A-BA7A-A15EC42559E2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1EE6-4130-4A9E-B8DF-476540C9CE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E4B2-E592-444A-BA7A-A15EC42559E2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71EE6-4130-4A9E-B8DF-476540C9CE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E81E4B2-E592-444A-BA7A-A15EC42559E2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4471EE6-4130-4A9E-B8DF-476540C9CE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GEOMORPHOLOGIE DYNAMIQUE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976664"/>
          </a:xfrm>
        </p:spPr>
        <p:txBody>
          <a:bodyPr>
            <a:normAutofit lnSpcReduction="10000"/>
          </a:bodyPr>
          <a:lstStyle/>
          <a:p>
            <a:pPr algn="just">
              <a:buClr>
                <a:srgbClr val="FFFF00"/>
              </a:buClr>
            </a:pPr>
            <a:r>
              <a:rPr lang="fr-FR" dirty="0" smtClean="0"/>
              <a:t>Notion  d’érosion</a:t>
            </a:r>
          </a:p>
          <a:p>
            <a:pPr algn="just">
              <a:buClr>
                <a:srgbClr val="FFFF00"/>
              </a:buClr>
              <a:buNone/>
            </a:pPr>
            <a:endParaRPr lang="fr-FR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L’érosion linéaire</a:t>
            </a:r>
          </a:p>
          <a:p>
            <a:pPr algn="just">
              <a:buClr>
                <a:srgbClr val="FFFF00"/>
              </a:buClr>
            </a:pPr>
            <a:endParaRPr lang="fr-FR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L’érosion en masse (les mouvements de terrain)</a:t>
            </a:r>
          </a:p>
          <a:p>
            <a:pPr algn="just">
              <a:buClr>
                <a:srgbClr val="FFFF00"/>
              </a:buClr>
            </a:pPr>
            <a:endParaRPr lang="fr-FR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L’érosion éolienne</a:t>
            </a:r>
          </a:p>
          <a:p>
            <a:pPr algn="just">
              <a:buClr>
                <a:srgbClr val="FFFF00"/>
              </a:buClr>
              <a:buNone/>
            </a:pPr>
            <a:endParaRPr lang="fr-FR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L’érosion côtière</a:t>
            </a:r>
          </a:p>
          <a:p>
            <a:pPr algn="just">
              <a:buClr>
                <a:srgbClr val="FFFF00"/>
              </a:buClr>
              <a:buNone/>
            </a:pPr>
            <a:endParaRPr lang="fr-FR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L’érosion anthropique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LA CRYOCLASTIE OU GELIFRACTION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328592"/>
          </a:xfrm>
        </p:spPr>
        <p:txBody>
          <a:bodyPr>
            <a:normAutofit/>
          </a:bodyPr>
          <a:lstStyle/>
          <a:p>
            <a:pPr algn="just">
              <a:buClr>
                <a:srgbClr val="FFFF00"/>
              </a:buClr>
            </a:pPr>
            <a:r>
              <a:rPr lang="fr-FR" dirty="0" smtClean="0"/>
              <a:t>Du grec ancien </a:t>
            </a:r>
            <a:r>
              <a:rPr lang="fr-FR" dirty="0" err="1" smtClean="0"/>
              <a:t>κρύος</a:t>
            </a:r>
            <a:r>
              <a:rPr lang="fr-FR" dirty="0" smtClean="0"/>
              <a:t>/</a:t>
            </a:r>
            <a:r>
              <a:rPr lang="fr-FR" dirty="0" err="1" smtClean="0"/>
              <a:t>kruos</a:t>
            </a:r>
            <a:r>
              <a:rPr lang="fr-FR" dirty="0" smtClean="0"/>
              <a:t>, « froid », et </a:t>
            </a:r>
            <a:r>
              <a:rPr lang="fr-FR" dirty="0" err="1" smtClean="0"/>
              <a:t>κλασις</a:t>
            </a:r>
            <a:r>
              <a:rPr lang="fr-FR" dirty="0" smtClean="0"/>
              <a:t>/</a:t>
            </a:r>
            <a:r>
              <a:rPr lang="fr-FR" dirty="0" err="1" smtClean="0"/>
              <a:t>klasis</a:t>
            </a:r>
            <a:r>
              <a:rPr lang="fr-FR" dirty="0" smtClean="0"/>
              <a:t>, « briser, rompre ». </a:t>
            </a:r>
          </a:p>
          <a:p>
            <a:pPr algn="just">
              <a:buClr>
                <a:srgbClr val="FFFF00"/>
              </a:buClr>
            </a:pPr>
            <a:r>
              <a:rPr lang="fr-FR" dirty="0" smtClean="0"/>
              <a:t>Processus provoqué par les cycles de gel et de dégel de l'eau.</a:t>
            </a:r>
          </a:p>
          <a:p>
            <a:pPr algn="just">
              <a:buClr>
                <a:srgbClr val="FFFF00"/>
              </a:buClr>
            </a:pPr>
            <a:r>
              <a:rPr lang="fr-FR" dirty="0" smtClean="0"/>
              <a:t>L'eau pénètre dans les fissures des roches quand elle gèle, son volume augmente de 1/10 et la fissure s'élargit, séparant les blocs. </a:t>
            </a:r>
          </a:p>
          <a:p>
            <a:pPr algn="just">
              <a:buClr>
                <a:srgbClr val="FFFF00"/>
              </a:buClr>
            </a:pPr>
            <a:r>
              <a:rPr lang="fr-FR" dirty="0" smtClean="0"/>
              <a:t>Les roches massives sont brisées suivant les réseaux de fissures, libérant des </a:t>
            </a:r>
            <a:r>
              <a:rPr lang="fr-FR" dirty="0" err="1" smtClean="0"/>
              <a:t>gélifracts</a:t>
            </a:r>
            <a:r>
              <a:rPr lang="fr-FR" dirty="0" smtClean="0"/>
              <a:t>. </a:t>
            </a:r>
          </a:p>
          <a:p>
            <a:pPr algn="just">
              <a:buClr>
                <a:srgbClr val="FFFF00"/>
              </a:buClr>
            </a:pPr>
            <a:r>
              <a:rPr lang="fr-FR" dirty="0" smtClean="0"/>
              <a:t>On les retrouve en régions froides et humides, essentiellement les zones périglaciaires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994122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L’</a:t>
            </a:r>
            <a:r>
              <a:rPr lang="fr-FR" dirty="0" err="1" smtClean="0">
                <a:solidFill>
                  <a:srgbClr val="FF0000"/>
                </a:solidFill>
              </a:rPr>
              <a:t>HYDROCLASTIE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052736"/>
            <a:ext cx="8568952" cy="5544616"/>
          </a:xfrm>
        </p:spPr>
        <p:txBody>
          <a:bodyPr/>
          <a:lstStyle/>
          <a:p>
            <a:pPr algn="just">
              <a:buClr>
                <a:srgbClr val="FFFF00"/>
              </a:buClr>
            </a:pPr>
            <a:r>
              <a:rPr lang="fr-FR" dirty="0" smtClean="0"/>
              <a:t>Altération mécanique liée aux changements de la teneur en eau des matériaux rocheux.</a:t>
            </a:r>
          </a:p>
          <a:p>
            <a:pPr algn="just">
              <a:buClr>
                <a:srgbClr val="FFFF00"/>
              </a:buClr>
            </a:pPr>
            <a:r>
              <a:rPr lang="fr-FR" dirty="0" smtClean="0"/>
              <a:t>Infiltration de l’eau qui dans les fissures de la roche </a:t>
            </a:r>
          </a:p>
          <a:p>
            <a:pPr algn="just">
              <a:buClr>
                <a:srgbClr val="FFFF00"/>
              </a:buClr>
            </a:pPr>
            <a:endParaRPr lang="fr-FR" sz="2000" dirty="0" smtClean="0"/>
          </a:p>
          <a:p>
            <a:pPr algn="just">
              <a:buClr>
                <a:srgbClr val="FFFF00"/>
              </a:buClr>
              <a:buNone/>
            </a:pPr>
            <a:endParaRPr lang="fr-FR" sz="2000" dirty="0" smtClean="0"/>
          </a:p>
          <a:p>
            <a:pPr algn="ctr">
              <a:buNone/>
            </a:pPr>
            <a:r>
              <a:rPr lang="fr-FR" dirty="0" smtClean="0"/>
              <a:t>Gonflement de  certains minéraux capable d’absorber cette eau.</a:t>
            </a:r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smtClean="0"/>
              <a:t>Argiles  (gonflement de 60 % pour la montmorillonite, par exemple). </a:t>
            </a:r>
          </a:p>
          <a:p>
            <a:endParaRPr lang="fr-FR" dirty="0"/>
          </a:p>
        </p:txBody>
      </p:sp>
      <p:sp>
        <p:nvSpPr>
          <p:cNvPr id="6" name="Flèche vers le bas 5"/>
          <p:cNvSpPr/>
          <p:nvPr/>
        </p:nvSpPr>
        <p:spPr>
          <a:xfrm>
            <a:off x="4211960" y="3068960"/>
            <a:ext cx="288032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vers le bas 6"/>
          <p:cNvSpPr/>
          <p:nvPr/>
        </p:nvSpPr>
        <p:spPr>
          <a:xfrm>
            <a:off x="4211960" y="4869160"/>
            <a:ext cx="288032" cy="6480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994122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L’</a:t>
            </a:r>
            <a:r>
              <a:rPr lang="fr-FR" dirty="0" err="1" smtClean="0">
                <a:solidFill>
                  <a:srgbClr val="FF0000"/>
                </a:solidFill>
              </a:rPr>
              <a:t>HALOCLASTIE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472608"/>
          </a:xfrm>
        </p:spPr>
        <p:txBody>
          <a:bodyPr>
            <a:normAutofit lnSpcReduction="10000"/>
          </a:bodyPr>
          <a:lstStyle/>
          <a:p>
            <a:pPr algn="just">
              <a:buClr>
                <a:srgbClr val="FFFF00"/>
              </a:buClr>
            </a:pPr>
            <a:r>
              <a:rPr lang="fr-FR" dirty="0" smtClean="0"/>
              <a:t>Du grec </a:t>
            </a:r>
            <a:r>
              <a:rPr lang="fr-FR" i="1" dirty="0" smtClean="0"/>
              <a:t>halos</a:t>
            </a:r>
            <a:r>
              <a:rPr lang="fr-FR" dirty="0" smtClean="0"/>
              <a:t>, sel</a:t>
            </a:r>
          </a:p>
          <a:p>
            <a:pPr algn="just">
              <a:buClr>
                <a:srgbClr val="FFFF00"/>
              </a:buClr>
            </a:pPr>
            <a:endParaRPr lang="fr-FR" dirty="0" smtClean="0"/>
          </a:p>
          <a:p>
            <a:pPr algn="just">
              <a:buClr>
                <a:srgbClr val="FFFF00"/>
              </a:buClr>
            </a:pPr>
            <a:r>
              <a:rPr lang="fr-FR" smtClean="0"/>
              <a:t>Présence de </a:t>
            </a:r>
            <a:r>
              <a:rPr lang="fr-FR" dirty="0" smtClean="0"/>
              <a:t>sels dissous dans les </a:t>
            </a:r>
            <a:r>
              <a:rPr lang="fr-FR" smtClean="0"/>
              <a:t>eaux d’infiltration</a:t>
            </a:r>
            <a:endParaRPr lang="fr-FR" dirty="0" smtClean="0"/>
          </a:p>
          <a:p>
            <a:pPr algn="just">
              <a:buClr>
                <a:srgbClr val="FFFF00"/>
              </a:buClr>
            </a:pPr>
            <a:endParaRPr lang="fr-FR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Météorisation par des cristallisations salines </a:t>
            </a:r>
          </a:p>
          <a:p>
            <a:pPr algn="just">
              <a:buClr>
                <a:srgbClr val="FFFF00"/>
              </a:buClr>
              <a:buNone/>
            </a:pPr>
            <a:r>
              <a:rPr lang="fr-FR" dirty="0" smtClean="0"/>
              <a:t> </a:t>
            </a:r>
          </a:p>
          <a:p>
            <a:pPr algn="just">
              <a:buClr>
                <a:srgbClr val="FFFF00"/>
              </a:buClr>
            </a:pPr>
            <a:r>
              <a:rPr lang="fr-FR" dirty="0" smtClean="0"/>
              <a:t>Croissance de cristaux (hydratation)-provoquent une désintégration granulaire. </a:t>
            </a:r>
          </a:p>
          <a:p>
            <a:pPr algn="just">
              <a:buClr>
                <a:srgbClr val="FFFF00"/>
              </a:buClr>
            </a:pPr>
            <a:endParaRPr lang="fr-FR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Régions arides ou littorales, efficace dans les roches poreuses.</a:t>
            </a:r>
          </a:p>
          <a:p>
            <a:pPr algn="just">
              <a:buClr>
                <a:srgbClr val="FFFF00"/>
              </a:buClr>
            </a:pP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ALTERATION PHYSICO-CHIMIQUE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5257800"/>
          </a:xfrm>
        </p:spPr>
        <p:txBody>
          <a:bodyPr>
            <a:normAutofit/>
          </a:bodyPr>
          <a:lstStyle/>
          <a:p>
            <a:pPr marL="0" algn="just">
              <a:buNone/>
            </a:pPr>
            <a:r>
              <a:rPr lang="fr-FR" dirty="0" smtClean="0"/>
              <a:t>Transformation chimique, sous effet de l’air et de l’eau, des minéraux d’une roche. On obtient des produits meubles et des minéraux secondaires (de </a:t>
            </a:r>
            <a:r>
              <a:rPr lang="fr-FR" dirty="0" err="1" smtClean="0"/>
              <a:t>néo-formation</a:t>
            </a:r>
            <a:r>
              <a:rPr lang="fr-FR" dirty="0" smtClean="0"/>
              <a:t>), dits altérites.</a:t>
            </a:r>
          </a:p>
          <a:p>
            <a:pPr marL="0" algn="just">
              <a:buNone/>
            </a:pPr>
            <a:endParaRPr lang="fr-FR" dirty="0" smtClean="0"/>
          </a:p>
          <a:p>
            <a:pPr marL="893763" indent="-411163">
              <a:buClr>
                <a:srgbClr val="FFFF00"/>
              </a:buClr>
            </a:pPr>
            <a:r>
              <a:rPr lang="fr-FR" dirty="0" smtClean="0"/>
              <a:t>Oxydation</a:t>
            </a:r>
          </a:p>
          <a:p>
            <a:pPr marL="893763" indent="-411163">
              <a:buClr>
                <a:srgbClr val="FFFF00"/>
              </a:buClr>
            </a:pPr>
            <a:r>
              <a:rPr lang="fr-FR" dirty="0" smtClean="0"/>
              <a:t>Réduction</a:t>
            </a:r>
          </a:p>
          <a:p>
            <a:pPr marL="893763" indent="-411163">
              <a:buClr>
                <a:srgbClr val="FFFF00"/>
              </a:buClr>
            </a:pPr>
            <a:r>
              <a:rPr lang="fr-FR" dirty="0" smtClean="0"/>
              <a:t>Mécanisme d’échange de cations</a:t>
            </a:r>
          </a:p>
          <a:p>
            <a:pPr marL="893763" indent="-411163">
              <a:buClr>
                <a:srgbClr val="FFFF00"/>
              </a:buClr>
            </a:pPr>
            <a:r>
              <a:rPr lang="fr-FR" dirty="0" smtClean="0"/>
              <a:t>Dissolution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ALTERATION</a:t>
            </a:r>
            <a:r>
              <a:rPr lang="fr-FR" dirty="0" smtClean="0"/>
              <a:t> </a:t>
            </a:r>
            <a:r>
              <a:rPr lang="fr-FR" dirty="0" smtClean="0">
                <a:solidFill>
                  <a:srgbClr val="FF0000"/>
                </a:solidFill>
              </a:rPr>
              <a:t>BIOLOGIQUE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algn="just">
              <a:buNone/>
            </a:pPr>
            <a:r>
              <a:rPr lang="fr-FR" dirty="0" smtClean="0"/>
              <a:t>Rôle important dans la météorisation, du point de vue :</a:t>
            </a:r>
          </a:p>
          <a:p>
            <a:pPr marL="0" algn="just">
              <a:buNone/>
            </a:pPr>
            <a:endParaRPr lang="fr-FR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mécanique  : racines  qui aboutit a des fissurations</a:t>
            </a:r>
          </a:p>
          <a:p>
            <a:pPr algn="just">
              <a:buClr>
                <a:srgbClr val="FFFF00"/>
              </a:buClr>
            </a:pPr>
            <a:endParaRPr lang="fr-FR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chimique : acides organiques, réactions et activité microbienne.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EROSION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5112568"/>
          </a:xfrm>
        </p:spPr>
        <p:txBody>
          <a:bodyPr>
            <a:normAutofit/>
          </a:bodyPr>
          <a:lstStyle/>
          <a:p>
            <a:pPr algn="just">
              <a:buClr>
                <a:srgbClr val="FFFF00"/>
              </a:buClr>
            </a:pPr>
            <a:r>
              <a:rPr lang="fr-FR" dirty="0" smtClean="0"/>
              <a:t>Définition </a:t>
            </a:r>
          </a:p>
          <a:p>
            <a:pPr algn="just">
              <a:buClr>
                <a:srgbClr val="FFFF00"/>
              </a:buClr>
            </a:pPr>
            <a:endParaRPr lang="fr-FR" sz="1300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Agent d’érosion</a:t>
            </a:r>
          </a:p>
          <a:p>
            <a:pPr algn="just">
              <a:buClr>
                <a:srgbClr val="FFFF00"/>
              </a:buClr>
            </a:pPr>
            <a:endParaRPr lang="fr-FR" sz="1300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Cycle de l’érosion</a:t>
            </a:r>
          </a:p>
          <a:p>
            <a:pPr algn="just">
              <a:buClr>
                <a:srgbClr val="FFFF00"/>
              </a:buClr>
              <a:buNone/>
            </a:pPr>
            <a:endParaRPr lang="fr-FR" sz="1100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L’altération ou météorisation</a:t>
            </a:r>
          </a:p>
          <a:p>
            <a:pPr algn="just">
              <a:buClr>
                <a:srgbClr val="FFFF00"/>
              </a:buClr>
              <a:buNone/>
            </a:pPr>
            <a:endParaRPr lang="fr-FR" sz="1300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Altération mécanique</a:t>
            </a:r>
          </a:p>
          <a:p>
            <a:pPr algn="just">
              <a:buClr>
                <a:srgbClr val="FFFF00"/>
              </a:buClr>
            </a:pPr>
            <a:endParaRPr lang="fr-FR" sz="1200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Altération physico-chimique</a:t>
            </a:r>
          </a:p>
          <a:p>
            <a:pPr algn="just">
              <a:buClr>
                <a:srgbClr val="FFFF00"/>
              </a:buClr>
            </a:pPr>
            <a:endParaRPr lang="fr-FR" sz="1200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Altération biologique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DEFINITION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472608"/>
          </a:xfrm>
        </p:spPr>
        <p:txBody>
          <a:bodyPr>
            <a:normAutofit/>
          </a:bodyPr>
          <a:lstStyle/>
          <a:p>
            <a:pPr algn="just">
              <a:buClr>
                <a:srgbClr val="FFFF00"/>
              </a:buClr>
            </a:pPr>
            <a:r>
              <a:rPr lang="fr-FR" dirty="0" smtClean="0"/>
              <a:t>Erosion vient de "</a:t>
            </a:r>
            <a:r>
              <a:rPr lang="fr-FR" dirty="0" err="1" smtClean="0"/>
              <a:t>ERODERE</a:t>
            </a:r>
            <a:r>
              <a:rPr lang="fr-FR" dirty="0" smtClean="0"/>
              <a:t>", verbe latin qui signifie "ronger". </a:t>
            </a:r>
          </a:p>
          <a:p>
            <a:pPr algn="just">
              <a:buClr>
                <a:srgbClr val="FFFF00"/>
              </a:buClr>
              <a:buNone/>
            </a:pPr>
            <a:endParaRPr lang="fr-FR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Processus naturel.</a:t>
            </a:r>
          </a:p>
          <a:p>
            <a:pPr algn="just">
              <a:buClr>
                <a:srgbClr val="FFFF00"/>
              </a:buClr>
              <a:buNone/>
            </a:pPr>
            <a:r>
              <a:rPr lang="fr-FR" dirty="0" smtClean="0"/>
              <a:t> </a:t>
            </a:r>
          </a:p>
          <a:p>
            <a:pPr algn="just">
              <a:buClr>
                <a:srgbClr val="FFFF00"/>
              </a:buClr>
            </a:pPr>
            <a:r>
              <a:rPr lang="fr-FR" dirty="0" smtClean="0"/>
              <a:t>Phénomène d’usure des roches. </a:t>
            </a:r>
          </a:p>
          <a:p>
            <a:pPr algn="just">
              <a:buClr>
                <a:srgbClr val="FFFF00"/>
              </a:buClr>
            </a:pPr>
            <a:endParaRPr lang="fr-FR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Les reliefs montagneux sont peu à peu remplacés par des surfaces plus ou moins planes, de faible altitude, appelées surface d’aplanissement.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457200" y="404664"/>
            <a:ext cx="4040188" cy="750887"/>
          </a:xfrm>
          <a:ln w="28575">
            <a:noFill/>
          </a:ln>
        </p:spPr>
        <p:txBody>
          <a:bodyPr>
            <a:normAutofit fontScale="92500" lnSpcReduction="10000"/>
          </a:bodyPr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Les processus d’érosion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half" idx="3"/>
          </p:nvPr>
        </p:nvSpPr>
        <p:spPr>
          <a:xfrm>
            <a:off x="4645025" y="404664"/>
            <a:ext cx="4041775" cy="750887"/>
          </a:xfrm>
          <a:ln w="28575">
            <a:noFill/>
          </a:ln>
        </p:spPr>
        <p:txBody>
          <a:bodyPr>
            <a:normAutofit fontScale="92500" lnSpcReduction="10000"/>
          </a:bodyPr>
          <a:lstStyle/>
          <a:p>
            <a:pPr algn="ctr"/>
            <a:r>
              <a:rPr lang="fr-FR" b="1" dirty="0" smtClean="0">
                <a:solidFill>
                  <a:srgbClr val="FFFF00"/>
                </a:solidFill>
              </a:rPr>
              <a:t>LES Processus d’accumulation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2"/>
          </p:nvPr>
        </p:nvSpPr>
        <p:spPr>
          <a:xfrm>
            <a:off x="456183" y="1916832"/>
            <a:ext cx="4040188" cy="4464496"/>
          </a:xfrm>
          <a:ln w="28575">
            <a:solidFill>
              <a:srgbClr val="FFFF00"/>
            </a:solidFill>
          </a:ln>
        </p:spPr>
        <p:txBody>
          <a:bodyPr/>
          <a:lstStyle/>
          <a:p>
            <a:pPr>
              <a:buClr>
                <a:srgbClr val="FFFF00"/>
              </a:buClr>
            </a:pPr>
            <a:r>
              <a:rPr lang="fr-FR" dirty="0" smtClean="0"/>
              <a:t>Ravin</a:t>
            </a:r>
          </a:p>
          <a:p>
            <a:pPr>
              <a:buClr>
                <a:srgbClr val="FFFF00"/>
              </a:buClr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Glissement de terrain</a:t>
            </a:r>
          </a:p>
          <a:p>
            <a:pPr>
              <a:buClr>
                <a:srgbClr val="FFFF00"/>
              </a:buClr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Éboulement</a:t>
            </a:r>
          </a:p>
          <a:p>
            <a:pPr>
              <a:buClr>
                <a:srgbClr val="FFFF00"/>
              </a:buClr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Sapement  de berge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>
          <a:xfrm>
            <a:off x="4644008" y="1916832"/>
            <a:ext cx="4041775" cy="4464496"/>
          </a:xfrm>
          <a:ln w="28575"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>
              <a:buClr>
                <a:srgbClr val="FFFF00"/>
              </a:buClr>
            </a:pPr>
            <a:r>
              <a:rPr lang="fr-FR" dirty="0" smtClean="0"/>
              <a:t>Terrasse</a:t>
            </a:r>
          </a:p>
          <a:p>
            <a:pPr>
              <a:buClr>
                <a:srgbClr val="FFFF00"/>
              </a:buClr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Plaine</a:t>
            </a:r>
          </a:p>
          <a:p>
            <a:pPr>
              <a:buClr>
                <a:srgbClr val="FFFF00"/>
              </a:buClr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Plage</a:t>
            </a:r>
          </a:p>
          <a:p>
            <a:pPr>
              <a:buClr>
                <a:srgbClr val="FFFF00"/>
              </a:buClr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Dune</a:t>
            </a:r>
          </a:p>
          <a:p>
            <a:pPr>
              <a:buClr>
                <a:srgbClr val="FFFF00"/>
              </a:buClr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Delta 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AGENTS PRINCIPAUX D’EROSION ET D’ACCUMULATION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1105272" y="1628800"/>
            <a:ext cx="4906888" cy="4709160"/>
          </a:xfrm>
        </p:spPr>
        <p:txBody>
          <a:bodyPr>
            <a:normAutofit/>
          </a:bodyPr>
          <a:lstStyle/>
          <a:p>
            <a:pPr>
              <a:buClr>
                <a:srgbClr val="FFFF00"/>
              </a:buClr>
            </a:pPr>
            <a:r>
              <a:rPr lang="fr-FR" dirty="0" smtClean="0"/>
              <a:t>L’eau</a:t>
            </a:r>
          </a:p>
          <a:p>
            <a:pPr>
              <a:buClr>
                <a:srgbClr val="FFFF00"/>
              </a:buClr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La glace</a:t>
            </a:r>
          </a:p>
          <a:p>
            <a:pPr>
              <a:buClr>
                <a:srgbClr val="FFFF00"/>
              </a:buClr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Le vent</a:t>
            </a:r>
          </a:p>
          <a:p>
            <a:pPr>
              <a:buClr>
                <a:srgbClr val="FFFF00"/>
              </a:buClr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La mer</a:t>
            </a:r>
          </a:p>
          <a:p>
            <a:pPr>
              <a:buClr>
                <a:srgbClr val="FFFF00"/>
              </a:buClr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dirty="0" smtClean="0"/>
              <a:t>L’homme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CYCLE DE L’EROSION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FF00"/>
              </a:buClr>
            </a:pPr>
            <a:endParaRPr lang="fr-FR" b="1" dirty="0" smtClean="0"/>
          </a:p>
          <a:p>
            <a:pPr>
              <a:buClr>
                <a:srgbClr val="FFFF00"/>
              </a:buClr>
            </a:pPr>
            <a:r>
              <a:rPr lang="fr-FR" b="1" dirty="0" smtClean="0"/>
              <a:t>L’altération ou météorisation</a:t>
            </a:r>
          </a:p>
          <a:p>
            <a:pPr>
              <a:buClr>
                <a:srgbClr val="FFFF00"/>
              </a:buClr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b="1" dirty="0" smtClean="0"/>
              <a:t>Le transport</a:t>
            </a:r>
            <a:r>
              <a:rPr lang="fr-FR" dirty="0" smtClean="0"/>
              <a:t> </a:t>
            </a:r>
          </a:p>
          <a:p>
            <a:pPr>
              <a:buClr>
                <a:srgbClr val="FFFF00"/>
              </a:buClr>
              <a:buNone/>
            </a:pPr>
            <a:endParaRPr lang="fr-FR" dirty="0" smtClean="0"/>
          </a:p>
          <a:p>
            <a:pPr>
              <a:buClr>
                <a:srgbClr val="FFFF00"/>
              </a:buClr>
            </a:pPr>
            <a:r>
              <a:rPr lang="fr-FR" b="1" dirty="0" smtClean="0"/>
              <a:t>L'accumulation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008" y="-27384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L’ALTERATION OU METEORISATION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256584"/>
          </a:xfrm>
        </p:spPr>
        <p:txBody>
          <a:bodyPr/>
          <a:lstStyle/>
          <a:p>
            <a:pPr marL="0" algn="just">
              <a:buNone/>
            </a:pPr>
            <a:r>
              <a:rPr lang="fr-FR" dirty="0" smtClean="0"/>
              <a:t>C’est des mécanismes conduisant à une modification des propriétés chimiques et/ou minéralogiques des roches, ayant comme conséquence leur destruction partielle ou totale. </a:t>
            </a:r>
          </a:p>
          <a:p>
            <a:pPr marL="0" algn="just">
              <a:buNone/>
            </a:pPr>
            <a:endParaRPr lang="fr-FR" dirty="0" smtClean="0"/>
          </a:p>
          <a:p>
            <a:pPr marL="0" algn="just">
              <a:buNone/>
            </a:pPr>
            <a:r>
              <a:rPr lang="fr-FR" dirty="0" smtClean="0"/>
              <a:t>Trois processus : </a:t>
            </a:r>
          </a:p>
          <a:p>
            <a:pPr marL="0" algn="just">
              <a:buNone/>
            </a:pPr>
            <a:endParaRPr lang="fr-FR" dirty="0" smtClean="0"/>
          </a:p>
          <a:p>
            <a:pPr marL="982663" indent="-442913" algn="just">
              <a:buClr>
                <a:srgbClr val="FFFF00"/>
              </a:buClr>
            </a:pPr>
            <a:r>
              <a:rPr lang="fr-FR" dirty="0" smtClean="0"/>
              <a:t>altération mécanique, </a:t>
            </a:r>
          </a:p>
          <a:p>
            <a:pPr marL="982663" indent="-442913" algn="just">
              <a:buClr>
                <a:srgbClr val="FFFF00"/>
              </a:buClr>
            </a:pPr>
            <a:r>
              <a:rPr lang="fr-FR" dirty="0" smtClean="0"/>
              <a:t>altération physico-chimique, </a:t>
            </a:r>
          </a:p>
          <a:p>
            <a:pPr marL="982663" indent="-442913" algn="just">
              <a:buClr>
                <a:srgbClr val="FFFF00"/>
              </a:buClr>
            </a:pPr>
            <a:r>
              <a:rPr lang="fr-FR" dirty="0" smtClean="0"/>
              <a:t>altération biologique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ALTERATION MECANIQUE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>
              <a:buFont typeface="Wingdings 2"/>
              <a:buNone/>
            </a:pPr>
            <a:r>
              <a:rPr lang="fr-FR" dirty="0" smtClean="0"/>
              <a:t>Fragmentation de la roche en éléments plus petits. On aura : </a:t>
            </a:r>
          </a:p>
          <a:p>
            <a:pPr algn="just">
              <a:buFont typeface="Wingdings 2"/>
              <a:buNone/>
            </a:pPr>
            <a:endParaRPr lang="fr-FR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La thermoclastie </a:t>
            </a:r>
          </a:p>
          <a:p>
            <a:pPr algn="just">
              <a:buClr>
                <a:srgbClr val="FFFF00"/>
              </a:buClr>
            </a:pPr>
            <a:endParaRPr lang="fr-FR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La cryoclastie ou gélifraction</a:t>
            </a:r>
          </a:p>
          <a:p>
            <a:pPr algn="just">
              <a:buClr>
                <a:srgbClr val="FFFF00"/>
              </a:buClr>
            </a:pPr>
            <a:endParaRPr lang="fr-FR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L’</a:t>
            </a:r>
            <a:r>
              <a:rPr lang="fr-FR" dirty="0" err="1" smtClean="0"/>
              <a:t>hydroclastie</a:t>
            </a:r>
            <a:endParaRPr lang="fr-FR" dirty="0" smtClean="0"/>
          </a:p>
          <a:p>
            <a:pPr algn="just">
              <a:buClr>
                <a:srgbClr val="FFFF00"/>
              </a:buClr>
              <a:buNone/>
            </a:pPr>
            <a:endParaRPr lang="fr-FR" dirty="0" smtClean="0"/>
          </a:p>
          <a:p>
            <a:pPr algn="just">
              <a:buClr>
                <a:srgbClr val="FFFF00"/>
              </a:buClr>
            </a:pPr>
            <a:r>
              <a:rPr lang="fr-FR" dirty="0" smtClean="0"/>
              <a:t>L’</a:t>
            </a:r>
            <a:r>
              <a:rPr lang="fr-FR" dirty="0" err="1" smtClean="0"/>
              <a:t>haloclastie</a:t>
            </a:r>
            <a:endParaRPr lang="fr-FR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24936" cy="1008112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LA THERMOCLASTIE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340768"/>
            <a:ext cx="8435280" cy="5112568"/>
          </a:xfrm>
        </p:spPr>
        <p:txBody>
          <a:bodyPr>
            <a:normAutofit/>
          </a:bodyPr>
          <a:lstStyle/>
          <a:p>
            <a:pPr algn="just">
              <a:buClr>
                <a:srgbClr val="FFFF00"/>
              </a:buClr>
            </a:pPr>
            <a:r>
              <a:rPr lang="fr-FR" dirty="0" smtClean="0"/>
              <a:t>Processus de désagrégation mécanique des roches sous l'effet des variations de température. </a:t>
            </a:r>
          </a:p>
          <a:p>
            <a:pPr algn="just">
              <a:buClr>
                <a:srgbClr val="FFFF00"/>
              </a:buClr>
            </a:pPr>
            <a:r>
              <a:rPr lang="fr-FR" dirty="0" smtClean="0"/>
              <a:t>Changements de températures provoquent la fissuration de la roche et l'apparition d'écailles de desquamation. </a:t>
            </a:r>
          </a:p>
          <a:p>
            <a:pPr algn="just">
              <a:buClr>
                <a:srgbClr val="FFFF00"/>
              </a:buClr>
            </a:pPr>
            <a:r>
              <a:rPr lang="fr-FR" dirty="0" smtClean="0"/>
              <a:t>La couleur de la roche est un paramètre important contrôlant l'ampleur des variations thermiques. </a:t>
            </a:r>
          </a:p>
          <a:p>
            <a:pPr algn="just">
              <a:buClr>
                <a:srgbClr val="FFFF00"/>
              </a:buClr>
            </a:pPr>
            <a:r>
              <a:rPr lang="fr-FR" dirty="0" smtClean="0"/>
              <a:t>La thermoclastie est un des nombreux processus de météorisation œuvrant à la surface de la Terre.</a:t>
            </a:r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809</TotalTime>
  <Words>380</Words>
  <Application>Microsoft Office PowerPoint</Application>
  <PresentationFormat>Affichage à l'écran (4:3)</PresentationFormat>
  <Paragraphs>134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Book Antiqua</vt:lpstr>
      <vt:lpstr>Lucida Sans</vt:lpstr>
      <vt:lpstr>Wingdings</vt:lpstr>
      <vt:lpstr>Wingdings 2</vt:lpstr>
      <vt:lpstr>Wingdings 3</vt:lpstr>
      <vt:lpstr>Apex</vt:lpstr>
      <vt:lpstr>GEOMORPHOLOGIE DYNAMIQUE</vt:lpstr>
      <vt:lpstr>EROSION</vt:lpstr>
      <vt:lpstr>DEFINITION</vt:lpstr>
      <vt:lpstr>Présentation PowerPoint</vt:lpstr>
      <vt:lpstr>AGENTS PRINCIPAUX D’EROSION ET D’ACCUMULATION</vt:lpstr>
      <vt:lpstr>CYCLE DE L’EROSION</vt:lpstr>
      <vt:lpstr>L’ALTERATION OU METEORISATION</vt:lpstr>
      <vt:lpstr>ALTERATION MECANIQUE</vt:lpstr>
      <vt:lpstr>LA THERMOCLASTIE </vt:lpstr>
      <vt:lpstr>LA CRYOCLASTIE OU GELIFRACTION</vt:lpstr>
      <vt:lpstr>L’HYDROCLASTIE </vt:lpstr>
      <vt:lpstr>L’HALOCLASTIE</vt:lpstr>
      <vt:lpstr>ALTERATION PHYSICO-CHIMIQUE</vt:lpstr>
      <vt:lpstr>ALTERATION BIOLOGIQUE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GEOMORPHOLOGIE DYNAMIQUE</dc:title>
  <dc:creator>Aida</dc:creator>
  <cp:lastModifiedBy>Accent</cp:lastModifiedBy>
  <cp:revision>15</cp:revision>
  <dcterms:created xsi:type="dcterms:W3CDTF">2015-11-09T07:43:50Z</dcterms:created>
  <dcterms:modified xsi:type="dcterms:W3CDTF">2019-11-07T20:35:45Z</dcterms:modified>
</cp:coreProperties>
</file>