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1" r:id="rId6"/>
    <p:sldId id="264" r:id="rId7"/>
    <p:sldId id="265" r:id="rId8"/>
    <p:sldId id="268" r:id="rId9"/>
    <p:sldId id="269" r:id="rId10"/>
    <p:sldId id="270" r:id="rId11"/>
    <p:sldId id="271" r:id="rId12"/>
    <p:sldId id="272" r:id="rId13"/>
    <p:sldId id="273"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24" autoAdjust="0"/>
  </p:normalViewPr>
  <p:slideViewPr>
    <p:cSldViewPr>
      <p:cViewPr varScale="1">
        <p:scale>
          <a:sx n="70" d="100"/>
          <a:sy n="70" d="100"/>
        </p:scale>
        <p:origin x="138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8F2EED3A-C62F-46F1-9D0B-32B124303E99}" type="datetimeFigureOut">
              <a:rPr lang="fr-FR" smtClean="0"/>
              <a:pPr/>
              <a:t>07/11/2019</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D5019CD8-4E3B-4036-98C4-8FFA7445D6C9}"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F2EED3A-C62F-46F1-9D0B-32B124303E99}" type="datetimeFigureOut">
              <a:rPr lang="fr-FR" smtClean="0"/>
              <a:pPr/>
              <a:t>07/11/2019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019CD8-4E3B-4036-98C4-8FFA7445D6C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F2EED3A-C62F-46F1-9D0B-32B124303E99}" type="datetimeFigureOut">
              <a:rPr lang="fr-FR" smtClean="0"/>
              <a:pPr/>
              <a:t>07/11/2019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019CD8-4E3B-4036-98C4-8FFA7445D6C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F2EED3A-C62F-46F1-9D0B-32B124303E99}" type="datetimeFigureOut">
              <a:rPr lang="fr-FR" smtClean="0"/>
              <a:pPr/>
              <a:t>07/11/2019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5019CD8-4E3B-4036-98C4-8FFA7445D6C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8F2EED3A-C62F-46F1-9D0B-32B124303E99}" type="datetimeFigureOut">
              <a:rPr lang="fr-FR" smtClean="0"/>
              <a:pPr/>
              <a:t>07/11/2019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D5019CD8-4E3B-4036-98C4-8FFA7445D6C9}"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8F2EED3A-C62F-46F1-9D0B-32B124303E99}" type="datetimeFigureOut">
              <a:rPr lang="fr-FR" smtClean="0"/>
              <a:pPr/>
              <a:t>07/11/2019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5019CD8-4E3B-4036-98C4-8FFA7445D6C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8F2EED3A-C62F-46F1-9D0B-32B124303E99}" type="datetimeFigureOut">
              <a:rPr lang="fr-FR" smtClean="0"/>
              <a:pPr/>
              <a:t>07/11/2019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5019CD8-4E3B-4036-98C4-8FFA7445D6C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8F2EED3A-C62F-46F1-9D0B-32B124303E99}" type="datetimeFigureOut">
              <a:rPr lang="fr-FR" smtClean="0"/>
              <a:pPr/>
              <a:t>07/11/2019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5019CD8-4E3B-4036-98C4-8FFA7445D6C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F2EED3A-C62F-46F1-9D0B-32B124303E99}" type="datetimeFigureOut">
              <a:rPr lang="fr-FR" smtClean="0"/>
              <a:pPr/>
              <a:t>07/11/2019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5019CD8-4E3B-4036-98C4-8FFA7445D6C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8F2EED3A-C62F-46F1-9D0B-32B124303E99}" type="datetimeFigureOut">
              <a:rPr lang="fr-FR" smtClean="0"/>
              <a:pPr/>
              <a:t>07/11/2019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5019CD8-4E3B-4036-98C4-8FFA7445D6C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8F2EED3A-C62F-46F1-9D0B-32B124303E99}" type="datetimeFigureOut">
              <a:rPr lang="fr-FR" smtClean="0"/>
              <a:pPr/>
              <a:t>07/11/2019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5019CD8-4E3B-4036-98C4-8FFA7445D6C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F2EED3A-C62F-46F1-9D0B-32B124303E99}" type="datetimeFigureOut">
              <a:rPr lang="fr-FR" smtClean="0"/>
              <a:pPr/>
              <a:t>07/11/2019</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5019CD8-4E3B-4036-98C4-8FFA7445D6C9}"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457200" y="1340768"/>
            <a:ext cx="8229600" cy="3370386"/>
          </a:xfrm>
        </p:spPr>
        <p:txBody>
          <a:bodyPr>
            <a:normAutofit/>
          </a:bodyPr>
          <a:lstStyle/>
          <a:p>
            <a:r>
              <a:rPr lang="fr-FR" sz="6000" dirty="0" smtClean="0">
                <a:solidFill>
                  <a:srgbClr val="FF0000"/>
                </a:solidFill>
              </a:rPr>
              <a:t>LES STRUCTURES CRISTALLINES </a:t>
            </a:r>
            <a:endParaRPr lang="fr-FR" sz="6000"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LA TEXTURE</a:t>
            </a:r>
            <a:r>
              <a:rPr lang="fr-FR" dirty="0" smtClean="0"/>
              <a:t> </a:t>
            </a:r>
            <a:endParaRPr lang="fr-FR" dirty="0"/>
          </a:p>
        </p:txBody>
      </p:sp>
      <p:sp>
        <p:nvSpPr>
          <p:cNvPr id="3" name="Espace réservé du contenu 2"/>
          <p:cNvSpPr>
            <a:spLocks noGrp="1"/>
          </p:cNvSpPr>
          <p:nvPr>
            <p:ph idx="1"/>
          </p:nvPr>
        </p:nvSpPr>
        <p:spPr>
          <a:xfrm>
            <a:off x="457200" y="1960240"/>
            <a:ext cx="8229600" cy="2188840"/>
          </a:xfrm>
        </p:spPr>
        <p:txBody>
          <a:bodyPr/>
          <a:lstStyle/>
          <a:p>
            <a:pPr marL="0" indent="0" algn="just">
              <a:buNone/>
            </a:pPr>
            <a:r>
              <a:rPr lang="fr-FR" dirty="0" smtClean="0"/>
              <a:t>Les roches volcaniques sont caractérisées par leur texture microlitique ou vitreuse résultant d’un refroidissement rapide.</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851694"/>
          </a:xfrm>
        </p:spPr>
        <p:txBody>
          <a:bodyPr/>
          <a:lstStyle/>
          <a:p>
            <a:r>
              <a:rPr lang="fr-FR" dirty="0" smtClean="0">
                <a:solidFill>
                  <a:srgbClr val="FF0000"/>
                </a:solidFill>
              </a:rPr>
              <a:t>LES ÉDIFICES VOLCANIQUES</a:t>
            </a:r>
            <a:r>
              <a:rPr lang="fr-FR" dirty="0" smtClean="0"/>
              <a:t> </a:t>
            </a:r>
            <a:endParaRPr lang="fr-FR" dirty="0"/>
          </a:p>
        </p:txBody>
      </p:sp>
      <p:sp>
        <p:nvSpPr>
          <p:cNvPr id="4" name="Espace réservé du texte 3"/>
          <p:cNvSpPr>
            <a:spLocks noGrp="1"/>
          </p:cNvSpPr>
          <p:nvPr>
            <p:ph type="body" idx="1"/>
          </p:nvPr>
        </p:nvSpPr>
        <p:spPr>
          <a:xfrm>
            <a:off x="457200" y="1381969"/>
            <a:ext cx="4040188" cy="750887"/>
          </a:xfrm>
        </p:spPr>
        <p:txBody>
          <a:bodyPr/>
          <a:lstStyle/>
          <a:p>
            <a:pPr algn="ctr"/>
            <a:r>
              <a:rPr lang="fr-FR" b="1" dirty="0" smtClean="0">
                <a:solidFill>
                  <a:srgbClr val="FFFF00"/>
                </a:solidFill>
              </a:rPr>
              <a:t>Les matériaux </a:t>
            </a:r>
            <a:endParaRPr lang="fr-FR" b="1" dirty="0">
              <a:solidFill>
                <a:srgbClr val="FFFF00"/>
              </a:solidFill>
            </a:endParaRPr>
          </a:p>
        </p:txBody>
      </p:sp>
      <p:sp>
        <p:nvSpPr>
          <p:cNvPr id="6" name="Espace réservé du texte 5"/>
          <p:cNvSpPr>
            <a:spLocks noGrp="1"/>
          </p:cNvSpPr>
          <p:nvPr>
            <p:ph type="body" sz="half" idx="3"/>
          </p:nvPr>
        </p:nvSpPr>
        <p:spPr>
          <a:xfrm>
            <a:off x="5066729" y="1381969"/>
            <a:ext cx="4041775" cy="750887"/>
          </a:xfrm>
        </p:spPr>
        <p:txBody>
          <a:bodyPr>
            <a:normAutofit lnSpcReduction="10000"/>
          </a:bodyPr>
          <a:lstStyle/>
          <a:p>
            <a:pPr algn="ctr"/>
            <a:r>
              <a:rPr lang="fr-FR" b="1" dirty="0" smtClean="0">
                <a:solidFill>
                  <a:srgbClr val="FFFF00"/>
                </a:solidFill>
              </a:rPr>
              <a:t>Les types d’éruptions </a:t>
            </a:r>
            <a:endParaRPr lang="fr-FR" b="1" dirty="0">
              <a:solidFill>
                <a:srgbClr val="FFFF00"/>
              </a:solidFill>
            </a:endParaRPr>
          </a:p>
        </p:txBody>
      </p:sp>
      <p:sp>
        <p:nvSpPr>
          <p:cNvPr id="5" name="Espace réservé du contenu 4"/>
          <p:cNvSpPr>
            <a:spLocks noGrp="1"/>
          </p:cNvSpPr>
          <p:nvPr>
            <p:ph sz="quarter" idx="2"/>
          </p:nvPr>
        </p:nvSpPr>
        <p:spPr>
          <a:xfrm>
            <a:off x="251520" y="2362200"/>
            <a:ext cx="4968552" cy="4235152"/>
          </a:xfrm>
          <a:ln w="12700">
            <a:solidFill>
              <a:srgbClr val="FFFF00"/>
            </a:solidFill>
          </a:ln>
        </p:spPr>
        <p:txBody>
          <a:bodyPr>
            <a:normAutofit/>
          </a:bodyPr>
          <a:lstStyle/>
          <a:p>
            <a:pPr>
              <a:buClr>
                <a:srgbClr val="FFFF00"/>
              </a:buClr>
            </a:pPr>
            <a:r>
              <a:rPr lang="fr-FR" dirty="0" smtClean="0"/>
              <a:t>Les laves :</a:t>
            </a:r>
          </a:p>
          <a:p>
            <a:pPr marL="907200">
              <a:buClr>
                <a:srgbClr val="FFFF00"/>
              </a:buClr>
              <a:buFont typeface="Wingdings" pitchFamily="2" charset="2"/>
              <a:buChar char="§"/>
            </a:pPr>
            <a:r>
              <a:rPr lang="fr-FR" dirty="0" smtClean="0"/>
              <a:t>Laves visqueuses : rhyolites, dacite et trachytes </a:t>
            </a:r>
          </a:p>
          <a:p>
            <a:pPr marL="907200">
              <a:buClr>
                <a:srgbClr val="FFFF00"/>
              </a:buClr>
              <a:buFont typeface="Wingdings" pitchFamily="2" charset="2"/>
              <a:buChar char="§"/>
            </a:pPr>
            <a:r>
              <a:rPr lang="fr-FR" dirty="0" smtClean="0"/>
              <a:t>Laves très fluides : basaltes </a:t>
            </a:r>
          </a:p>
          <a:p>
            <a:pPr>
              <a:buClr>
                <a:srgbClr val="FFFF00"/>
              </a:buClr>
            </a:pPr>
            <a:r>
              <a:rPr lang="fr-FR" dirty="0" smtClean="0"/>
              <a:t>Les projections : </a:t>
            </a:r>
          </a:p>
          <a:p>
            <a:pPr marL="907200">
              <a:buClr>
                <a:srgbClr val="FFFF00"/>
              </a:buClr>
              <a:buFont typeface="Wingdings" pitchFamily="2" charset="2"/>
              <a:buChar char="§"/>
            </a:pPr>
            <a:r>
              <a:rPr lang="fr-FR" dirty="0" smtClean="0"/>
              <a:t>Cendres : inférieur à 4 mm,</a:t>
            </a:r>
          </a:p>
          <a:p>
            <a:pPr marL="907200">
              <a:buClr>
                <a:srgbClr val="FFFF00"/>
              </a:buClr>
              <a:buFont typeface="Wingdings" pitchFamily="2" charset="2"/>
              <a:buChar char="§"/>
            </a:pPr>
            <a:r>
              <a:rPr lang="fr-FR" dirty="0" smtClean="0"/>
              <a:t>Lapilli : entre 4 mm et 5 à 10 cm</a:t>
            </a:r>
          </a:p>
          <a:p>
            <a:pPr marL="907200">
              <a:buClr>
                <a:srgbClr val="FFFF00"/>
              </a:buClr>
              <a:buFont typeface="Wingdings" pitchFamily="2" charset="2"/>
              <a:buChar char="§"/>
            </a:pPr>
            <a:r>
              <a:rPr lang="fr-FR" dirty="0" smtClean="0"/>
              <a:t>Blocs : supérieur à 10 cm.</a:t>
            </a:r>
          </a:p>
        </p:txBody>
      </p:sp>
      <p:sp>
        <p:nvSpPr>
          <p:cNvPr id="7" name="Espace réservé du contenu 6"/>
          <p:cNvSpPr>
            <a:spLocks noGrp="1"/>
          </p:cNvSpPr>
          <p:nvPr>
            <p:ph sz="quarter" idx="4"/>
          </p:nvPr>
        </p:nvSpPr>
        <p:spPr>
          <a:xfrm>
            <a:off x="5364088" y="2362200"/>
            <a:ext cx="3528392" cy="4235152"/>
          </a:xfrm>
          <a:ln w="12700">
            <a:solidFill>
              <a:srgbClr val="FFFF00"/>
            </a:solidFill>
          </a:ln>
        </p:spPr>
        <p:txBody>
          <a:bodyPr>
            <a:normAutofit/>
          </a:bodyPr>
          <a:lstStyle/>
          <a:p>
            <a:pPr>
              <a:buClr>
                <a:srgbClr val="FFFF00"/>
              </a:buClr>
            </a:pPr>
            <a:r>
              <a:rPr lang="fr-FR" dirty="0" smtClean="0"/>
              <a:t>Hawaïen</a:t>
            </a:r>
          </a:p>
          <a:p>
            <a:pPr>
              <a:buClr>
                <a:srgbClr val="FFFF00"/>
              </a:buClr>
              <a:buNone/>
            </a:pPr>
            <a:endParaRPr lang="fr-FR" dirty="0" smtClean="0"/>
          </a:p>
          <a:p>
            <a:pPr>
              <a:buClr>
                <a:srgbClr val="FFFF00"/>
              </a:buClr>
            </a:pPr>
            <a:r>
              <a:rPr lang="fr-FR" dirty="0" smtClean="0"/>
              <a:t>Strombolien </a:t>
            </a:r>
          </a:p>
          <a:p>
            <a:pPr>
              <a:buClr>
                <a:srgbClr val="FFFF00"/>
              </a:buClr>
              <a:buNone/>
            </a:pPr>
            <a:endParaRPr lang="fr-FR" dirty="0" smtClean="0"/>
          </a:p>
          <a:p>
            <a:pPr>
              <a:buClr>
                <a:srgbClr val="FFFF00"/>
              </a:buClr>
            </a:pPr>
            <a:r>
              <a:rPr lang="fr-FR" dirty="0" smtClean="0"/>
              <a:t>Vulcanien</a:t>
            </a:r>
          </a:p>
          <a:p>
            <a:pPr>
              <a:buClr>
                <a:srgbClr val="FFFF00"/>
              </a:buClr>
              <a:buNone/>
            </a:pPr>
            <a:endParaRPr lang="fr-FR" dirty="0" smtClean="0"/>
          </a:p>
          <a:p>
            <a:pPr>
              <a:buClr>
                <a:srgbClr val="FFFF00"/>
              </a:buClr>
            </a:pPr>
            <a:r>
              <a:rPr lang="fr-FR" dirty="0" smtClean="0"/>
              <a:t>Type péléen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p:txBody>
          <a:bodyPr>
            <a:normAutofit fontScale="90000"/>
          </a:bodyPr>
          <a:lstStyle/>
          <a:p>
            <a:r>
              <a:rPr lang="fr-FR" dirty="0" smtClean="0">
                <a:solidFill>
                  <a:srgbClr val="FF0000"/>
                </a:solidFill>
              </a:rPr>
              <a:t>LE RELIEF DES RÉGIONS CRISTALLINES</a:t>
            </a:r>
            <a:r>
              <a:rPr lang="fr-FR" dirty="0" smtClean="0"/>
              <a:t> </a:t>
            </a:r>
            <a:endParaRPr lang="fr-FR" dirty="0"/>
          </a:p>
        </p:txBody>
      </p:sp>
      <p:sp>
        <p:nvSpPr>
          <p:cNvPr id="8" name="Espace réservé du contenu 7"/>
          <p:cNvSpPr>
            <a:spLocks noGrp="1"/>
          </p:cNvSpPr>
          <p:nvPr>
            <p:ph idx="1"/>
          </p:nvPr>
        </p:nvSpPr>
        <p:spPr>
          <a:xfrm>
            <a:off x="251520" y="2680280"/>
            <a:ext cx="8640960" cy="3845064"/>
          </a:xfrm>
        </p:spPr>
        <p:txBody>
          <a:bodyPr/>
          <a:lstStyle/>
          <a:p>
            <a:pPr algn="just">
              <a:buClr>
                <a:srgbClr val="FFC000"/>
              </a:buClr>
            </a:pPr>
            <a:r>
              <a:rPr lang="fr-FR" dirty="0" smtClean="0"/>
              <a:t>Une monotonie fréquente.</a:t>
            </a:r>
          </a:p>
          <a:p>
            <a:pPr algn="just">
              <a:buClr>
                <a:srgbClr val="FFC000"/>
              </a:buClr>
              <a:buNone/>
            </a:pPr>
            <a:endParaRPr lang="fr-FR" dirty="0" smtClean="0"/>
          </a:p>
          <a:p>
            <a:pPr algn="just">
              <a:buClr>
                <a:srgbClr val="FFC000"/>
              </a:buClr>
            </a:pPr>
            <a:r>
              <a:rPr lang="fr-FR" dirty="0" smtClean="0"/>
              <a:t>Des  vallées étroites  à versants convexes.</a:t>
            </a:r>
          </a:p>
          <a:p>
            <a:pPr algn="just">
              <a:buClr>
                <a:srgbClr val="FFC000"/>
              </a:buClr>
            </a:pPr>
            <a:endParaRPr lang="fr-FR" dirty="0" smtClean="0"/>
          </a:p>
          <a:p>
            <a:pPr algn="just">
              <a:buClr>
                <a:srgbClr val="FFC000"/>
              </a:buClr>
            </a:pPr>
            <a:r>
              <a:rPr lang="fr-FR" dirty="0" smtClean="0"/>
              <a:t>Une structure rigide et faillée.</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LE RELIEF EN STRUCTURE VOLCANIQUE</a:t>
            </a:r>
            <a:r>
              <a:rPr lang="fr-FR" dirty="0" smtClean="0"/>
              <a:t> </a:t>
            </a:r>
            <a:endParaRPr lang="fr-FR" dirty="0"/>
          </a:p>
        </p:txBody>
      </p:sp>
      <p:sp>
        <p:nvSpPr>
          <p:cNvPr id="3" name="Espace réservé du contenu 2"/>
          <p:cNvSpPr>
            <a:spLocks noGrp="1"/>
          </p:cNvSpPr>
          <p:nvPr>
            <p:ph idx="1"/>
          </p:nvPr>
        </p:nvSpPr>
        <p:spPr>
          <a:xfrm>
            <a:off x="323528" y="1960200"/>
            <a:ext cx="8568952" cy="4709160"/>
          </a:xfrm>
        </p:spPr>
        <p:txBody>
          <a:bodyPr/>
          <a:lstStyle/>
          <a:p>
            <a:pPr>
              <a:buNone/>
            </a:pPr>
            <a:r>
              <a:rPr lang="fr-FR" dirty="0" smtClean="0"/>
              <a:t>Les principaux types de formes sont :</a:t>
            </a:r>
          </a:p>
          <a:p>
            <a:pPr>
              <a:buNone/>
            </a:pPr>
            <a:endParaRPr lang="fr-FR" dirty="0" smtClean="0"/>
          </a:p>
          <a:p>
            <a:pPr>
              <a:buClr>
                <a:srgbClr val="FFFF00"/>
              </a:buClr>
            </a:pPr>
            <a:r>
              <a:rPr lang="fr-FR" dirty="0" smtClean="0"/>
              <a:t>Des reliefs plus ou moins coniques sur l’emplacement des bouches d’émission,</a:t>
            </a:r>
          </a:p>
          <a:p>
            <a:pPr>
              <a:buClr>
                <a:srgbClr val="FFFF00"/>
              </a:buClr>
            </a:pPr>
            <a:endParaRPr lang="fr-FR" dirty="0" smtClean="0"/>
          </a:p>
          <a:p>
            <a:pPr>
              <a:buClr>
                <a:srgbClr val="FFFF00"/>
              </a:buClr>
            </a:pPr>
            <a:r>
              <a:rPr lang="fr-FR" dirty="0" smtClean="0"/>
              <a:t>Des champs de scories qui recouvrent une surface d’étendue variable, </a:t>
            </a:r>
          </a:p>
          <a:p>
            <a:pPr>
              <a:buClr>
                <a:srgbClr val="FFFF00"/>
              </a:buClr>
              <a:buNone/>
            </a:pPr>
            <a:endParaRPr lang="fr-FR" dirty="0" smtClean="0"/>
          </a:p>
          <a:p>
            <a:pPr>
              <a:buClr>
                <a:srgbClr val="FFFF00"/>
              </a:buClr>
            </a:pPr>
            <a:r>
              <a:rPr lang="fr-FR" dirty="0" smtClean="0"/>
              <a:t>Des coulées de laves qui constituent des plateaux.</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384"/>
            <a:ext cx="8229600" cy="850106"/>
          </a:xfrm>
        </p:spPr>
        <p:txBody>
          <a:bodyPr/>
          <a:lstStyle/>
          <a:p>
            <a:r>
              <a:rPr lang="fr-FR" dirty="0" smtClean="0">
                <a:solidFill>
                  <a:srgbClr val="FF0000"/>
                </a:solidFill>
              </a:rPr>
              <a:t>SOMMAIRE</a:t>
            </a:r>
            <a:endParaRPr lang="fr-FR" dirty="0">
              <a:solidFill>
                <a:srgbClr val="FF0000"/>
              </a:solidFill>
            </a:endParaRPr>
          </a:p>
        </p:txBody>
      </p:sp>
      <p:sp>
        <p:nvSpPr>
          <p:cNvPr id="4" name="Espace réservé du contenu 3"/>
          <p:cNvSpPr>
            <a:spLocks noGrp="1"/>
          </p:cNvSpPr>
          <p:nvPr>
            <p:ph idx="1"/>
          </p:nvPr>
        </p:nvSpPr>
        <p:spPr>
          <a:xfrm>
            <a:off x="251520" y="1124744"/>
            <a:ext cx="8640960" cy="5733256"/>
          </a:xfrm>
        </p:spPr>
        <p:txBody>
          <a:bodyPr>
            <a:normAutofit fontScale="62500" lnSpcReduction="20000"/>
          </a:bodyPr>
          <a:lstStyle/>
          <a:p>
            <a:pPr>
              <a:buNone/>
            </a:pPr>
            <a:r>
              <a:rPr lang="fr-FR" sz="3700" dirty="0" smtClean="0"/>
              <a:t>Introduction</a:t>
            </a:r>
          </a:p>
          <a:p>
            <a:pPr>
              <a:buNone/>
            </a:pPr>
            <a:r>
              <a:rPr lang="fr-FR" sz="3700" dirty="0" smtClean="0"/>
              <a:t> </a:t>
            </a:r>
          </a:p>
          <a:p>
            <a:pPr>
              <a:buNone/>
            </a:pPr>
            <a:r>
              <a:rPr lang="fr-FR" sz="3700" dirty="0" smtClean="0"/>
              <a:t>I - Les structures cristallines </a:t>
            </a:r>
          </a:p>
          <a:p>
            <a:pPr>
              <a:buNone/>
            </a:pPr>
            <a:r>
              <a:rPr lang="fr-FR" sz="3700" dirty="0" smtClean="0"/>
              <a:t> </a:t>
            </a:r>
          </a:p>
          <a:p>
            <a:pPr>
              <a:buNone/>
            </a:pPr>
            <a:r>
              <a:rPr lang="fr-FR" sz="3700" dirty="0" smtClean="0"/>
              <a:t>A – La structure intrusive</a:t>
            </a:r>
          </a:p>
          <a:p>
            <a:pPr>
              <a:buNone/>
            </a:pPr>
            <a:r>
              <a:rPr lang="fr-FR" sz="3700" dirty="0" smtClean="0"/>
              <a:t>B – La structure métamorphique ou cristallophyllienne</a:t>
            </a:r>
          </a:p>
          <a:p>
            <a:pPr>
              <a:buNone/>
            </a:pPr>
            <a:r>
              <a:rPr lang="fr-FR" sz="3600" dirty="0" smtClean="0"/>
              <a:t>C – La structure effusive ou volcanique</a:t>
            </a:r>
          </a:p>
          <a:p>
            <a:pPr>
              <a:buNone/>
            </a:pPr>
            <a:r>
              <a:rPr lang="fr-FR" sz="3600" dirty="0" smtClean="0"/>
              <a:t>  </a:t>
            </a:r>
          </a:p>
          <a:p>
            <a:pPr>
              <a:buNone/>
            </a:pPr>
            <a:endParaRPr lang="fr-FR" sz="3600" dirty="0" smtClean="0"/>
          </a:p>
          <a:p>
            <a:pPr>
              <a:buNone/>
            </a:pPr>
            <a:r>
              <a:rPr lang="fr-FR" sz="3600" dirty="0" smtClean="0"/>
              <a:t>II – Le relief des régions cristallines</a:t>
            </a:r>
          </a:p>
          <a:p>
            <a:pPr>
              <a:buNone/>
            </a:pPr>
            <a:r>
              <a:rPr lang="fr-FR" sz="3600" dirty="0" smtClean="0"/>
              <a:t> </a:t>
            </a:r>
          </a:p>
          <a:p>
            <a:pPr>
              <a:buNone/>
            </a:pPr>
            <a:endParaRPr lang="fr-FR" sz="3600" dirty="0" smtClean="0"/>
          </a:p>
          <a:p>
            <a:pPr>
              <a:buNone/>
            </a:pPr>
            <a:r>
              <a:rPr lang="fr-FR" sz="3600" dirty="0" smtClean="0"/>
              <a:t>III – Le relief en structure volcanique</a:t>
            </a:r>
          </a:p>
          <a:p>
            <a:pPr>
              <a:buNone/>
            </a:pPr>
            <a:endParaRPr lang="fr-FR" sz="3700" dirty="0" smtClean="0"/>
          </a:p>
          <a:p>
            <a:pPr marL="1080000">
              <a:buNone/>
            </a:pPr>
            <a:endParaRPr lang="fr-FR" sz="3700" dirty="0" smtClean="0"/>
          </a:p>
          <a:p>
            <a:pPr>
              <a:buNone/>
            </a:pPr>
            <a:r>
              <a:rPr lang="fr-FR" dirty="0" smtClean="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836712"/>
          </a:xfrm>
        </p:spPr>
        <p:txBody>
          <a:bodyPr/>
          <a:lstStyle/>
          <a:p>
            <a:r>
              <a:rPr lang="fr-FR" dirty="0" smtClean="0">
                <a:solidFill>
                  <a:srgbClr val="FF0000"/>
                </a:solidFill>
              </a:rPr>
              <a:t>INTRODUCTION</a:t>
            </a:r>
            <a:endParaRPr lang="fr-FR" dirty="0">
              <a:solidFill>
                <a:srgbClr val="FF0000"/>
              </a:solidFill>
            </a:endParaRPr>
          </a:p>
        </p:txBody>
      </p:sp>
      <p:sp>
        <p:nvSpPr>
          <p:cNvPr id="3" name="Espace réservé du contenu 2"/>
          <p:cNvSpPr>
            <a:spLocks noGrp="1"/>
          </p:cNvSpPr>
          <p:nvPr>
            <p:ph idx="1"/>
          </p:nvPr>
        </p:nvSpPr>
        <p:spPr>
          <a:xfrm>
            <a:off x="179512" y="1196752"/>
            <a:ext cx="8784976" cy="5472608"/>
          </a:xfrm>
        </p:spPr>
        <p:txBody>
          <a:bodyPr>
            <a:normAutofit/>
          </a:bodyPr>
          <a:lstStyle/>
          <a:p>
            <a:pPr algn="just">
              <a:buClr>
                <a:srgbClr val="FFFF00"/>
              </a:buClr>
            </a:pPr>
            <a:r>
              <a:rPr lang="fr-FR" dirty="0" smtClean="0"/>
              <a:t>Les structures cristallines affleurent sur une part importante de la surface des continents.</a:t>
            </a:r>
          </a:p>
          <a:p>
            <a:pPr algn="just">
              <a:buClr>
                <a:srgbClr val="FFFF00"/>
              </a:buClr>
              <a:buNone/>
            </a:pPr>
            <a:endParaRPr lang="fr-FR" dirty="0" smtClean="0"/>
          </a:p>
          <a:p>
            <a:pPr algn="just">
              <a:buClr>
                <a:srgbClr val="FFFF00"/>
              </a:buClr>
            </a:pPr>
            <a:r>
              <a:rPr lang="fr-FR" dirty="0" smtClean="0"/>
              <a:t>On classe les structures cristallines en trois catégories : </a:t>
            </a:r>
          </a:p>
          <a:p>
            <a:pPr algn="just">
              <a:buClr>
                <a:srgbClr val="FFFF00"/>
              </a:buClr>
              <a:buNone/>
            </a:pPr>
            <a:r>
              <a:rPr lang="fr-FR" dirty="0" smtClean="0"/>
              <a:t> </a:t>
            </a:r>
          </a:p>
          <a:p>
            <a:pPr marL="1080000" lvl="0" algn="just">
              <a:buClr>
                <a:srgbClr val="FFFF00"/>
              </a:buClr>
              <a:buFont typeface="Wingdings" pitchFamily="2" charset="2"/>
              <a:buChar char="§"/>
            </a:pPr>
            <a:r>
              <a:rPr lang="fr-FR" dirty="0" smtClean="0"/>
              <a:t>La structure intrusive d’origine interne.</a:t>
            </a:r>
          </a:p>
          <a:p>
            <a:pPr marL="1080000" algn="just">
              <a:buClr>
                <a:srgbClr val="FFFF00"/>
              </a:buClr>
              <a:buFont typeface="Wingdings" pitchFamily="2" charset="2"/>
              <a:buChar char="§"/>
            </a:pPr>
            <a:r>
              <a:rPr lang="fr-FR" dirty="0" smtClean="0"/>
              <a:t>La structure métamorphique ou cristallophyllienne.</a:t>
            </a:r>
            <a:endParaRPr lang="fr-FR" sz="2000" dirty="0" smtClean="0"/>
          </a:p>
          <a:p>
            <a:pPr marL="1080000" lvl="0" algn="just">
              <a:buClr>
                <a:srgbClr val="FFFF00"/>
              </a:buClr>
              <a:buFont typeface="Wingdings" pitchFamily="2" charset="2"/>
              <a:buChar char="§"/>
            </a:pPr>
            <a:r>
              <a:rPr lang="fr-FR" dirty="0" smtClean="0"/>
              <a:t>La structure effusive ou volcanique.</a:t>
            </a:r>
          </a:p>
          <a:p>
            <a:pPr marL="1080000" lvl="0" algn="just">
              <a:buClr>
                <a:srgbClr val="FFFF00"/>
              </a:buClr>
              <a:buFont typeface="Wingdings" pitchFamily="2" charset="2"/>
              <a:buChar char="§"/>
            </a:pPr>
            <a:endParaRPr lang="fr-FR" dirty="0" smtClean="0"/>
          </a:p>
          <a:p>
            <a:pPr algn="just">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922114"/>
          </a:xfrm>
        </p:spPr>
        <p:txBody>
          <a:bodyPr>
            <a:normAutofit/>
          </a:bodyPr>
          <a:lstStyle/>
          <a:p>
            <a:r>
              <a:rPr lang="fr-FR" dirty="0" smtClean="0">
                <a:solidFill>
                  <a:srgbClr val="FF0000"/>
                </a:solidFill>
              </a:rPr>
              <a:t>LA STRUCTURE INTRUSIVE</a:t>
            </a:r>
            <a:endParaRPr lang="fr-FR" dirty="0">
              <a:solidFill>
                <a:srgbClr val="FF0000"/>
              </a:solidFill>
            </a:endParaRPr>
          </a:p>
        </p:txBody>
      </p:sp>
      <p:sp>
        <p:nvSpPr>
          <p:cNvPr id="3" name="Espace réservé du contenu 2"/>
          <p:cNvSpPr>
            <a:spLocks noGrp="1"/>
          </p:cNvSpPr>
          <p:nvPr>
            <p:ph idx="1"/>
          </p:nvPr>
        </p:nvSpPr>
        <p:spPr>
          <a:xfrm>
            <a:off x="457200" y="1556792"/>
            <a:ext cx="8229600" cy="5112568"/>
          </a:xfrm>
        </p:spPr>
        <p:txBody>
          <a:bodyPr>
            <a:normAutofit/>
          </a:bodyPr>
          <a:lstStyle/>
          <a:p>
            <a:pPr marL="0" indent="0" algn="just">
              <a:buNone/>
            </a:pPr>
            <a:r>
              <a:rPr lang="fr-FR" dirty="0" smtClean="0"/>
              <a:t>Elle est constituée de roches appelées « </a:t>
            </a:r>
            <a:r>
              <a:rPr lang="fr-FR" dirty="0" smtClean="0">
                <a:solidFill>
                  <a:srgbClr val="FFFF00"/>
                </a:solidFill>
              </a:rPr>
              <a:t>plutoniques</a:t>
            </a:r>
            <a:r>
              <a:rPr lang="fr-FR" dirty="0" smtClean="0"/>
              <a:t> », lentement consolidées en profondeur.</a:t>
            </a:r>
          </a:p>
          <a:p>
            <a:pPr marL="0" indent="0" algn="just">
              <a:buNone/>
            </a:pPr>
            <a:endParaRPr lang="fr-FR" dirty="0" smtClean="0"/>
          </a:p>
          <a:p>
            <a:pPr marL="0" indent="0" algn="just">
              <a:buNone/>
            </a:pPr>
            <a:r>
              <a:rPr lang="fr-FR" dirty="0" smtClean="0"/>
              <a:t>Les roches sont en général massives et plus rarement feuilletées. On aura une texture grenue et  microgrenue</a:t>
            </a:r>
          </a:p>
          <a:p>
            <a:pPr marL="0" indent="0" algn="just">
              <a:buNone/>
            </a:pPr>
            <a:endParaRPr lang="fr-FR" dirty="0" smtClean="0"/>
          </a:p>
          <a:p>
            <a:pPr marL="0" indent="0" algn="just">
              <a:buNone/>
            </a:pPr>
            <a:r>
              <a:rPr lang="fr-FR" dirty="0" smtClean="0"/>
              <a:t>Présence de diaclases ou de fissures.</a:t>
            </a:r>
          </a:p>
          <a:p>
            <a:pPr marL="0" indent="0" algn="just">
              <a:buNone/>
            </a:pPr>
            <a:endParaRPr lang="fr-FR" dirty="0" smtClean="0"/>
          </a:p>
          <a:p>
            <a:pPr marL="0" indent="0" algn="just">
              <a:buNone/>
            </a:pPr>
            <a:endParaRPr lang="fr-FR" dirty="0" smtClean="0"/>
          </a:p>
          <a:p>
            <a:pPr marL="0" indent="0" algn="just">
              <a:buNone/>
            </a:pPr>
            <a:endParaRPr lang="fr-FR" dirty="0" smtClean="0"/>
          </a:p>
          <a:p>
            <a:pPr algn="just">
              <a:buNone/>
            </a:pPr>
            <a:endParaRPr lang="fr-FR" dirty="0" smtClean="0"/>
          </a:p>
          <a:p>
            <a:pPr algn="just">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229600" cy="6048712"/>
          </a:xfrm>
          <a:ln>
            <a:noFill/>
          </a:ln>
        </p:spPr>
        <p:txBody>
          <a:bodyPr>
            <a:normAutofit/>
          </a:bodyPr>
          <a:lstStyle/>
          <a:p>
            <a:pPr algn="just">
              <a:buClr>
                <a:srgbClr val="FFFF00"/>
              </a:buClr>
              <a:buNone/>
            </a:pPr>
            <a:endParaRPr lang="fr-FR" sz="2600" dirty="0" smtClean="0"/>
          </a:p>
          <a:p>
            <a:pPr algn="just">
              <a:buClr>
                <a:srgbClr val="FFFF00"/>
              </a:buClr>
              <a:buNone/>
            </a:pPr>
            <a:r>
              <a:rPr lang="fr-FR" sz="2600" dirty="0" smtClean="0"/>
              <a:t>On aura  des massifs et des filons.</a:t>
            </a:r>
          </a:p>
          <a:p>
            <a:pPr algn="just">
              <a:buClr>
                <a:srgbClr val="FFFF00"/>
              </a:buClr>
              <a:buNone/>
            </a:pPr>
            <a:endParaRPr lang="fr-FR" b="1" dirty="0" smtClean="0">
              <a:solidFill>
                <a:srgbClr val="FFFF00"/>
              </a:solidFill>
            </a:endParaRPr>
          </a:p>
          <a:p>
            <a:pPr algn="just">
              <a:buClr>
                <a:srgbClr val="FFFF00"/>
              </a:buClr>
              <a:buNone/>
            </a:pPr>
            <a:endParaRPr lang="fr-FR" b="1" dirty="0" smtClean="0">
              <a:solidFill>
                <a:srgbClr val="FFFF00"/>
              </a:solidFill>
            </a:endParaRPr>
          </a:p>
          <a:p>
            <a:pPr algn="just">
              <a:buClr>
                <a:srgbClr val="FFFF00"/>
              </a:buClr>
            </a:pPr>
            <a:r>
              <a:rPr lang="fr-FR" sz="2600" dirty="0" smtClean="0"/>
              <a:t>Les massifs à bords francs, c'est-à-dire des batholites essentiellement granitiques.</a:t>
            </a:r>
          </a:p>
          <a:p>
            <a:pPr algn="just">
              <a:buClr>
                <a:srgbClr val="FFFF00"/>
              </a:buClr>
              <a:buNone/>
            </a:pPr>
            <a:endParaRPr lang="fr-FR" sz="900" dirty="0" smtClean="0"/>
          </a:p>
          <a:p>
            <a:pPr algn="just">
              <a:buClr>
                <a:srgbClr val="FFFF00"/>
              </a:buClr>
              <a:buNone/>
            </a:pPr>
            <a:endParaRPr lang="fr-FR" sz="900" dirty="0" smtClean="0"/>
          </a:p>
          <a:p>
            <a:pPr algn="just">
              <a:buClr>
                <a:srgbClr val="FFFF00"/>
              </a:buClr>
              <a:buNone/>
            </a:pPr>
            <a:endParaRPr lang="fr-FR" sz="900" dirty="0" smtClean="0"/>
          </a:p>
          <a:p>
            <a:pPr algn="just">
              <a:buClr>
                <a:srgbClr val="FFFF00"/>
              </a:buClr>
              <a:buNone/>
            </a:pPr>
            <a:endParaRPr lang="fr-FR" sz="900" dirty="0" smtClean="0"/>
          </a:p>
          <a:p>
            <a:pPr algn="just">
              <a:buClr>
                <a:srgbClr val="FFFF00"/>
              </a:buClr>
              <a:buNone/>
            </a:pPr>
            <a:endParaRPr lang="fr-FR" sz="900" dirty="0" smtClean="0"/>
          </a:p>
          <a:p>
            <a:pPr algn="just">
              <a:buClr>
                <a:srgbClr val="FFFF00"/>
              </a:buClr>
            </a:pPr>
            <a:r>
              <a:rPr lang="fr-FR" sz="2600" dirty="0" smtClean="0"/>
              <a:t>Les filons : ce sont des annexes émises par les batholites principaux. Ils sont souvent constitués de granite. </a:t>
            </a:r>
          </a:p>
          <a:p>
            <a:pPr algn="just">
              <a:buClr>
                <a:srgbClr val="FFFF00"/>
              </a:buClr>
            </a:pPr>
            <a:endParaRPr lang="fr-FR" sz="2600" dirty="0" smtClean="0"/>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16632"/>
            <a:ext cx="8568952" cy="1426170"/>
          </a:xfrm>
        </p:spPr>
        <p:txBody>
          <a:bodyPr>
            <a:normAutofit fontScale="90000"/>
          </a:bodyPr>
          <a:lstStyle/>
          <a:p>
            <a:r>
              <a:rPr lang="fr-FR" dirty="0" smtClean="0">
                <a:solidFill>
                  <a:srgbClr val="FF0000"/>
                </a:solidFill>
              </a:rPr>
              <a:t>LA STRUCTURE MÉTAMORPHIQUE OU CRISTALLOPHYLLIENNE</a:t>
            </a:r>
            <a:endParaRPr lang="fr-FR" dirty="0">
              <a:solidFill>
                <a:srgbClr val="FF0000"/>
              </a:solidFill>
            </a:endParaRPr>
          </a:p>
        </p:txBody>
      </p:sp>
      <p:sp>
        <p:nvSpPr>
          <p:cNvPr id="3" name="Espace réservé du contenu 2"/>
          <p:cNvSpPr>
            <a:spLocks noGrp="1"/>
          </p:cNvSpPr>
          <p:nvPr>
            <p:ph idx="1"/>
          </p:nvPr>
        </p:nvSpPr>
        <p:spPr>
          <a:xfrm>
            <a:off x="251520" y="2348880"/>
            <a:ext cx="8568952" cy="4320480"/>
          </a:xfrm>
        </p:spPr>
        <p:txBody>
          <a:bodyPr/>
          <a:lstStyle/>
          <a:p>
            <a:pPr algn="just">
              <a:buClr>
                <a:srgbClr val="FFFF00"/>
              </a:buClr>
            </a:pPr>
            <a:r>
              <a:rPr lang="fr-FR" dirty="0" smtClean="0"/>
              <a:t>Les caractéristiques de cette structure sont intermédiaire entre celles précédemment décrites et celles des structures sédimentaires. </a:t>
            </a:r>
          </a:p>
          <a:p>
            <a:pPr algn="just">
              <a:buClr>
                <a:srgbClr val="FFFF00"/>
              </a:buClr>
              <a:buNone/>
            </a:pPr>
            <a:endParaRPr lang="fr-FR" dirty="0" smtClean="0"/>
          </a:p>
          <a:p>
            <a:pPr algn="just">
              <a:buClr>
                <a:srgbClr val="FFFF00"/>
              </a:buClr>
            </a:pPr>
            <a:r>
              <a:rPr lang="fr-FR" dirty="0" smtClean="0"/>
              <a:t>L’enfoncement de ces dernières a pour conséquence un métamorphisme lié à des phénomènes thermiques (cuissons) et dynamiques (pressions).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712968" cy="6336704"/>
          </a:xfrm>
        </p:spPr>
        <p:txBody>
          <a:bodyPr>
            <a:normAutofit/>
          </a:bodyPr>
          <a:lstStyle/>
          <a:p>
            <a:pPr marL="0" indent="0" algn="just">
              <a:buNone/>
            </a:pPr>
            <a:r>
              <a:rPr lang="fr-FR" sz="3000" dirty="0" smtClean="0"/>
              <a:t>Elle est parfois massive mais le plus souvent feuilletée.</a:t>
            </a:r>
          </a:p>
          <a:p>
            <a:pPr marL="0" indent="0" algn="just">
              <a:buNone/>
            </a:pPr>
            <a:r>
              <a:rPr lang="fr-FR" sz="3000" dirty="0" smtClean="0"/>
              <a:t>Selon leur affleurement, on peut distinguer deux modes de gisement :</a:t>
            </a:r>
          </a:p>
          <a:p>
            <a:pPr>
              <a:buNone/>
            </a:pPr>
            <a:r>
              <a:rPr lang="fr-FR" dirty="0" smtClean="0"/>
              <a:t> </a:t>
            </a:r>
          </a:p>
          <a:p>
            <a:pPr algn="just">
              <a:buClr>
                <a:srgbClr val="FFFF00"/>
              </a:buClr>
            </a:pPr>
            <a:r>
              <a:rPr lang="fr-FR" dirty="0" smtClean="0"/>
              <a:t>Le métamorphisme local ou de contact : auréoles autour des batholites et des filons, au voisinage des coulées et émissions volcaniques.</a:t>
            </a:r>
          </a:p>
          <a:p>
            <a:pPr algn="just">
              <a:buClr>
                <a:srgbClr val="FFFF00"/>
              </a:buClr>
              <a:buNone/>
            </a:pPr>
            <a:r>
              <a:rPr lang="fr-FR" dirty="0" smtClean="0"/>
              <a:t> </a:t>
            </a:r>
          </a:p>
          <a:p>
            <a:pPr algn="just">
              <a:buClr>
                <a:srgbClr val="FFFF00"/>
              </a:buClr>
            </a:pPr>
            <a:r>
              <a:rPr lang="fr-FR" dirty="0" smtClean="0"/>
              <a:t>Le métamorphisme régional ou général : autour de vastes massifs granitique, on aura plus des auréoles à l’échelle kilométrique, mais de vastes ceintures ou zone couvrant tout une région.</a:t>
            </a:r>
          </a:p>
          <a:p>
            <a:pPr marL="0" indent="0" algn="just">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LA STRUCTURE EFFUSIVE OU VOLCANIQUE</a:t>
            </a:r>
            <a:endParaRPr lang="fr-FR" dirty="0">
              <a:solidFill>
                <a:srgbClr val="FF0000"/>
              </a:solidFill>
            </a:endParaRPr>
          </a:p>
        </p:txBody>
      </p:sp>
      <p:sp>
        <p:nvSpPr>
          <p:cNvPr id="3" name="Espace réservé du contenu 2"/>
          <p:cNvSpPr>
            <a:spLocks noGrp="1"/>
          </p:cNvSpPr>
          <p:nvPr>
            <p:ph idx="1"/>
          </p:nvPr>
        </p:nvSpPr>
        <p:spPr>
          <a:xfrm>
            <a:off x="457200" y="2492896"/>
            <a:ext cx="8229600" cy="2620888"/>
          </a:xfrm>
        </p:spPr>
        <p:txBody>
          <a:bodyPr>
            <a:normAutofit/>
          </a:bodyPr>
          <a:lstStyle/>
          <a:p>
            <a:pPr marL="0" indent="0" algn="just">
              <a:buNone/>
            </a:pPr>
            <a:r>
              <a:rPr lang="fr-FR" dirty="0" smtClean="0"/>
              <a:t>Son caractère dominant est sa mise en place par effusion et projection.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778098"/>
          </a:xfrm>
        </p:spPr>
        <p:txBody>
          <a:bodyPr/>
          <a:lstStyle/>
          <a:p>
            <a:r>
              <a:rPr lang="fr-FR" dirty="0" smtClean="0">
                <a:solidFill>
                  <a:srgbClr val="FF0000"/>
                </a:solidFill>
              </a:rPr>
              <a:t>LE GISEMENT</a:t>
            </a:r>
            <a:r>
              <a:rPr lang="fr-FR" dirty="0" smtClean="0"/>
              <a:t> </a:t>
            </a:r>
            <a:endParaRPr lang="fr-FR" dirty="0"/>
          </a:p>
        </p:txBody>
      </p:sp>
      <p:sp>
        <p:nvSpPr>
          <p:cNvPr id="3" name="Espace réservé du contenu 2"/>
          <p:cNvSpPr>
            <a:spLocks noGrp="1"/>
          </p:cNvSpPr>
          <p:nvPr>
            <p:ph idx="1"/>
          </p:nvPr>
        </p:nvSpPr>
        <p:spPr>
          <a:xfrm>
            <a:off x="323528" y="1340768"/>
            <a:ext cx="8640960" cy="5544616"/>
          </a:xfrm>
        </p:spPr>
        <p:txBody>
          <a:bodyPr>
            <a:normAutofit fontScale="92500" lnSpcReduction="10000"/>
          </a:bodyPr>
          <a:lstStyle/>
          <a:p>
            <a:pPr algn="just">
              <a:buNone/>
            </a:pPr>
            <a:r>
              <a:rPr lang="fr-FR" dirty="0" smtClean="0"/>
              <a:t>On deux grands types de gisement :</a:t>
            </a:r>
          </a:p>
          <a:p>
            <a:pPr algn="just">
              <a:buNone/>
            </a:pPr>
            <a:r>
              <a:rPr lang="fr-FR" dirty="0" smtClean="0"/>
              <a:t> </a:t>
            </a:r>
          </a:p>
          <a:p>
            <a:pPr algn="just">
              <a:buClr>
                <a:srgbClr val="FFFF00"/>
              </a:buClr>
            </a:pPr>
            <a:r>
              <a:rPr lang="fr-FR" dirty="0" smtClean="0">
                <a:solidFill>
                  <a:srgbClr val="FFFF00"/>
                </a:solidFill>
              </a:rPr>
              <a:t>Les épanchements</a:t>
            </a:r>
            <a:r>
              <a:rPr lang="fr-FR" dirty="0" smtClean="0"/>
              <a:t> : on aura d’une part, les matériaux qui se répandent plus ou moins loin autour de la zone d’émission (coulées basaltiques), d’autre part, ces matériaux peuvent être projetés dans les airs et retombés tout alentour à la surface du sol (projection).</a:t>
            </a:r>
          </a:p>
          <a:p>
            <a:pPr algn="just">
              <a:buClr>
                <a:srgbClr val="FFFF00"/>
              </a:buClr>
              <a:buNone/>
            </a:pPr>
            <a:r>
              <a:rPr lang="fr-FR" dirty="0" smtClean="0"/>
              <a:t> </a:t>
            </a:r>
          </a:p>
          <a:p>
            <a:pPr algn="just">
              <a:buClr>
                <a:srgbClr val="FFFF00"/>
              </a:buClr>
            </a:pPr>
            <a:r>
              <a:rPr lang="fr-FR" dirty="0" smtClean="0">
                <a:solidFill>
                  <a:srgbClr val="FFFF00"/>
                </a:solidFill>
              </a:rPr>
              <a:t>Les interstratifications</a:t>
            </a:r>
            <a:r>
              <a:rPr lang="fr-FR" dirty="0" smtClean="0"/>
              <a:t> : la montée des matériaux volcaniques se trouve parfois arrêtés avant d’avoir atteint la surface du sol. Les roches encore fluides s’insinuent alors entre les plans de stratification des roches sédimentaires encaissantes.</a:t>
            </a:r>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477</TotalTime>
  <Words>252</Words>
  <Application>Microsoft Office PowerPoint</Application>
  <PresentationFormat>Affichage à l'écran (4:3)</PresentationFormat>
  <Paragraphs>97</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Book Antiqua</vt:lpstr>
      <vt:lpstr>Lucida Sans</vt:lpstr>
      <vt:lpstr>Wingdings</vt:lpstr>
      <vt:lpstr>Wingdings 2</vt:lpstr>
      <vt:lpstr>Wingdings 3</vt:lpstr>
      <vt:lpstr>Apex</vt:lpstr>
      <vt:lpstr>LES STRUCTURES CRISTALLINES </vt:lpstr>
      <vt:lpstr>SOMMAIRE</vt:lpstr>
      <vt:lpstr>INTRODUCTION</vt:lpstr>
      <vt:lpstr>LA STRUCTURE INTRUSIVE</vt:lpstr>
      <vt:lpstr>Présentation PowerPoint</vt:lpstr>
      <vt:lpstr>LA STRUCTURE MÉTAMORPHIQUE OU CRISTALLOPHYLLIENNE</vt:lpstr>
      <vt:lpstr>Présentation PowerPoint</vt:lpstr>
      <vt:lpstr>LA STRUCTURE EFFUSIVE OU VOLCANIQUE</vt:lpstr>
      <vt:lpstr>LE GISEMENT </vt:lpstr>
      <vt:lpstr>LA TEXTURE </vt:lpstr>
      <vt:lpstr>LES ÉDIFICES VOLCANIQUES </vt:lpstr>
      <vt:lpstr>LE RELIEF DES RÉGIONS CRISTALLINES </vt:lpstr>
      <vt:lpstr>LE RELIEF EN STRUCTURE VOLCANIQUE </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STRUCTURES CRISTALLINES</dc:title>
  <dc:creator>Aida</dc:creator>
  <cp:lastModifiedBy>Accent</cp:lastModifiedBy>
  <cp:revision>38</cp:revision>
  <dcterms:created xsi:type="dcterms:W3CDTF">2014-05-11T10:38:39Z</dcterms:created>
  <dcterms:modified xsi:type="dcterms:W3CDTF">2019-11-07T20:35:22Z</dcterms:modified>
</cp:coreProperties>
</file>