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7" r:id="rId11"/>
    <p:sldId id="266" r:id="rId12"/>
    <p:sldId id="264"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58" d="100"/>
          <a:sy n="58" d="100"/>
        </p:scale>
        <p:origin x="-85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4FD1C-E9CA-40E2-8815-FD8472E82522}" type="datetimeFigureOut">
              <a:rPr lang="fr-FR" smtClean="0"/>
              <a:pPr/>
              <a:t>02/12/2014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BA5C1-6005-44F3-BD83-6CFE309E817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02/12/2014</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6572" y="2060848"/>
            <a:ext cx="7890814"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fr-FR" sz="5400" b="1" spc="150" dirty="0" smtClean="0">
                <a:ln w="11430"/>
                <a:solidFill>
                  <a:srgbClr val="F8F8F8"/>
                </a:solidFill>
                <a:effectLst>
                  <a:outerShdw blurRad="25400" algn="tl" rotWithShape="0">
                    <a:srgbClr val="000000">
                      <a:alpha val="43000"/>
                    </a:srgbClr>
                  </a:outerShdw>
                </a:effectLst>
              </a:rPr>
              <a:t>ECOLOGIE GENERALE</a:t>
            </a:r>
            <a:endParaRPr lang="fr-FR" sz="5400" b="1" spc="150" dirty="0">
              <a:ln w="11430"/>
              <a:solidFill>
                <a:srgbClr val="F8F8F8"/>
              </a:solidFill>
              <a:effectLst>
                <a:outerShdw blurRad="25400" algn="tl" rotWithShape="0">
                  <a:srgbClr val="000000">
                    <a:alpha val="43000"/>
                  </a:srgbClr>
                </a:outerShdw>
              </a:effectLst>
            </a:endParaRPr>
          </a:p>
        </p:txBody>
      </p:sp>
      <p:sp>
        <p:nvSpPr>
          <p:cNvPr id="3" name="Rectangle 2"/>
          <p:cNvSpPr/>
          <p:nvPr/>
        </p:nvSpPr>
        <p:spPr>
          <a:xfrm>
            <a:off x="2915816" y="3789040"/>
            <a:ext cx="3672408" cy="1538883"/>
          </a:xfrm>
          <a:prstGeom prst="rect">
            <a:avLst/>
          </a:prstGeom>
          <a:noFill/>
        </p:spPr>
        <p:txBody>
          <a:bodyPr wrap="square" lIns="91440" tIns="45720" rIns="91440" bIns="45720">
            <a:spAutoFit/>
          </a:bodyPr>
          <a:lstStyle/>
          <a:p>
            <a:pPr algn="ctr"/>
            <a:r>
              <a:rPr lang="fr-FR"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S3 </a:t>
            </a:r>
          </a:p>
          <a:p>
            <a:pPr algn="ctr"/>
            <a:r>
              <a:rPr lang="fr-F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Partie 2</a:t>
            </a:r>
            <a:endParaRPr lang="fr-FR"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539552" y="1700808"/>
            <a:ext cx="3064044" cy="461665"/>
          </a:xfrm>
          <a:prstGeom prst="rect">
            <a:avLst/>
          </a:prstGeom>
        </p:spPr>
        <p:txBody>
          <a:bodyPr wrap="none">
            <a:spAutoFit/>
          </a:bodyPr>
          <a:lstStyle/>
          <a:p>
            <a:pPr lvl="2"/>
            <a:r>
              <a:rPr lang="fr-FR" sz="2400" dirty="0" smtClean="0">
                <a:solidFill>
                  <a:srgbClr val="FF0000"/>
                </a:solidFill>
              </a:rPr>
              <a:t>Lois et notions</a:t>
            </a:r>
          </a:p>
        </p:txBody>
      </p:sp>
      <p:sp>
        <p:nvSpPr>
          <p:cNvPr id="4" name="Rectangle 3"/>
          <p:cNvSpPr/>
          <p:nvPr/>
        </p:nvSpPr>
        <p:spPr>
          <a:xfrm>
            <a:off x="683568" y="2492896"/>
            <a:ext cx="2166812" cy="369332"/>
          </a:xfrm>
          <a:prstGeom prst="rect">
            <a:avLst/>
          </a:prstGeom>
        </p:spPr>
        <p:txBody>
          <a:bodyPr wrap="none">
            <a:spAutoFit/>
          </a:bodyPr>
          <a:lstStyle/>
          <a:p>
            <a:r>
              <a:rPr lang="fr-FR" b="1" u="sng" dirty="0" smtClean="0">
                <a:solidFill>
                  <a:schemeClr val="accent1"/>
                </a:solidFill>
              </a:rPr>
              <a:t>Loi de la tolérance</a:t>
            </a:r>
            <a:endParaRPr lang="fr-FR" u="sng" dirty="0">
              <a:solidFill>
                <a:schemeClr val="accent1"/>
              </a:solidFill>
            </a:endParaRPr>
          </a:p>
        </p:txBody>
      </p:sp>
      <p:pic>
        <p:nvPicPr>
          <p:cNvPr id="5" name="Image 4" descr="adaptation-environnement-L-7.jpeg"/>
          <p:cNvPicPr>
            <a:picLocks noChangeAspect="1"/>
          </p:cNvPicPr>
          <p:nvPr/>
        </p:nvPicPr>
        <p:blipFill>
          <a:blip r:embed="rId2" cstate="print"/>
          <a:stretch>
            <a:fillRect/>
          </a:stretch>
        </p:blipFill>
        <p:spPr>
          <a:xfrm>
            <a:off x="1403648" y="2852936"/>
            <a:ext cx="6400800" cy="3200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539552" y="1700808"/>
            <a:ext cx="3064044" cy="461665"/>
          </a:xfrm>
          <a:prstGeom prst="rect">
            <a:avLst/>
          </a:prstGeom>
        </p:spPr>
        <p:txBody>
          <a:bodyPr wrap="none">
            <a:spAutoFit/>
          </a:bodyPr>
          <a:lstStyle/>
          <a:p>
            <a:pPr lvl="2"/>
            <a:r>
              <a:rPr lang="fr-FR" sz="2400" dirty="0" smtClean="0">
                <a:solidFill>
                  <a:srgbClr val="FF0000"/>
                </a:solidFill>
              </a:rPr>
              <a:t>Lois et notions</a:t>
            </a:r>
          </a:p>
        </p:txBody>
      </p:sp>
      <p:sp>
        <p:nvSpPr>
          <p:cNvPr id="4" name="Rectangle 3"/>
          <p:cNvSpPr/>
          <p:nvPr/>
        </p:nvSpPr>
        <p:spPr>
          <a:xfrm>
            <a:off x="539552" y="2276872"/>
            <a:ext cx="2258311" cy="369332"/>
          </a:xfrm>
          <a:prstGeom prst="rect">
            <a:avLst/>
          </a:prstGeom>
        </p:spPr>
        <p:txBody>
          <a:bodyPr wrap="none">
            <a:spAutoFit/>
          </a:bodyPr>
          <a:lstStyle/>
          <a:p>
            <a:r>
              <a:rPr lang="fr-FR" b="1" u="sng" dirty="0" smtClean="0">
                <a:solidFill>
                  <a:schemeClr val="accent1"/>
                </a:solidFill>
              </a:rPr>
              <a:t>Valence écologique</a:t>
            </a:r>
            <a:endParaRPr lang="fr-FR" b="1" u="sng" dirty="0">
              <a:solidFill>
                <a:schemeClr val="accent1"/>
              </a:solidFill>
            </a:endParaRPr>
          </a:p>
        </p:txBody>
      </p:sp>
      <p:sp>
        <p:nvSpPr>
          <p:cNvPr id="5" name="Rectangle 4"/>
          <p:cNvSpPr/>
          <p:nvPr/>
        </p:nvSpPr>
        <p:spPr>
          <a:xfrm>
            <a:off x="179512" y="2852936"/>
            <a:ext cx="8676456"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000" dirty="0" smtClean="0">
                <a:latin typeface="Calibri" pitchFamily="34" charset="0"/>
              </a:rPr>
              <a:t>La valence écologique d'une espèce représente sa capacité, manifestée par les organismes qui représentent cette espèce, à supporter les variations plus ou moins grandes d'un facteur écologique. Elle représente la capacité à </a:t>
            </a:r>
            <a:r>
              <a:rPr lang="fr-FR" sz="2000" dirty="0" smtClean="0">
                <a:latin typeface="Calibri" pitchFamily="34" charset="0"/>
              </a:rPr>
              <a:t>coloniser </a:t>
            </a:r>
            <a:r>
              <a:rPr lang="fr-FR" sz="2000" dirty="0" smtClean="0">
                <a:latin typeface="Calibri" pitchFamily="34" charset="0"/>
              </a:rPr>
              <a:t>ou à </a:t>
            </a:r>
            <a:r>
              <a:rPr lang="fr-FR" sz="2000" dirty="0" smtClean="0">
                <a:latin typeface="Calibri" pitchFamily="34" charset="0"/>
              </a:rPr>
              <a:t>peupler </a:t>
            </a:r>
            <a:r>
              <a:rPr lang="fr-FR" sz="2000" dirty="0" smtClean="0">
                <a:latin typeface="Calibri" pitchFamily="34" charset="0"/>
              </a:rPr>
              <a:t>un biotope donné.</a:t>
            </a:r>
          </a:p>
          <a:p>
            <a:pPr>
              <a:buFont typeface="Arial" pitchFamily="34" charset="0"/>
              <a:buChar char="•"/>
            </a:pPr>
            <a:r>
              <a:rPr lang="fr-FR" sz="2000" dirty="0" err="1" smtClean="0">
                <a:latin typeface="Calibri" pitchFamily="34" charset="0"/>
              </a:rPr>
              <a:t>Sténoèce</a:t>
            </a:r>
            <a:r>
              <a:rPr lang="fr-FR" sz="2000" dirty="0" smtClean="0">
                <a:latin typeface="Calibri" pitchFamily="34" charset="0"/>
              </a:rPr>
              <a:t> : </a:t>
            </a:r>
            <a:r>
              <a:rPr lang="fr-FR" dirty="0" smtClean="0">
                <a:latin typeface="Calibri" pitchFamily="34" charset="0"/>
              </a:rPr>
              <a:t>espèce à faible valence écologique</a:t>
            </a:r>
            <a:endParaRPr lang="fr-FR" sz="2000" dirty="0" smtClean="0">
              <a:latin typeface="Calibri" pitchFamily="34" charset="0"/>
            </a:endParaRPr>
          </a:p>
          <a:p>
            <a:pPr>
              <a:buFont typeface="Arial" pitchFamily="34" charset="0"/>
              <a:buChar char="•"/>
            </a:pPr>
            <a:r>
              <a:rPr lang="fr-FR" sz="2000" dirty="0" err="1" smtClean="0">
                <a:latin typeface="Calibri" pitchFamily="34" charset="0"/>
              </a:rPr>
              <a:t>Mesoèce</a:t>
            </a:r>
            <a:r>
              <a:rPr lang="fr-FR" sz="2000" dirty="0" smtClean="0">
                <a:latin typeface="Calibri" pitchFamily="34" charset="0"/>
              </a:rPr>
              <a:t> : </a:t>
            </a:r>
            <a:r>
              <a:rPr lang="fr-FR" dirty="0" smtClean="0">
                <a:latin typeface="Calibri" pitchFamily="34" charset="0"/>
              </a:rPr>
              <a:t>espèce à valence écologique moyenne</a:t>
            </a:r>
            <a:endParaRPr lang="fr-FR" sz="2000" dirty="0" smtClean="0">
              <a:latin typeface="Calibri" pitchFamily="34" charset="0"/>
            </a:endParaRPr>
          </a:p>
          <a:p>
            <a:pPr>
              <a:buFont typeface="Arial" pitchFamily="34" charset="0"/>
              <a:buChar char="•"/>
            </a:pPr>
            <a:r>
              <a:rPr lang="fr-FR" sz="2000" dirty="0" err="1" smtClean="0">
                <a:latin typeface="Calibri" pitchFamily="34" charset="0"/>
              </a:rPr>
              <a:t>Euryèce</a:t>
            </a:r>
            <a:r>
              <a:rPr lang="fr-FR" sz="2000" dirty="0" smtClean="0">
                <a:latin typeface="Calibri" pitchFamily="34" charset="0"/>
              </a:rPr>
              <a:t> : </a:t>
            </a:r>
            <a:r>
              <a:rPr lang="fr-FR" dirty="0" smtClean="0">
                <a:latin typeface="Calibri" pitchFamily="34" charset="0"/>
              </a:rPr>
              <a:t>espèce à forte valence écologique</a:t>
            </a:r>
            <a:endParaRPr lang="fr-FR" sz="20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ecologi2.png"/>
          <p:cNvPicPr>
            <a:picLocks noChangeAspect="1"/>
          </p:cNvPicPr>
          <p:nvPr/>
        </p:nvPicPr>
        <p:blipFill>
          <a:blip r:embed="rId2" cstate="print"/>
          <a:stretch>
            <a:fillRect/>
          </a:stretch>
        </p:blipFill>
        <p:spPr>
          <a:xfrm>
            <a:off x="3635896" y="1844824"/>
            <a:ext cx="4968552" cy="3808244"/>
          </a:xfrm>
          <a:prstGeom prst="rect">
            <a:avLst/>
          </a:prstGeom>
          <a:ln>
            <a:noFill/>
          </a:ln>
          <a:effectLst>
            <a:outerShdw blurRad="292100" dist="139700" dir="2700000" algn="tl" rotWithShape="0">
              <a:srgbClr val="333333">
                <a:alpha val="65000"/>
              </a:srgbClr>
            </a:outerShdw>
          </a:effectLst>
        </p:spPr>
      </p:pic>
      <p:sp>
        <p:nvSpPr>
          <p:cNvPr id="3" name="ZoneTexte 2"/>
          <p:cNvSpPr txBox="1"/>
          <p:nvPr/>
        </p:nvSpPr>
        <p:spPr>
          <a:xfrm>
            <a:off x="179512" y="2924944"/>
            <a:ext cx="3600400" cy="1292662"/>
          </a:xfrm>
          <a:prstGeom prst="rect">
            <a:avLst/>
          </a:prstGeom>
          <a:noFill/>
        </p:spPr>
        <p:txBody>
          <a:bodyPr wrap="square" rtlCol="0">
            <a:spAutoFit/>
          </a:bodyPr>
          <a:lstStyle/>
          <a:p>
            <a:r>
              <a:rPr lang="fr-FR" sz="2400" b="1" dirty="0" smtClean="0"/>
              <a:t>Ex:</a:t>
            </a:r>
          </a:p>
          <a:p>
            <a:r>
              <a:rPr lang="fr-FR" dirty="0" smtClean="0"/>
              <a:t>Grand valence = esp </a:t>
            </a:r>
            <a:r>
              <a:rPr lang="fr-FR" dirty="0" err="1" smtClean="0"/>
              <a:t>euryécr</a:t>
            </a:r>
            <a:r>
              <a:rPr lang="fr-FR" dirty="0" smtClean="0"/>
              <a:t> (y).</a:t>
            </a:r>
          </a:p>
          <a:p>
            <a:r>
              <a:rPr lang="fr-FR" dirty="0" smtClean="0"/>
              <a:t>Faible valence= esp </a:t>
            </a:r>
            <a:r>
              <a:rPr lang="fr-FR" dirty="0" err="1" smtClean="0"/>
              <a:t>sténoéce</a:t>
            </a:r>
            <a:r>
              <a:rPr lang="fr-FR" dirty="0" smtClean="0"/>
              <a:t> (</a:t>
            </a:r>
            <a:r>
              <a:rPr lang="fr-FR" dirty="0" err="1" smtClean="0"/>
              <a:t>x;z</a:t>
            </a:r>
            <a:r>
              <a:rPr lang="fr-FR" dirty="0" smtClean="0"/>
              <a:t>)</a:t>
            </a:r>
          </a:p>
          <a:p>
            <a:endParaRPr lang="fr-FR" dirty="0"/>
          </a:p>
        </p:txBody>
      </p:sp>
      <p:sp>
        <p:nvSpPr>
          <p:cNvPr id="4" name="Rectangle 3"/>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539552" y="1916832"/>
            <a:ext cx="2258311" cy="369332"/>
          </a:xfrm>
          <a:prstGeom prst="rect">
            <a:avLst/>
          </a:prstGeom>
        </p:spPr>
        <p:txBody>
          <a:bodyPr wrap="none">
            <a:spAutoFit/>
          </a:bodyPr>
          <a:lstStyle/>
          <a:p>
            <a:r>
              <a:rPr lang="fr-FR" b="1" u="sng" dirty="0" smtClean="0">
                <a:solidFill>
                  <a:schemeClr val="accent1"/>
                </a:solidFill>
              </a:rPr>
              <a:t>Valence écologique</a:t>
            </a:r>
            <a:endParaRPr lang="fr-FR" b="1" u="sng" dirty="0">
              <a:solidFill>
                <a:schemeClr val="accen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ZoneTexte 2"/>
          <p:cNvSpPr txBox="1"/>
          <p:nvPr/>
        </p:nvSpPr>
        <p:spPr>
          <a:xfrm>
            <a:off x="755576" y="1700808"/>
            <a:ext cx="2304256" cy="461665"/>
          </a:xfrm>
          <a:prstGeom prst="rect">
            <a:avLst/>
          </a:prstGeom>
          <a:noFill/>
        </p:spPr>
        <p:txBody>
          <a:bodyPr wrap="square" rtlCol="0">
            <a:spAutoFit/>
          </a:bodyPr>
          <a:lstStyle/>
          <a:p>
            <a:r>
              <a:rPr lang="fr-FR" sz="2400" dirty="0" smtClean="0">
                <a:solidFill>
                  <a:srgbClr val="FF0000"/>
                </a:solidFill>
              </a:rPr>
              <a:t>classification</a:t>
            </a:r>
            <a:endParaRPr lang="fr-FR" sz="2400" dirty="0">
              <a:solidFill>
                <a:srgbClr val="FF0000"/>
              </a:solidFill>
            </a:endParaRPr>
          </a:p>
        </p:txBody>
      </p:sp>
      <p:sp>
        <p:nvSpPr>
          <p:cNvPr id="4" name="Rectangle 3"/>
          <p:cNvSpPr/>
          <p:nvPr/>
        </p:nvSpPr>
        <p:spPr>
          <a:xfrm>
            <a:off x="2915816" y="2276872"/>
            <a:ext cx="2672911"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fr-FR" sz="2400" dirty="0" smtClean="0"/>
              <a:t>Facteur écologique</a:t>
            </a:r>
            <a:endParaRPr lang="fr-FR" sz="2400" dirty="0"/>
          </a:p>
        </p:txBody>
      </p:sp>
      <p:sp>
        <p:nvSpPr>
          <p:cNvPr id="5" name="Rectangle 4"/>
          <p:cNvSpPr/>
          <p:nvPr/>
        </p:nvSpPr>
        <p:spPr>
          <a:xfrm>
            <a:off x="179512" y="3140968"/>
            <a:ext cx="2058705" cy="40011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fr-FR" dirty="0" smtClean="0"/>
              <a:t>facteurs </a:t>
            </a:r>
            <a:r>
              <a:rPr lang="fr-FR" sz="2000" dirty="0" smtClean="0"/>
              <a:t>biotiques</a:t>
            </a:r>
            <a:endParaRPr lang="fr-FR" dirty="0"/>
          </a:p>
        </p:txBody>
      </p:sp>
      <p:sp>
        <p:nvSpPr>
          <p:cNvPr id="6" name="Rectangle 5"/>
          <p:cNvSpPr/>
          <p:nvPr/>
        </p:nvSpPr>
        <p:spPr>
          <a:xfrm>
            <a:off x="6084168" y="3140968"/>
            <a:ext cx="2271135" cy="40011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fr-FR" sz="2000" dirty="0" smtClean="0"/>
              <a:t>facteurs abiotiques</a:t>
            </a:r>
            <a:endParaRPr lang="fr-FR" sz="2000" dirty="0"/>
          </a:p>
        </p:txBody>
      </p:sp>
      <p:cxnSp>
        <p:nvCxnSpPr>
          <p:cNvPr id="8" name="Connecteur droit avec flèche 7"/>
          <p:cNvCxnSpPr>
            <a:stCxn id="4" idx="3"/>
            <a:endCxn id="6" idx="0"/>
          </p:cNvCxnSpPr>
          <p:nvPr/>
        </p:nvCxnSpPr>
        <p:spPr>
          <a:xfrm>
            <a:off x="5588727" y="2507705"/>
            <a:ext cx="1631009" cy="633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1"/>
            <a:endCxn id="5" idx="0"/>
          </p:cNvCxnSpPr>
          <p:nvPr/>
        </p:nvCxnSpPr>
        <p:spPr>
          <a:xfrm flipH="1">
            <a:off x="1208865" y="2507705"/>
            <a:ext cx="1706951" cy="633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5220072" y="3861048"/>
            <a:ext cx="3707904"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liés aux composantes biologiques, interactions du vivant sur le </a:t>
            </a:r>
            <a:r>
              <a:rPr lang="fr-FR" dirty="0" smtClean="0"/>
              <a:t>vivant; </a:t>
            </a:r>
            <a:r>
              <a:rPr lang="fr-FR" dirty="0" smtClean="0"/>
              <a:t>Ce facteur résulte des différentes interactions entre l'ensemble des êtres vivants du milieu (biocénose) et le </a:t>
            </a:r>
            <a:r>
              <a:rPr lang="fr-FR" dirty="0" smtClean="0"/>
              <a:t>biotope.</a:t>
            </a:r>
            <a:endParaRPr lang="fr-FR" dirty="0"/>
          </a:p>
        </p:txBody>
      </p:sp>
      <p:sp>
        <p:nvSpPr>
          <p:cNvPr id="15" name="ZoneTexte 14"/>
          <p:cNvSpPr txBox="1"/>
          <p:nvPr/>
        </p:nvSpPr>
        <p:spPr>
          <a:xfrm>
            <a:off x="107504" y="3861048"/>
            <a:ext cx="417646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liés aux conditions physico-chimiques du milieu (biotope</a:t>
            </a:r>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476672"/>
            <a:ext cx="4836067" cy="920252"/>
          </a:xfrm>
          <a:prstGeom prst="rect">
            <a:avLst/>
          </a:prstGeom>
        </p:spPr>
        <p:txBody>
          <a:bodyPr wrap="none">
            <a:spAutoFit/>
          </a:bodyPr>
          <a:lstStyle/>
          <a:p>
            <a:pPr>
              <a:lnSpc>
                <a:spcPct val="150000"/>
              </a:lnSpc>
            </a:pP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vivant</a:t>
            </a:r>
          </a:p>
        </p:txBody>
      </p:sp>
      <p:sp>
        <p:nvSpPr>
          <p:cNvPr id="3" name="ZoneTexte 2"/>
          <p:cNvSpPr txBox="1"/>
          <p:nvPr/>
        </p:nvSpPr>
        <p:spPr>
          <a:xfrm>
            <a:off x="323528" y="2276872"/>
            <a:ext cx="244827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dirty="0" smtClean="0"/>
              <a:t>Etude qualitative</a:t>
            </a:r>
            <a:endParaRPr lang="fr-FR" sz="2400" dirty="0"/>
          </a:p>
        </p:txBody>
      </p:sp>
      <p:sp>
        <p:nvSpPr>
          <p:cNvPr id="4" name="ZoneTexte 3"/>
          <p:cNvSpPr txBox="1"/>
          <p:nvPr/>
        </p:nvSpPr>
        <p:spPr>
          <a:xfrm>
            <a:off x="5868144" y="2276872"/>
            <a:ext cx="273630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dirty="0" smtClean="0"/>
              <a:t>Etude quantitative</a:t>
            </a:r>
            <a:endParaRPr lang="fr-FR" sz="2400" dirty="0"/>
          </a:p>
        </p:txBody>
      </p:sp>
      <p:cxnSp>
        <p:nvCxnSpPr>
          <p:cNvPr id="6" name="Connecteur droit avec flèche 5"/>
          <p:cNvCxnSpPr>
            <a:stCxn id="2" idx="2"/>
            <a:endCxn id="4" idx="0"/>
          </p:cNvCxnSpPr>
          <p:nvPr/>
        </p:nvCxnSpPr>
        <p:spPr>
          <a:xfrm>
            <a:off x="3677666" y="1396924"/>
            <a:ext cx="3558630" cy="8799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stCxn id="2" idx="2"/>
            <a:endCxn id="3" idx="0"/>
          </p:cNvCxnSpPr>
          <p:nvPr/>
        </p:nvCxnSpPr>
        <p:spPr>
          <a:xfrm flipH="1">
            <a:off x="1547664" y="1396924"/>
            <a:ext cx="2130002" cy="8799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5796136" y="2996952"/>
            <a:ext cx="2808312"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buFont typeface="Arial" pitchFamily="34" charset="0"/>
              <a:buChar char="•"/>
            </a:pPr>
            <a:r>
              <a:rPr lang="fr-FR" dirty="0" smtClean="0"/>
              <a:t> Inventaire des espèces</a:t>
            </a:r>
          </a:p>
          <a:p>
            <a:pPr>
              <a:buFont typeface="Arial" pitchFamily="34" charset="0"/>
              <a:buChar char="•"/>
            </a:pPr>
            <a:r>
              <a:rPr lang="fr-FR" dirty="0" smtClean="0"/>
              <a:t> </a:t>
            </a:r>
            <a:r>
              <a:rPr lang="fr-FR" dirty="0" smtClean="0"/>
              <a:t>liste des espèces </a:t>
            </a:r>
          </a:p>
        </p:txBody>
      </p:sp>
      <p:sp>
        <p:nvSpPr>
          <p:cNvPr id="10" name="ZoneTexte 9"/>
          <p:cNvSpPr txBox="1"/>
          <p:nvPr/>
        </p:nvSpPr>
        <p:spPr>
          <a:xfrm>
            <a:off x="323528" y="2996952"/>
            <a:ext cx="252028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fr-FR" dirty="0" smtClean="0"/>
              <a:t>Dénombrement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7992888" cy="1323439"/>
          </a:xfrm>
          <a:prstGeom prst="rect">
            <a:avLst/>
          </a:prstGeom>
        </p:spPr>
        <p:txBody>
          <a:bodyPr wrap="squar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des interaction être vivant/milieu</a:t>
            </a:r>
            <a:endParaRPr lang="fr-FR" sz="4000" dirty="0"/>
          </a:p>
        </p:txBody>
      </p:sp>
      <p:sp>
        <p:nvSpPr>
          <p:cNvPr id="3" name="Rectangle 2"/>
          <p:cNvSpPr/>
          <p:nvPr/>
        </p:nvSpPr>
        <p:spPr>
          <a:xfrm>
            <a:off x="0" y="2132856"/>
            <a:ext cx="3680175" cy="400110"/>
          </a:xfrm>
          <a:prstGeom prst="rect">
            <a:avLst/>
          </a:prstGeom>
        </p:spPr>
        <p:txBody>
          <a:bodyPr wrap="none">
            <a:spAutoFit/>
          </a:bodyPr>
          <a:lstStyle/>
          <a:p>
            <a:pPr lvl="2"/>
            <a:r>
              <a:rPr lang="fr-FR" sz="2000" b="1" dirty="0" smtClean="0">
                <a:solidFill>
                  <a:srgbClr val="FF0000"/>
                </a:solidFill>
              </a:rPr>
              <a:t>Approche</a:t>
            </a:r>
            <a:r>
              <a:rPr lang="fr-FR" sz="2000" dirty="0" smtClean="0">
                <a:solidFill>
                  <a:srgbClr val="FF0000"/>
                </a:solidFill>
              </a:rPr>
              <a:t> </a:t>
            </a:r>
            <a:r>
              <a:rPr lang="fr-FR" sz="2000" b="1" dirty="0" smtClean="0">
                <a:solidFill>
                  <a:srgbClr val="FF0000"/>
                </a:solidFill>
              </a:rPr>
              <a:t>descriptive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7992888" cy="1323439"/>
          </a:xfrm>
          <a:prstGeom prst="rect">
            <a:avLst/>
          </a:prstGeom>
        </p:spPr>
        <p:txBody>
          <a:bodyPr wrap="squar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des interaction être vivant/milieu</a:t>
            </a:r>
            <a:endParaRPr lang="fr-FR" sz="4000" dirty="0"/>
          </a:p>
        </p:txBody>
      </p:sp>
      <p:sp>
        <p:nvSpPr>
          <p:cNvPr id="3" name="Rectangle 2"/>
          <p:cNvSpPr/>
          <p:nvPr/>
        </p:nvSpPr>
        <p:spPr>
          <a:xfrm>
            <a:off x="0" y="2132856"/>
            <a:ext cx="3985258" cy="400110"/>
          </a:xfrm>
          <a:prstGeom prst="rect">
            <a:avLst/>
          </a:prstGeom>
        </p:spPr>
        <p:txBody>
          <a:bodyPr wrap="none">
            <a:spAutoFit/>
          </a:bodyPr>
          <a:lstStyle/>
          <a:p>
            <a:pPr lvl="2"/>
            <a:r>
              <a:rPr lang="fr-FR" sz="2000" b="1" dirty="0" smtClean="0">
                <a:solidFill>
                  <a:srgbClr val="FF0000"/>
                </a:solidFill>
              </a:rPr>
              <a:t>Approche</a:t>
            </a:r>
            <a:r>
              <a:rPr lang="fr-FR" sz="2000" dirty="0" smtClean="0">
                <a:solidFill>
                  <a:srgbClr val="FF0000"/>
                </a:solidFill>
              </a:rPr>
              <a:t> </a:t>
            </a:r>
            <a:r>
              <a:rPr lang="fr-FR" sz="2000" b="1" dirty="0" smtClean="0">
                <a:solidFill>
                  <a:srgbClr val="FF0000"/>
                </a:solidFill>
              </a:rPr>
              <a:t>fonctionnelle</a:t>
            </a:r>
            <a:endParaRPr lang="fr-FR" sz="2000" b="1" dirty="0" smtClean="0">
              <a:solidFill>
                <a:srgbClr val="FF0000"/>
              </a:solidFill>
            </a:endParaRPr>
          </a:p>
        </p:txBody>
      </p:sp>
      <p:pic>
        <p:nvPicPr>
          <p:cNvPr id="4" name="Image 3" descr="mat_flux-520x545.jpg"/>
          <p:cNvPicPr>
            <a:picLocks noChangeAspect="1"/>
          </p:cNvPicPr>
          <p:nvPr/>
        </p:nvPicPr>
        <p:blipFill>
          <a:blip r:embed="rId2" cstate="print"/>
          <a:stretch>
            <a:fillRect/>
          </a:stretch>
        </p:blipFill>
        <p:spPr>
          <a:xfrm>
            <a:off x="4139952" y="1988840"/>
            <a:ext cx="4680520" cy="439248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399" y="620688"/>
            <a:ext cx="8656601" cy="6370975"/>
          </a:xfrm>
          <a:prstGeom prst="rect">
            <a:avLst/>
          </a:prstGeom>
          <a:noFill/>
        </p:spPr>
        <p:txBody>
          <a:bodyPr wrap="none" lIns="91440" tIns="45720" rIns="91440" bIns="45720">
            <a:spAutoFit/>
          </a:bodyPr>
          <a:lstStyle/>
          <a:p>
            <a:pPr>
              <a:lnSpc>
                <a:spcPct val="150000"/>
              </a:lnSpc>
              <a:buFont typeface="Wingdings" pitchFamily="2" charset="2"/>
              <a:buChar char="q"/>
            </a:pPr>
            <a:r>
              <a:rPr lang="fr-FR" sz="3200" b="1" dirty="0" err="1" smtClean="0">
                <a:ln w="10541" cmpd="sng">
                  <a:solidFill>
                    <a:schemeClr val="accent1">
                      <a:shade val="88000"/>
                      <a:satMod val="110000"/>
                    </a:schemeClr>
                  </a:solidFill>
                  <a:prstDash val="solid"/>
                </a:ln>
                <a:solidFill>
                  <a:srgbClr val="FF0000"/>
                </a:solidFill>
              </a:rPr>
              <a:t>Definition</a:t>
            </a:r>
            <a:endParaRPr lang="fr-FR" sz="3200" b="1" dirty="0" smtClean="0">
              <a:ln w="10541" cmpd="sng">
                <a:solidFill>
                  <a:schemeClr val="accent1">
                    <a:shade val="88000"/>
                    <a:satMod val="110000"/>
                  </a:schemeClr>
                </a:solidFill>
                <a:prstDash val="solid"/>
              </a:ln>
              <a:solidFill>
                <a:srgbClr val="FF0000"/>
              </a:solidFill>
            </a:endParaRPr>
          </a:p>
          <a:p>
            <a:pPr>
              <a:lnSpc>
                <a:spcPct val="150000"/>
              </a:lnSpc>
              <a:buFont typeface="Wingdings" pitchFamily="2" charset="2"/>
              <a:buChar char="q"/>
            </a:pPr>
            <a:r>
              <a:rPr lang="fr-FR" sz="3200" b="1" dirty="0" smtClean="0">
                <a:ln w="10541" cmpd="sng">
                  <a:solidFill>
                    <a:schemeClr val="accent1">
                      <a:shade val="88000"/>
                      <a:satMod val="110000"/>
                    </a:schemeClr>
                  </a:solidFill>
                  <a:prstDash val="solid"/>
                </a:ln>
                <a:solidFill>
                  <a:srgbClr val="FF0000"/>
                </a:solidFill>
              </a:rPr>
              <a:t>Chapitre 1</a:t>
            </a:r>
            <a:r>
              <a:rPr lang="fr-FR" sz="4400" b="1" dirty="0" smtClean="0">
                <a:ln w="10541" cmpd="sng">
                  <a:solidFill>
                    <a:schemeClr val="accent1">
                      <a:shade val="88000"/>
                      <a:satMod val="110000"/>
                    </a:schemeClr>
                  </a:solidFill>
                  <a:prstDash val="solid"/>
                </a:ln>
                <a:solidFill>
                  <a:srgbClr val="FF0000"/>
                </a:solidFill>
              </a:rPr>
              <a:t>: </a:t>
            </a:r>
            <a:r>
              <a:rPr lang="fr-FR" sz="2800" b="1" dirty="0" smtClean="0">
                <a:ln w="10541" cmpd="sng">
                  <a:solidFill>
                    <a:schemeClr val="accent1">
                      <a:shade val="88000"/>
                      <a:satMod val="110000"/>
                    </a:schemeClr>
                  </a:solidFill>
                  <a:prstDash val="solid"/>
                </a:ln>
                <a:solidFill>
                  <a:schemeClr val="accent1"/>
                </a:solidFill>
              </a:rPr>
              <a:t>Généralités</a:t>
            </a:r>
            <a:endParaRPr lang="fr-FR" sz="4400" b="1" dirty="0" smtClean="0">
              <a:ln w="10541" cmpd="sng">
                <a:solidFill>
                  <a:schemeClr val="accent1">
                    <a:shade val="88000"/>
                    <a:satMod val="110000"/>
                  </a:schemeClr>
                </a:solidFill>
                <a:prstDash val="solid"/>
              </a:ln>
              <a:solidFill>
                <a:schemeClr val="accent1"/>
              </a:solidFill>
            </a:endParaRPr>
          </a:p>
          <a:p>
            <a:pPr>
              <a:lnSpc>
                <a:spcPct val="150000"/>
              </a:lnSpc>
              <a:buFont typeface="Wingdings" pitchFamily="2" charset="2"/>
              <a:buChar char="q"/>
            </a:pPr>
            <a:r>
              <a:rPr lang="fr-FR" sz="3200" b="1" dirty="0" smtClean="0">
                <a:ln w="10541" cmpd="sng">
                  <a:solidFill>
                    <a:schemeClr val="accent1">
                      <a:shade val="88000"/>
                      <a:satMod val="110000"/>
                    </a:schemeClr>
                  </a:solidFill>
                  <a:prstDash val="solid"/>
                </a:ln>
                <a:solidFill>
                  <a:srgbClr val="FF0000"/>
                </a:solidFill>
              </a:rPr>
              <a:t>Chapitre 2</a:t>
            </a:r>
            <a:r>
              <a:rPr lang="fr-FR" sz="4400" b="1" dirty="0" smtClean="0">
                <a:ln w="10541" cmpd="sng">
                  <a:solidFill>
                    <a:schemeClr val="accent1">
                      <a:shade val="88000"/>
                      <a:satMod val="110000"/>
                    </a:schemeClr>
                  </a:solidFill>
                  <a:prstDash val="solid"/>
                </a:ln>
                <a:solidFill>
                  <a:srgbClr val="FF0000"/>
                </a:solidFill>
              </a:rPr>
              <a:t>:</a:t>
            </a:r>
            <a:r>
              <a:rPr lang="fr-FR" sz="2800" b="1" dirty="0" smtClean="0">
                <a:ln w="10541" cmpd="sng">
                  <a:solidFill>
                    <a:schemeClr val="accent1">
                      <a:shade val="88000"/>
                      <a:satMod val="110000"/>
                    </a:schemeClr>
                  </a:solidFill>
                  <a:prstDash val="solid"/>
                </a:ln>
                <a:solidFill>
                  <a:srgbClr val="FF0000"/>
                </a:solidFill>
              </a:rPr>
              <a:t> </a:t>
            </a:r>
            <a:r>
              <a:rPr lang="fr-FR" sz="2800" b="1" dirty="0" smtClean="0">
                <a:ln w="10541" cmpd="sng">
                  <a:solidFill>
                    <a:schemeClr val="accent1">
                      <a:shade val="88000"/>
                      <a:satMod val="110000"/>
                    </a:schemeClr>
                  </a:solidFill>
                  <a:prstDash val="solid"/>
                </a:ln>
                <a:solidFill>
                  <a:schemeClr val="accent1"/>
                </a:solidFill>
              </a:rPr>
              <a:t>Milieu atmosphérique </a:t>
            </a:r>
          </a:p>
          <a:p>
            <a:pPr marL="742950" indent="-742950">
              <a:lnSpc>
                <a:spcPct val="150000"/>
              </a:lnSpc>
            </a:pPr>
            <a:r>
              <a:rPr lang="fr-FR" sz="2800" b="1" dirty="0" smtClean="0">
                <a:ln w="10541" cmpd="sng">
                  <a:solidFill>
                    <a:schemeClr val="accent1">
                      <a:shade val="88000"/>
                      <a:satMod val="110000"/>
                    </a:schemeClr>
                  </a:solidFill>
                  <a:prstDash val="solid"/>
                </a:ln>
                <a:solidFill>
                  <a:schemeClr val="accent1"/>
                </a:solidFill>
              </a:rPr>
              <a:t>« étude du rayonnement solaire et ces incidences »</a:t>
            </a:r>
            <a:endParaRPr lang="fr-FR" sz="4400" b="1" dirty="0" smtClean="0">
              <a:ln w="10541" cmpd="sng">
                <a:solidFill>
                  <a:schemeClr val="accent1">
                    <a:shade val="88000"/>
                    <a:satMod val="110000"/>
                  </a:schemeClr>
                </a:solidFill>
                <a:prstDash val="solid"/>
              </a:ln>
              <a:solidFill>
                <a:schemeClr val="accent1"/>
              </a:solidFill>
            </a:endParaRPr>
          </a:p>
          <a:p>
            <a:pPr>
              <a:lnSpc>
                <a:spcPct val="150000"/>
              </a:lnSpc>
              <a:buFont typeface="Wingdings" pitchFamily="2" charset="2"/>
              <a:buChar char="q"/>
            </a:pPr>
            <a:r>
              <a:rPr lang="fr-FR" sz="3200" b="1" dirty="0" smtClean="0">
                <a:ln w="10541" cmpd="sng">
                  <a:solidFill>
                    <a:schemeClr val="accent1">
                      <a:shade val="88000"/>
                      <a:satMod val="110000"/>
                    </a:schemeClr>
                  </a:solidFill>
                  <a:prstDash val="solid"/>
                </a:ln>
                <a:solidFill>
                  <a:srgbClr val="FF0000"/>
                </a:solidFill>
              </a:rPr>
              <a:t>Chapitre 3</a:t>
            </a:r>
            <a:r>
              <a:rPr lang="fr-FR" sz="4400" b="1" dirty="0" smtClean="0">
                <a:ln w="10541" cmpd="sng">
                  <a:solidFill>
                    <a:schemeClr val="accent1">
                      <a:shade val="88000"/>
                      <a:satMod val="110000"/>
                    </a:schemeClr>
                  </a:solidFill>
                  <a:prstDash val="solid"/>
                </a:ln>
                <a:solidFill>
                  <a:srgbClr val="FF0000"/>
                </a:solidFill>
              </a:rPr>
              <a:t>: </a:t>
            </a:r>
            <a:r>
              <a:rPr lang="fr-FR" sz="2800" b="1" dirty="0" smtClean="0">
                <a:ln w="10541" cmpd="sng">
                  <a:solidFill>
                    <a:schemeClr val="accent1">
                      <a:shade val="88000"/>
                      <a:satMod val="110000"/>
                    </a:schemeClr>
                  </a:solidFill>
                  <a:prstDash val="solid"/>
                </a:ln>
                <a:solidFill>
                  <a:schemeClr val="accent1"/>
                </a:solidFill>
              </a:rPr>
              <a:t>Etude des facteurs hydriques</a:t>
            </a:r>
          </a:p>
          <a:p>
            <a:pPr>
              <a:lnSpc>
                <a:spcPct val="150000"/>
              </a:lnSpc>
              <a:buFont typeface="Wingdings" pitchFamily="2" charset="2"/>
              <a:buChar char="q"/>
            </a:pPr>
            <a:r>
              <a:rPr lang="fr-FR" sz="3200" b="1" dirty="0" smtClean="0">
                <a:ln w="10541" cmpd="sng">
                  <a:solidFill>
                    <a:schemeClr val="accent1">
                      <a:shade val="88000"/>
                      <a:satMod val="110000"/>
                    </a:schemeClr>
                  </a:solidFill>
                  <a:prstDash val="solid"/>
                </a:ln>
                <a:solidFill>
                  <a:srgbClr val="FF0000"/>
                </a:solidFill>
              </a:rPr>
              <a:t>Chapitre 4</a:t>
            </a:r>
            <a:r>
              <a:rPr lang="fr-FR" sz="4400" b="1" dirty="0" smtClean="0">
                <a:ln w="10541" cmpd="sng">
                  <a:solidFill>
                    <a:schemeClr val="accent1">
                      <a:shade val="88000"/>
                      <a:satMod val="110000"/>
                    </a:schemeClr>
                  </a:solidFill>
                  <a:prstDash val="solid"/>
                </a:ln>
                <a:solidFill>
                  <a:srgbClr val="FF0000"/>
                </a:solidFill>
              </a:rPr>
              <a:t>: </a:t>
            </a:r>
            <a:r>
              <a:rPr lang="fr-FR" sz="2800" b="1" dirty="0" smtClean="0">
                <a:ln w="10541" cmpd="sng">
                  <a:solidFill>
                    <a:schemeClr val="accent1">
                      <a:shade val="88000"/>
                      <a:satMod val="110000"/>
                    </a:schemeClr>
                  </a:solidFill>
                  <a:prstDash val="solid"/>
                </a:ln>
                <a:solidFill>
                  <a:schemeClr val="accent1"/>
                </a:solidFill>
              </a:rPr>
              <a:t>Facteur </a:t>
            </a:r>
            <a:r>
              <a:rPr lang="fr-FR" sz="2800" b="1" dirty="0" err="1" smtClean="0">
                <a:ln w="10541" cmpd="sng">
                  <a:solidFill>
                    <a:schemeClr val="accent1">
                      <a:shade val="88000"/>
                      <a:satMod val="110000"/>
                    </a:schemeClr>
                  </a:solidFill>
                  <a:prstDash val="solid"/>
                </a:ln>
                <a:solidFill>
                  <a:schemeClr val="accent1"/>
                </a:solidFill>
              </a:rPr>
              <a:t>edaphique</a:t>
            </a:r>
            <a:endParaRPr lang="fr-FR" sz="4400" b="1" dirty="0" smtClean="0">
              <a:ln w="10541" cmpd="sng">
                <a:solidFill>
                  <a:schemeClr val="accent1">
                    <a:shade val="88000"/>
                    <a:satMod val="110000"/>
                  </a:schemeClr>
                </a:solidFill>
                <a:prstDash val="solid"/>
              </a:ln>
              <a:solidFill>
                <a:schemeClr val="accent1"/>
              </a:solidFill>
            </a:endParaRPr>
          </a:p>
          <a:p>
            <a:pPr algn="ctr"/>
            <a:endPar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76" y="2492896"/>
            <a:ext cx="3930884" cy="108581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150000"/>
              </a:lnSpc>
            </a:pPr>
            <a:r>
              <a:rPr lang="fr-FR"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Définition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1772816"/>
            <a:ext cx="7632848"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fr-FR" sz="2400" dirty="0" smtClean="0"/>
              <a:t>« </a:t>
            </a:r>
            <a:r>
              <a:rPr lang="fr-FR" sz="2400" dirty="0" smtClean="0">
                <a:solidFill>
                  <a:srgbClr val="FF0000"/>
                </a:solidFill>
              </a:rPr>
              <a:t>Ecologie </a:t>
            </a:r>
            <a:r>
              <a:rPr lang="fr-FR" sz="2400" dirty="0" smtClean="0"/>
              <a:t>» est la science qui traite les influences  des  milieux ambiants de l’environnement sur les êtres vivants (actions), de dernière sur le milieu, on les appelle (réactions), et entre les organismes eux-mêmes qu’on appelle (coactions).</a:t>
            </a:r>
          </a:p>
        </p:txBody>
      </p:sp>
      <p:sp>
        <p:nvSpPr>
          <p:cNvPr id="4" name="ZoneTexte 3"/>
          <p:cNvSpPr txBox="1"/>
          <p:nvPr/>
        </p:nvSpPr>
        <p:spPr>
          <a:xfrm>
            <a:off x="755576" y="1052736"/>
            <a:ext cx="2880320" cy="1200329"/>
          </a:xfrm>
          <a:prstGeom prst="rect">
            <a:avLst/>
          </a:prstGeom>
          <a:noFill/>
        </p:spPr>
        <p:txBody>
          <a:bodyPr wrap="square" rtlCol="0">
            <a:spAutoFit/>
          </a:bodyPr>
          <a:lstStyle/>
          <a:p>
            <a:r>
              <a:rPr lang="fr-FR" sz="3600" b="1" dirty="0" smtClean="0">
                <a:ln w="10541" cmpd="sng">
                  <a:solidFill>
                    <a:schemeClr val="accent1">
                      <a:shade val="88000"/>
                      <a:satMod val="110000"/>
                    </a:schemeClr>
                  </a:solidFill>
                  <a:prstDash val="solid"/>
                </a:ln>
                <a:solidFill>
                  <a:srgbClr val="00B0F0"/>
                </a:solidFill>
                <a:latin typeface="Alfredo" pitchFamily="2" charset="0"/>
              </a:rPr>
              <a:t>Définition</a:t>
            </a:r>
          </a:p>
          <a:p>
            <a:endParaRPr lang="fr-FR"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96752"/>
            <a:ext cx="7535974" cy="10030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150000"/>
              </a:lnSpc>
            </a:pPr>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Chapitre 1: Généralités</a:t>
            </a:r>
          </a:p>
        </p:txBody>
      </p:sp>
      <p:sp>
        <p:nvSpPr>
          <p:cNvPr id="4" name="ZoneTexte 3"/>
          <p:cNvSpPr txBox="1"/>
          <p:nvPr/>
        </p:nvSpPr>
        <p:spPr>
          <a:xfrm>
            <a:off x="971600" y="3068960"/>
            <a:ext cx="6984776" cy="2985433"/>
          </a:xfrm>
          <a:prstGeom prst="rect">
            <a:avLst/>
          </a:prstGeom>
          <a:noFill/>
        </p:spPr>
        <p:txBody>
          <a:bodyPr wrap="square" rtlCol="0">
            <a:spAutoFit/>
          </a:bodyPr>
          <a:lstStyle/>
          <a:p>
            <a:pPr>
              <a:buFont typeface="Wingdings" pitchFamily="2" charset="2"/>
              <a:buChar char="Ø"/>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2000" dirty="0" smtClean="0"/>
          </a:p>
          <a:p>
            <a:pPr lvl="2">
              <a:buFont typeface="Wingdings" pitchFamily="2" charset="2"/>
              <a:buChar char="§"/>
            </a:pPr>
            <a:r>
              <a:rPr lang="fr-FR" dirty="0" smtClean="0"/>
              <a:t> Définition du facteur écologique</a:t>
            </a:r>
          </a:p>
          <a:p>
            <a:pPr lvl="2">
              <a:buFont typeface="Wingdings" pitchFamily="2" charset="2"/>
              <a:buChar char="§"/>
            </a:pPr>
            <a:r>
              <a:rPr lang="fr-FR" dirty="0" smtClean="0"/>
              <a:t>Mode d’action du facteur écologique</a:t>
            </a:r>
          </a:p>
          <a:p>
            <a:pPr lvl="2">
              <a:buFont typeface="Wingdings" pitchFamily="2" charset="2"/>
              <a:buChar char="§"/>
            </a:pPr>
            <a:r>
              <a:rPr lang="fr-FR" dirty="0" smtClean="0"/>
              <a:t>Lois et </a:t>
            </a:r>
            <a:r>
              <a:rPr lang="fr-FR" dirty="0" smtClean="0"/>
              <a:t>notions</a:t>
            </a:r>
          </a:p>
          <a:p>
            <a:pPr lvl="2">
              <a:buFont typeface="Wingdings" pitchFamily="2" charset="2"/>
              <a:buChar char="§"/>
            </a:pPr>
            <a:r>
              <a:rPr lang="fr-FR" dirty="0" err="1" smtClean="0"/>
              <a:t>classifiction</a:t>
            </a:r>
            <a:endParaRPr lang="fr-FR" dirty="0" smtClean="0"/>
          </a:p>
          <a:p>
            <a:pPr>
              <a:lnSpc>
                <a:spcPct val="150000"/>
              </a:lnSpc>
              <a:buFont typeface="Wingdings" pitchFamily="2" charset="2"/>
              <a:buChar char="Ø"/>
            </a:pPr>
            <a:r>
              <a:rPr lang="fr-F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vivant</a:t>
            </a:r>
          </a:p>
          <a:p>
            <a:pPr>
              <a:lnSpc>
                <a:spcPct val="150000"/>
              </a:lnSpc>
              <a:buFont typeface="Wingdings" pitchFamily="2" charset="2"/>
              <a:buChar char="Ø"/>
            </a:pPr>
            <a:r>
              <a:rPr lang="fr-F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des interaction être vivant/milieu:</a:t>
            </a:r>
          </a:p>
          <a:p>
            <a:pPr lvl="2">
              <a:buFont typeface="Wingdings" pitchFamily="2" charset="2"/>
              <a:buChar char="§"/>
            </a:pPr>
            <a:r>
              <a:rPr lang="fr-FR" dirty="0" smtClean="0"/>
              <a:t>Approche descriptive</a:t>
            </a:r>
          </a:p>
          <a:p>
            <a:pPr lvl="2">
              <a:buFont typeface="Wingdings" pitchFamily="2" charset="2"/>
              <a:buChar char="§"/>
            </a:pPr>
            <a:r>
              <a:rPr lang="fr-FR" dirty="0" smtClean="0"/>
              <a:t>Approche fonctionnelle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3480" y="692696"/>
            <a:ext cx="4844596" cy="707886"/>
          </a:xfrm>
          <a:prstGeom prst="rect">
            <a:avLst/>
          </a:prstGeom>
          <a:noFill/>
        </p:spPr>
        <p:txBody>
          <a:bodyPr wrap="none" lIns="91440" tIns="45720" rIns="91440" bIns="45720">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ZoneTexte 2"/>
          <p:cNvSpPr txBox="1"/>
          <p:nvPr/>
        </p:nvSpPr>
        <p:spPr>
          <a:xfrm>
            <a:off x="683568" y="2204864"/>
            <a:ext cx="4680520" cy="461665"/>
          </a:xfrm>
          <a:prstGeom prst="rect">
            <a:avLst/>
          </a:prstGeom>
          <a:noFill/>
        </p:spPr>
        <p:txBody>
          <a:bodyPr wrap="square" rtlCol="0">
            <a:spAutoFit/>
          </a:bodyPr>
          <a:lstStyle/>
          <a:p>
            <a:r>
              <a:rPr lang="fr-FR" sz="2400" dirty="0" smtClean="0">
                <a:solidFill>
                  <a:srgbClr val="FF0000"/>
                </a:solidFill>
              </a:rPr>
              <a:t>Définition du facteur écologique:</a:t>
            </a:r>
            <a:endParaRPr lang="fr-FR" sz="2400" dirty="0">
              <a:solidFill>
                <a:srgbClr val="FF0000"/>
              </a:solidFill>
            </a:endParaRPr>
          </a:p>
        </p:txBody>
      </p:sp>
      <p:sp>
        <p:nvSpPr>
          <p:cNvPr id="4" name="ZoneTexte 3"/>
          <p:cNvSpPr txBox="1"/>
          <p:nvPr/>
        </p:nvSpPr>
        <p:spPr>
          <a:xfrm>
            <a:off x="683568" y="2852936"/>
            <a:ext cx="7416824" cy="189128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fr-FR" sz="2000" dirty="0" smtClean="0"/>
              <a:t>La facteur écologique est un élément de milieu de nature physique ,chimique ,biologique…, il est capable d’agit directement sur les être vivant, au moins du rose d’une phase de cycle de développement.</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2060848"/>
            <a:ext cx="5256584" cy="830997"/>
          </a:xfrm>
          <a:prstGeom prst="rect">
            <a:avLst/>
          </a:prstGeom>
          <a:noFill/>
        </p:spPr>
        <p:txBody>
          <a:bodyPr wrap="square" rtlCol="0">
            <a:spAutoFit/>
          </a:bodyPr>
          <a:lstStyle/>
          <a:p>
            <a:pPr marL="0" lvl="2"/>
            <a:r>
              <a:rPr lang="fr-FR" sz="2400" dirty="0" smtClean="0">
                <a:solidFill>
                  <a:srgbClr val="FF0000"/>
                </a:solidFill>
              </a:rPr>
              <a:t>Mode d’action du facteur écologique</a:t>
            </a:r>
          </a:p>
          <a:p>
            <a:endParaRPr lang="fr-FR" sz="2400" dirty="0">
              <a:solidFill>
                <a:srgbClr val="FF0000"/>
              </a:solidFill>
            </a:endParaRPr>
          </a:p>
        </p:txBody>
      </p:sp>
      <p:sp>
        <p:nvSpPr>
          <p:cNvPr id="3" name="ZoneTexte 2"/>
          <p:cNvSpPr txBox="1"/>
          <p:nvPr/>
        </p:nvSpPr>
        <p:spPr>
          <a:xfrm>
            <a:off x="1475656" y="2924944"/>
            <a:ext cx="5904656" cy="3046988"/>
          </a:xfrm>
          <a:prstGeom prst="rect">
            <a:avLst/>
          </a:prstGeom>
          <a:noFill/>
        </p:spPr>
        <p:txBody>
          <a:bodyPr wrap="square" rtlCol="0">
            <a:spAutoFit/>
          </a:bodyPr>
          <a:lstStyle/>
          <a:p>
            <a:pPr>
              <a:lnSpc>
                <a:spcPct val="150000"/>
              </a:lnSpc>
              <a:buFont typeface="Wingdings" pitchFamily="2" charset="2"/>
              <a:buChar char="v"/>
            </a:pPr>
            <a:r>
              <a:rPr lang="fr-FR" sz="2800" dirty="0" smtClean="0"/>
              <a:t> Elimination</a:t>
            </a:r>
          </a:p>
          <a:p>
            <a:pPr>
              <a:lnSpc>
                <a:spcPct val="150000"/>
              </a:lnSpc>
              <a:buFont typeface="Wingdings" pitchFamily="2" charset="2"/>
              <a:buChar char="v"/>
            </a:pPr>
            <a:r>
              <a:rPr lang="fr-FR" sz="2800" dirty="0" smtClean="0"/>
              <a:t> Modification du :</a:t>
            </a:r>
          </a:p>
          <a:p>
            <a:pPr lvl="3">
              <a:buFont typeface="Courier New" pitchFamily="49" charset="0"/>
              <a:buChar char="o"/>
            </a:pPr>
            <a:r>
              <a:rPr lang="fr-FR" dirty="0" smtClean="0"/>
              <a:t> </a:t>
            </a:r>
            <a:r>
              <a:rPr lang="fr-FR" sz="2000" dirty="0" smtClean="0"/>
              <a:t>taux de fertilité</a:t>
            </a:r>
          </a:p>
          <a:p>
            <a:pPr lvl="3">
              <a:buFont typeface="Courier New" pitchFamily="49" charset="0"/>
              <a:buChar char="o"/>
            </a:pPr>
            <a:r>
              <a:rPr lang="fr-FR" sz="2000" dirty="0" smtClean="0"/>
              <a:t> taux de mortalité</a:t>
            </a:r>
          </a:p>
          <a:p>
            <a:pPr>
              <a:buFont typeface="Wingdings" pitchFamily="2" charset="2"/>
              <a:buChar char="v"/>
            </a:pPr>
            <a:r>
              <a:rPr lang="fr-FR" sz="2800" dirty="0" smtClean="0"/>
              <a:t> Adaptation:</a:t>
            </a:r>
          </a:p>
          <a:p>
            <a:pPr lvl="3">
              <a:buFont typeface="Courier New" pitchFamily="49" charset="0"/>
              <a:buChar char="o"/>
            </a:pPr>
            <a:r>
              <a:rPr lang="fr-FR" sz="2000" dirty="0" smtClean="0"/>
              <a:t>Morphologique (qualitatif)</a:t>
            </a:r>
          </a:p>
          <a:p>
            <a:pPr lvl="3">
              <a:buFont typeface="Courier New" pitchFamily="49" charset="0"/>
              <a:buChar char="o"/>
            </a:pPr>
            <a:r>
              <a:rPr lang="fr-FR" sz="2000" dirty="0" smtClean="0"/>
              <a:t> physiologique (quantitatif)</a:t>
            </a:r>
            <a:endParaRPr lang="fr-FR" sz="2000" dirty="0"/>
          </a:p>
        </p:txBody>
      </p:sp>
      <p:sp>
        <p:nvSpPr>
          <p:cNvPr id="4" name="Rectangle 3"/>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539552" y="1700808"/>
            <a:ext cx="3064044" cy="461665"/>
          </a:xfrm>
          <a:prstGeom prst="rect">
            <a:avLst/>
          </a:prstGeom>
        </p:spPr>
        <p:txBody>
          <a:bodyPr wrap="none">
            <a:spAutoFit/>
          </a:bodyPr>
          <a:lstStyle/>
          <a:p>
            <a:pPr lvl="2"/>
            <a:r>
              <a:rPr lang="fr-FR" sz="2400" dirty="0" smtClean="0">
                <a:solidFill>
                  <a:srgbClr val="FF0000"/>
                </a:solidFill>
              </a:rPr>
              <a:t>Lois et notions</a:t>
            </a:r>
          </a:p>
        </p:txBody>
      </p:sp>
      <p:sp>
        <p:nvSpPr>
          <p:cNvPr id="4" name="Rectangle 3"/>
          <p:cNvSpPr/>
          <p:nvPr/>
        </p:nvSpPr>
        <p:spPr>
          <a:xfrm>
            <a:off x="755576" y="2636912"/>
            <a:ext cx="2328458" cy="369332"/>
          </a:xfrm>
          <a:prstGeom prst="rect">
            <a:avLst/>
          </a:prstGeom>
        </p:spPr>
        <p:txBody>
          <a:bodyPr wrap="none">
            <a:spAutoFit/>
          </a:bodyPr>
          <a:lstStyle/>
          <a:p>
            <a:r>
              <a:rPr lang="fr-FR" b="1" u="sng" dirty="0" smtClean="0">
                <a:solidFill>
                  <a:schemeClr val="accent1"/>
                </a:solidFill>
              </a:rPr>
              <a:t>La Loi du minimum</a:t>
            </a:r>
            <a:endParaRPr lang="fr-FR" b="1" u="sng" dirty="0">
              <a:solidFill>
                <a:schemeClr val="accent1"/>
              </a:solidFill>
            </a:endParaRPr>
          </a:p>
        </p:txBody>
      </p:sp>
      <p:pic>
        <p:nvPicPr>
          <p:cNvPr id="5" name="Image 4" descr="ecologie1.png"/>
          <p:cNvPicPr>
            <a:picLocks noChangeAspect="1"/>
          </p:cNvPicPr>
          <p:nvPr/>
        </p:nvPicPr>
        <p:blipFill>
          <a:blip r:embed="rId2" cstate="print"/>
          <a:stretch>
            <a:fillRect/>
          </a:stretch>
        </p:blipFill>
        <p:spPr>
          <a:xfrm>
            <a:off x="1691680" y="3212976"/>
            <a:ext cx="6427370" cy="2772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4844596" cy="707886"/>
          </a:xfrm>
          <a:prstGeom prst="rect">
            <a:avLst/>
          </a:prstGeom>
        </p:spPr>
        <p:txBody>
          <a:bodyPr wrap="none">
            <a:spAutoFit/>
          </a:bodyPr>
          <a:lstStyle/>
          <a:p>
            <a:pPr algn="ct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Etude du milieu</a:t>
            </a:r>
            <a:endPar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539552" y="1700808"/>
            <a:ext cx="3064044" cy="461665"/>
          </a:xfrm>
          <a:prstGeom prst="rect">
            <a:avLst/>
          </a:prstGeom>
        </p:spPr>
        <p:txBody>
          <a:bodyPr wrap="none">
            <a:spAutoFit/>
          </a:bodyPr>
          <a:lstStyle/>
          <a:p>
            <a:pPr lvl="2"/>
            <a:r>
              <a:rPr lang="fr-FR" sz="2400" dirty="0" smtClean="0">
                <a:solidFill>
                  <a:srgbClr val="FF0000"/>
                </a:solidFill>
              </a:rPr>
              <a:t>Lois et notions</a:t>
            </a:r>
          </a:p>
        </p:txBody>
      </p:sp>
      <p:sp>
        <p:nvSpPr>
          <p:cNvPr id="4" name="Rectangle 3"/>
          <p:cNvSpPr/>
          <p:nvPr/>
        </p:nvSpPr>
        <p:spPr>
          <a:xfrm>
            <a:off x="755576" y="2636912"/>
            <a:ext cx="2062168" cy="369332"/>
          </a:xfrm>
          <a:prstGeom prst="rect">
            <a:avLst/>
          </a:prstGeom>
        </p:spPr>
        <p:txBody>
          <a:bodyPr wrap="none">
            <a:spAutoFit/>
          </a:bodyPr>
          <a:lstStyle/>
          <a:p>
            <a:r>
              <a:rPr lang="fr-FR" b="1" u="sng" dirty="0" smtClean="0">
                <a:solidFill>
                  <a:schemeClr val="accent1"/>
                </a:solidFill>
              </a:rPr>
              <a:t> facteurs </a:t>
            </a:r>
            <a:r>
              <a:rPr lang="fr-FR" b="1" u="sng" dirty="0" smtClean="0">
                <a:solidFill>
                  <a:schemeClr val="accent1"/>
                </a:solidFill>
              </a:rPr>
              <a:t>limitant</a:t>
            </a:r>
            <a:endParaRPr lang="fr-FR" b="1" u="sng" dirty="0">
              <a:solidFill>
                <a:schemeClr val="accent1"/>
              </a:solidFill>
            </a:endParaRPr>
          </a:p>
        </p:txBody>
      </p:sp>
      <p:pic>
        <p:nvPicPr>
          <p:cNvPr id="5" name="Image 4" descr="ecologie1.png"/>
          <p:cNvPicPr>
            <a:picLocks noChangeAspect="1"/>
          </p:cNvPicPr>
          <p:nvPr/>
        </p:nvPicPr>
        <p:blipFill>
          <a:blip r:embed="rId2" cstate="print"/>
          <a:stretch>
            <a:fillRect/>
          </a:stretch>
        </p:blipFill>
        <p:spPr>
          <a:xfrm>
            <a:off x="2699792" y="3068960"/>
            <a:ext cx="5822330" cy="3219693"/>
          </a:xfrm>
          <a:prstGeom prst="rect">
            <a:avLst/>
          </a:prstGeom>
          <a:ln>
            <a:noFill/>
          </a:ln>
          <a:effectLst>
            <a:outerShdw blurRad="292100" dist="139700" dir="2700000" algn="tl" rotWithShape="0">
              <a:srgbClr val="333333">
                <a:alpha val="65000"/>
              </a:srgbClr>
            </a:outerShdw>
          </a:effectLst>
        </p:spPr>
      </p:pic>
      <p:sp>
        <p:nvSpPr>
          <p:cNvPr id="6" name="ZoneTexte 5"/>
          <p:cNvSpPr txBox="1"/>
          <p:nvPr/>
        </p:nvSpPr>
        <p:spPr>
          <a:xfrm>
            <a:off x="395536" y="3861048"/>
            <a:ext cx="1944216" cy="923330"/>
          </a:xfrm>
          <a:prstGeom prst="rect">
            <a:avLst/>
          </a:prstGeom>
          <a:noFill/>
        </p:spPr>
        <p:txBody>
          <a:bodyPr wrap="square" rtlCol="0">
            <a:spAutoFit/>
          </a:bodyPr>
          <a:lstStyle/>
          <a:p>
            <a:r>
              <a:rPr lang="fr-FR" b="1" dirty="0" smtClean="0"/>
              <a:t>Optimum</a:t>
            </a:r>
            <a:r>
              <a:rPr lang="fr-FR" dirty="0" smtClean="0"/>
              <a:t>: point avec condition très favorable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391</TotalTime>
  <Words>382</Words>
  <Application>Microsoft Office PowerPoint</Application>
  <PresentationFormat>Affichage à l'écran (4:3)</PresentationFormat>
  <Paragraphs>73</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abderrahman</dc:creator>
  <cp:lastModifiedBy>hp</cp:lastModifiedBy>
  <cp:revision>38</cp:revision>
  <dcterms:created xsi:type="dcterms:W3CDTF">2014-12-01T17:41:53Z</dcterms:created>
  <dcterms:modified xsi:type="dcterms:W3CDTF">2014-12-02T20:32:19Z</dcterms:modified>
</cp:coreProperties>
</file>